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media/image23.jpg" ContentType="image/jpeg"/>
  <Override PartName="/ppt/media/image24.jp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8" r:id="rId3"/>
    <p:sldId id="259" r:id="rId4"/>
    <p:sldId id="296" r:id="rId5"/>
    <p:sldId id="260" r:id="rId6"/>
    <p:sldId id="261" r:id="rId7"/>
    <p:sldId id="262" r:id="rId8"/>
    <p:sldId id="263" r:id="rId9"/>
    <p:sldId id="294" r:id="rId10"/>
    <p:sldId id="295" r:id="rId11"/>
    <p:sldId id="285" r:id="rId12"/>
    <p:sldId id="291" r:id="rId13"/>
    <p:sldId id="268" r:id="rId14"/>
    <p:sldId id="290" r:id="rId15"/>
    <p:sldId id="272" r:id="rId16"/>
    <p:sldId id="287" r:id="rId17"/>
    <p:sldId id="286" r:id="rId18"/>
    <p:sldId id="292" r:id="rId19"/>
    <p:sldId id="280" r:id="rId20"/>
    <p:sldId id="298" r:id="rId21"/>
    <p:sldId id="288" r:id="rId22"/>
    <p:sldId id="299" r:id="rId23"/>
    <p:sldId id="283" r:id="rId24"/>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C9"/>
    <a:srgbClr val="5F7430"/>
    <a:srgbClr val="98B850"/>
    <a:srgbClr val="A9C46E"/>
    <a:srgbClr val="679E2A"/>
    <a:srgbClr val="C89800"/>
    <a:srgbClr val="D09E00"/>
    <a:srgbClr val="A8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6" autoAdjust="0"/>
    <p:restoredTop sz="94660"/>
  </p:normalViewPr>
  <p:slideViewPr>
    <p:cSldViewPr>
      <p:cViewPr varScale="1">
        <p:scale>
          <a:sx n="90" d="100"/>
          <a:sy n="90" d="100"/>
        </p:scale>
        <p:origin x="418" y="8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45B29C70-845C-4FDB-B585-F726510BF1ED}" type="datetimeFigureOut">
              <a:rPr lang="en-US" smtClean="0"/>
              <a:t>7/9/2024</a:t>
            </a:fld>
            <a:endParaRPr lang="en-US" dirty="0"/>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A7931AB0-76FB-46AB-A4F3-D836DBD0D638}" type="slidenum">
              <a:rPr lang="en-US" smtClean="0"/>
              <a:t>‹#›</a:t>
            </a:fld>
            <a:endParaRPr lang="en-US" dirty="0"/>
          </a:p>
        </p:txBody>
      </p:sp>
    </p:spTree>
    <p:extLst>
      <p:ext uri="{BB962C8B-B14F-4D97-AF65-F5344CB8AC3E}">
        <p14:creationId xmlns:p14="http://schemas.microsoft.com/office/powerpoint/2010/main" val="3509405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931AB0-76FB-46AB-A4F3-D836DBD0D638}" type="slidenum">
              <a:rPr lang="en-US" smtClean="0"/>
              <a:t>14</a:t>
            </a:fld>
            <a:endParaRPr lang="en-US" dirty="0"/>
          </a:p>
        </p:txBody>
      </p:sp>
    </p:spTree>
    <p:extLst>
      <p:ext uri="{BB962C8B-B14F-4D97-AF65-F5344CB8AC3E}">
        <p14:creationId xmlns:p14="http://schemas.microsoft.com/office/powerpoint/2010/main" val="200583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931AB0-76FB-46AB-A4F3-D836DBD0D638}" type="slidenum">
              <a:rPr lang="en-US" smtClean="0"/>
              <a:t>16</a:t>
            </a:fld>
            <a:endParaRPr lang="en-US" dirty="0"/>
          </a:p>
        </p:txBody>
      </p:sp>
    </p:spTree>
    <p:extLst>
      <p:ext uri="{BB962C8B-B14F-4D97-AF65-F5344CB8AC3E}">
        <p14:creationId xmlns:p14="http://schemas.microsoft.com/office/powerpoint/2010/main" val="363816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931AB0-76FB-46AB-A4F3-D836DBD0D638}" type="slidenum">
              <a:rPr lang="en-US" smtClean="0"/>
              <a:t>17</a:t>
            </a:fld>
            <a:endParaRPr lang="en-US" dirty="0"/>
          </a:p>
        </p:txBody>
      </p:sp>
    </p:spTree>
    <p:extLst>
      <p:ext uri="{BB962C8B-B14F-4D97-AF65-F5344CB8AC3E}">
        <p14:creationId xmlns:p14="http://schemas.microsoft.com/office/powerpoint/2010/main" val="2422599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931AB0-76FB-46AB-A4F3-D836DBD0D638}" type="slidenum">
              <a:rPr lang="en-US" smtClean="0"/>
              <a:t>18</a:t>
            </a:fld>
            <a:endParaRPr lang="en-US" dirty="0"/>
          </a:p>
        </p:txBody>
      </p:sp>
    </p:spTree>
    <p:extLst>
      <p:ext uri="{BB962C8B-B14F-4D97-AF65-F5344CB8AC3E}">
        <p14:creationId xmlns:p14="http://schemas.microsoft.com/office/powerpoint/2010/main" val="635134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931AB0-76FB-46AB-A4F3-D836DBD0D638}" type="slidenum">
              <a:rPr lang="en-US" smtClean="0"/>
              <a:t>20</a:t>
            </a:fld>
            <a:endParaRPr lang="en-US" dirty="0"/>
          </a:p>
        </p:txBody>
      </p:sp>
    </p:spTree>
    <p:extLst>
      <p:ext uri="{BB962C8B-B14F-4D97-AF65-F5344CB8AC3E}">
        <p14:creationId xmlns:p14="http://schemas.microsoft.com/office/powerpoint/2010/main" val="2190711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931AB0-76FB-46AB-A4F3-D836DBD0D638}" type="slidenum">
              <a:rPr lang="en-US" smtClean="0"/>
              <a:t>21</a:t>
            </a:fld>
            <a:endParaRPr lang="en-US" dirty="0"/>
          </a:p>
        </p:txBody>
      </p:sp>
    </p:spTree>
    <p:extLst>
      <p:ext uri="{BB962C8B-B14F-4D97-AF65-F5344CB8AC3E}">
        <p14:creationId xmlns:p14="http://schemas.microsoft.com/office/powerpoint/2010/main" val="2172796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931AB0-76FB-46AB-A4F3-D836DBD0D638}" type="slidenum">
              <a:rPr lang="en-US" smtClean="0"/>
              <a:t>22</a:t>
            </a:fld>
            <a:endParaRPr lang="en-US" dirty="0"/>
          </a:p>
        </p:txBody>
      </p:sp>
    </p:spTree>
    <p:extLst>
      <p:ext uri="{BB962C8B-B14F-4D97-AF65-F5344CB8AC3E}">
        <p14:creationId xmlns:p14="http://schemas.microsoft.com/office/powerpoint/2010/main" val="3092459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7/9/2024</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2400" b="1" i="0" u="heavy">
                <a:solidFill>
                  <a:srgbClr val="0563C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7/9/2024</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Light"/>
                <a:cs typeface="Calibri Light"/>
              </a:defRPr>
            </a:lvl1pPr>
          </a:lstStyle>
          <a:p>
            <a:endParaRPr/>
          </a:p>
        </p:txBody>
      </p:sp>
      <p:sp>
        <p:nvSpPr>
          <p:cNvPr id="3" name="Holder 3"/>
          <p:cNvSpPr>
            <a:spLocks noGrp="1"/>
          </p:cNvSpPr>
          <p:nvPr>
            <p:ph sz="half" idx="2"/>
          </p:nvPr>
        </p:nvSpPr>
        <p:spPr>
          <a:xfrm>
            <a:off x="693325" y="2293620"/>
            <a:ext cx="3648075" cy="3853815"/>
          </a:xfrm>
          <a:prstGeom prst="rect">
            <a:avLst/>
          </a:prstGeom>
        </p:spPr>
        <p:txBody>
          <a:bodyPr wrap="square" lIns="0" tIns="0" rIns="0" bIns="0">
            <a:spAutoFit/>
          </a:bodyPr>
          <a:lstStyle>
            <a:lvl1pPr>
              <a:defRPr sz="6800" b="0" i="0">
                <a:solidFill>
                  <a:schemeClr val="tx1"/>
                </a:solidFill>
                <a:latin typeface="Calibri Light"/>
                <a:cs typeface="Calibri Light"/>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7/9/2024</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7/9/2024</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 y="0"/>
            <a:ext cx="4167504" cy="6858000"/>
          </a:xfrm>
          <a:custGeom>
            <a:avLst/>
            <a:gdLst/>
            <a:ahLst/>
            <a:cxnLst/>
            <a:rect l="l" t="t" r="r" b="b"/>
            <a:pathLst>
              <a:path w="4167504" h="6858000">
                <a:moveTo>
                  <a:pt x="2259549" y="0"/>
                </a:moveTo>
                <a:lnTo>
                  <a:pt x="0" y="0"/>
                </a:lnTo>
                <a:lnTo>
                  <a:pt x="0" y="6857999"/>
                </a:lnTo>
                <a:lnTo>
                  <a:pt x="2259549" y="6857999"/>
                </a:lnTo>
                <a:lnTo>
                  <a:pt x="2387803" y="6775778"/>
                </a:lnTo>
                <a:lnTo>
                  <a:pt x="2427397" y="6748686"/>
                </a:lnTo>
                <a:lnTo>
                  <a:pt x="2466651" y="6721137"/>
                </a:lnTo>
                <a:lnTo>
                  <a:pt x="2505562" y="6693135"/>
                </a:lnTo>
                <a:lnTo>
                  <a:pt x="2544124" y="6664686"/>
                </a:lnTo>
                <a:lnTo>
                  <a:pt x="2582335" y="6635791"/>
                </a:lnTo>
                <a:lnTo>
                  <a:pt x="2620191" y="6606456"/>
                </a:lnTo>
                <a:lnTo>
                  <a:pt x="2657687" y="6576683"/>
                </a:lnTo>
                <a:lnTo>
                  <a:pt x="2694820" y="6546477"/>
                </a:lnTo>
                <a:lnTo>
                  <a:pt x="2731587" y="6515842"/>
                </a:lnTo>
                <a:lnTo>
                  <a:pt x="2767983" y="6484781"/>
                </a:lnTo>
                <a:lnTo>
                  <a:pt x="2804004" y="6453299"/>
                </a:lnTo>
                <a:lnTo>
                  <a:pt x="2839647" y="6421398"/>
                </a:lnTo>
                <a:lnTo>
                  <a:pt x="2874908" y="6389083"/>
                </a:lnTo>
                <a:lnTo>
                  <a:pt x="2909783" y="6356358"/>
                </a:lnTo>
                <a:lnTo>
                  <a:pt x="2944269" y="6323227"/>
                </a:lnTo>
                <a:lnTo>
                  <a:pt x="2978360" y="6289692"/>
                </a:lnTo>
                <a:lnTo>
                  <a:pt x="3012055" y="6255759"/>
                </a:lnTo>
                <a:lnTo>
                  <a:pt x="3045348" y="6221431"/>
                </a:lnTo>
                <a:lnTo>
                  <a:pt x="3078236" y="6186711"/>
                </a:lnTo>
                <a:lnTo>
                  <a:pt x="3110716" y="6151604"/>
                </a:lnTo>
                <a:lnTo>
                  <a:pt x="3142782" y="6116113"/>
                </a:lnTo>
                <a:lnTo>
                  <a:pt x="3174433" y="6080242"/>
                </a:lnTo>
                <a:lnTo>
                  <a:pt x="3205663" y="6043996"/>
                </a:lnTo>
                <a:lnTo>
                  <a:pt x="3236468" y="6007377"/>
                </a:lnTo>
                <a:lnTo>
                  <a:pt x="3266846" y="5970390"/>
                </a:lnTo>
                <a:lnTo>
                  <a:pt x="3296793" y="5933039"/>
                </a:lnTo>
                <a:lnTo>
                  <a:pt x="3326303" y="5895326"/>
                </a:lnTo>
                <a:lnTo>
                  <a:pt x="3355375" y="5857257"/>
                </a:lnTo>
                <a:lnTo>
                  <a:pt x="3384003" y="5818835"/>
                </a:lnTo>
                <a:lnTo>
                  <a:pt x="3412184" y="5780063"/>
                </a:lnTo>
                <a:lnTo>
                  <a:pt x="3439914" y="5740946"/>
                </a:lnTo>
                <a:lnTo>
                  <a:pt x="3467190" y="5701487"/>
                </a:lnTo>
                <a:lnTo>
                  <a:pt x="3494007" y="5661691"/>
                </a:lnTo>
                <a:lnTo>
                  <a:pt x="3520362" y="5621560"/>
                </a:lnTo>
                <a:lnTo>
                  <a:pt x="3546251" y="5581099"/>
                </a:lnTo>
                <a:lnTo>
                  <a:pt x="3571670" y="5540312"/>
                </a:lnTo>
                <a:lnTo>
                  <a:pt x="3596615" y="5499202"/>
                </a:lnTo>
                <a:lnTo>
                  <a:pt x="3621083" y="5457774"/>
                </a:lnTo>
                <a:lnTo>
                  <a:pt x="3645069" y="5416031"/>
                </a:lnTo>
                <a:lnTo>
                  <a:pt x="3668570" y="5373976"/>
                </a:lnTo>
                <a:lnTo>
                  <a:pt x="3691582" y="5331615"/>
                </a:lnTo>
                <a:lnTo>
                  <a:pt x="3714102" y="5288949"/>
                </a:lnTo>
                <a:lnTo>
                  <a:pt x="3736124" y="5245985"/>
                </a:lnTo>
                <a:lnTo>
                  <a:pt x="3757647" y="5202724"/>
                </a:lnTo>
                <a:lnTo>
                  <a:pt x="3778665" y="5159171"/>
                </a:lnTo>
                <a:lnTo>
                  <a:pt x="3799175" y="5115330"/>
                </a:lnTo>
                <a:lnTo>
                  <a:pt x="3819173" y="5071205"/>
                </a:lnTo>
                <a:lnTo>
                  <a:pt x="3838655" y="5026799"/>
                </a:lnTo>
                <a:lnTo>
                  <a:pt x="3857618" y="4982117"/>
                </a:lnTo>
                <a:lnTo>
                  <a:pt x="3876057" y="4937161"/>
                </a:lnTo>
                <a:lnTo>
                  <a:pt x="3893969" y="4891937"/>
                </a:lnTo>
                <a:lnTo>
                  <a:pt x="3911351" y="4846447"/>
                </a:lnTo>
                <a:lnTo>
                  <a:pt x="3928197" y="4800696"/>
                </a:lnTo>
                <a:lnTo>
                  <a:pt x="3944505" y="4754687"/>
                </a:lnTo>
                <a:lnTo>
                  <a:pt x="3960271" y="4708424"/>
                </a:lnTo>
                <a:lnTo>
                  <a:pt x="3975490" y="4661911"/>
                </a:lnTo>
                <a:lnTo>
                  <a:pt x="3990159" y="4615152"/>
                </a:lnTo>
                <a:lnTo>
                  <a:pt x="4004274" y="4568151"/>
                </a:lnTo>
                <a:lnTo>
                  <a:pt x="4017831" y="4520911"/>
                </a:lnTo>
                <a:lnTo>
                  <a:pt x="4030827" y="4473436"/>
                </a:lnTo>
                <a:lnTo>
                  <a:pt x="4043258" y="4425730"/>
                </a:lnTo>
                <a:lnTo>
                  <a:pt x="4055120" y="4377797"/>
                </a:lnTo>
                <a:lnTo>
                  <a:pt x="4066408" y="4329641"/>
                </a:lnTo>
                <a:lnTo>
                  <a:pt x="4077120" y="4281266"/>
                </a:lnTo>
                <a:lnTo>
                  <a:pt x="4087251" y="4232674"/>
                </a:lnTo>
                <a:lnTo>
                  <a:pt x="4096797" y="4183871"/>
                </a:lnTo>
                <a:lnTo>
                  <a:pt x="4105756" y="4134860"/>
                </a:lnTo>
                <a:lnTo>
                  <a:pt x="4114122" y="4085645"/>
                </a:lnTo>
                <a:lnTo>
                  <a:pt x="4121893" y="4036229"/>
                </a:lnTo>
                <a:lnTo>
                  <a:pt x="4129063" y="3986617"/>
                </a:lnTo>
                <a:lnTo>
                  <a:pt x="4135631" y="3936812"/>
                </a:lnTo>
                <a:lnTo>
                  <a:pt x="4141591" y="3886818"/>
                </a:lnTo>
                <a:lnTo>
                  <a:pt x="4146939" y="3836639"/>
                </a:lnTo>
                <a:lnTo>
                  <a:pt x="4151673" y="3786278"/>
                </a:lnTo>
                <a:lnTo>
                  <a:pt x="4155788" y="3735740"/>
                </a:lnTo>
                <a:lnTo>
                  <a:pt x="4159280" y="3685029"/>
                </a:lnTo>
                <a:lnTo>
                  <a:pt x="4162146" y="3634147"/>
                </a:lnTo>
                <a:lnTo>
                  <a:pt x="4164382" y="3583100"/>
                </a:lnTo>
                <a:lnTo>
                  <a:pt x="4165984" y="3531890"/>
                </a:lnTo>
                <a:lnTo>
                  <a:pt x="4166948" y="3480522"/>
                </a:lnTo>
                <a:lnTo>
                  <a:pt x="4167270" y="3429000"/>
                </a:lnTo>
                <a:lnTo>
                  <a:pt x="4166948" y="3377477"/>
                </a:lnTo>
                <a:lnTo>
                  <a:pt x="4165984" y="3326109"/>
                </a:lnTo>
                <a:lnTo>
                  <a:pt x="4164382" y="3274899"/>
                </a:lnTo>
                <a:lnTo>
                  <a:pt x="4162146" y="3223852"/>
                </a:lnTo>
                <a:lnTo>
                  <a:pt x="4159280" y="3172970"/>
                </a:lnTo>
                <a:lnTo>
                  <a:pt x="4155788" y="3122259"/>
                </a:lnTo>
                <a:lnTo>
                  <a:pt x="4151673" y="3071721"/>
                </a:lnTo>
                <a:lnTo>
                  <a:pt x="4146939" y="3021360"/>
                </a:lnTo>
                <a:lnTo>
                  <a:pt x="4141591" y="2971181"/>
                </a:lnTo>
                <a:lnTo>
                  <a:pt x="4135631" y="2921187"/>
                </a:lnTo>
                <a:lnTo>
                  <a:pt x="4129063" y="2871382"/>
                </a:lnTo>
                <a:lnTo>
                  <a:pt x="4121893" y="2821770"/>
                </a:lnTo>
                <a:lnTo>
                  <a:pt x="4114122" y="2772354"/>
                </a:lnTo>
                <a:lnTo>
                  <a:pt x="4105756" y="2723139"/>
                </a:lnTo>
                <a:lnTo>
                  <a:pt x="4096797" y="2674128"/>
                </a:lnTo>
                <a:lnTo>
                  <a:pt x="4087251" y="2625325"/>
                </a:lnTo>
                <a:lnTo>
                  <a:pt x="4077120" y="2576733"/>
                </a:lnTo>
                <a:lnTo>
                  <a:pt x="4066408" y="2528358"/>
                </a:lnTo>
                <a:lnTo>
                  <a:pt x="4055120" y="2480202"/>
                </a:lnTo>
                <a:lnTo>
                  <a:pt x="4043258" y="2432269"/>
                </a:lnTo>
                <a:lnTo>
                  <a:pt x="4030827" y="2384563"/>
                </a:lnTo>
                <a:lnTo>
                  <a:pt x="4017831" y="2337089"/>
                </a:lnTo>
                <a:lnTo>
                  <a:pt x="4004274" y="2289849"/>
                </a:lnTo>
                <a:lnTo>
                  <a:pt x="3990159" y="2242847"/>
                </a:lnTo>
                <a:lnTo>
                  <a:pt x="3975490" y="2196088"/>
                </a:lnTo>
                <a:lnTo>
                  <a:pt x="3960271" y="2149575"/>
                </a:lnTo>
                <a:lnTo>
                  <a:pt x="3944505" y="2103313"/>
                </a:lnTo>
                <a:lnTo>
                  <a:pt x="3928197" y="2057304"/>
                </a:lnTo>
                <a:lnTo>
                  <a:pt x="3911351" y="2011552"/>
                </a:lnTo>
                <a:lnTo>
                  <a:pt x="3893969" y="1966063"/>
                </a:lnTo>
                <a:lnTo>
                  <a:pt x="3876057" y="1920838"/>
                </a:lnTo>
                <a:lnTo>
                  <a:pt x="3857618" y="1875883"/>
                </a:lnTo>
                <a:lnTo>
                  <a:pt x="3838655" y="1831200"/>
                </a:lnTo>
                <a:lnTo>
                  <a:pt x="3819173" y="1786794"/>
                </a:lnTo>
                <a:lnTo>
                  <a:pt x="3799175" y="1742669"/>
                </a:lnTo>
                <a:lnTo>
                  <a:pt x="3778665" y="1698828"/>
                </a:lnTo>
                <a:lnTo>
                  <a:pt x="3757647" y="1655276"/>
                </a:lnTo>
                <a:lnTo>
                  <a:pt x="3736124" y="1612015"/>
                </a:lnTo>
                <a:lnTo>
                  <a:pt x="3714102" y="1569050"/>
                </a:lnTo>
                <a:lnTo>
                  <a:pt x="3691582" y="1526385"/>
                </a:lnTo>
                <a:lnTo>
                  <a:pt x="3668570" y="1484023"/>
                </a:lnTo>
                <a:lnTo>
                  <a:pt x="3645069" y="1441969"/>
                </a:lnTo>
                <a:lnTo>
                  <a:pt x="3621083" y="1400226"/>
                </a:lnTo>
                <a:lnTo>
                  <a:pt x="3596615" y="1358797"/>
                </a:lnTo>
                <a:lnTo>
                  <a:pt x="3571670" y="1317688"/>
                </a:lnTo>
                <a:lnTo>
                  <a:pt x="3546251" y="1276901"/>
                </a:lnTo>
                <a:lnTo>
                  <a:pt x="3520362" y="1236440"/>
                </a:lnTo>
                <a:lnTo>
                  <a:pt x="3494007" y="1196309"/>
                </a:lnTo>
                <a:lnTo>
                  <a:pt x="3467190" y="1156513"/>
                </a:lnTo>
                <a:lnTo>
                  <a:pt x="3439914" y="1117054"/>
                </a:lnTo>
                <a:lnTo>
                  <a:pt x="3412184" y="1077937"/>
                </a:lnTo>
                <a:lnTo>
                  <a:pt x="3384003" y="1039165"/>
                </a:lnTo>
                <a:lnTo>
                  <a:pt x="3355375" y="1000743"/>
                </a:lnTo>
                <a:lnTo>
                  <a:pt x="3326303" y="962674"/>
                </a:lnTo>
                <a:lnTo>
                  <a:pt x="3296793" y="924961"/>
                </a:lnTo>
                <a:lnTo>
                  <a:pt x="3266846" y="887610"/>
                </a:lnTo>
                <a:lnTo>
                  <a:pt x="3236468" y="850623"/>
                </a:lnTo>
                <a:lnTo>
                  <a:pt x="3205663" y="814004"/>
                </a:lnTo>
                <a:lnTo>
                  <a:pt x="3174433" y="777758"/>
                </a:lnTo>
                <a:lnTo>
                  <a:pt x="3142782" y="741887"/>
                </a:lnTo>
                <a:lnTo>
                  <a:pt x="3110716" y="706396"/>
                </a:lnTo>
                <a:lnTo>
                  <a:pt x="3078236" y="671289"/>
                </a:lnTo>
                <a:lnTo>
                  <a:pt x="3045348" y="636570"/>
                </a:lnTo>
                <a:lnTo>
                  <a:pt x="3012055" y="602241"/>
                </a:lnTo>
                <a:lnTo>
                  <a:pt x="2978360" y="568308"/>
                </a:lnTo>
                <a:lnTo>
                  <a:pt x="2944269" y="534774"/>
                </a:lnTo>
                <a:lnTo>
                  <a:pt x="2909783" y="501642"/>
                </a:lnTo>
                <a:lnTo>
                  <a:pt x="2874908" y="468917"/>
                </a:lnTo>
                <a:lnTo>
                  <a:pt x="2839647" y="436602"/>
                </a:lnTo>
                <a:lnTo>
                  <a:pt x="2804004" y="404701"/>
                </a:lnTo>
                <a:lnTo>
                  <a:pt x="2767983" y="373219"/>
                </a:lnTo>
                <a:lnTo>
                  <a:pt x="2731587" y="342158"/>
                </a:lnTo>
                <a:lnTo>
                  <a:pt x="2694820" y="311523"/>
                </a:lnTo>
                <a:lnTo>
                  <a:pt x="2657687" y="281317"/>
                </a:lnTo>
                <a:lnTo>
                  <a:pt x="2620191" y="251545"/>
                </a:lnTo>
                <a:lnTo>
                  <a:pt x="2582335" y="222209"/>
                </a:lnTo>
                <a:lnTo>
                  <a:pt x="2544124" y="193315"/>
                </a:lnTo>
                <a:lnTo>
                  <a:pt x="2505562" y="164865"/>
                </a:lnTo>
                <a:lnTo>
                  <a:pt x="2466651" y="136864"/>
                </a:lnTo>
                <a:lnTo>
                  <a:pt x="2427397" y="109315"/>
                </a:lnTo>
                <a:lnTo>
                  <a:pt x="2387803" y="82222"/>
                </a:lnTo>
                <a:lnTo>
                  <a:pt x="2259549" y="0"/>
                </a:lnTo>
                <a:close/>
              </a:path>
            </a:pathLst>
          </a:custGeom>
          <a:solidFill>
            <a:srgbClr val="ED7D31"/>
          </a:solidFill>
        </p:spPr>
        <p:txBody>
          <a:bodyPr wrap="square" lIns="0" tIns="0" rIns="0" bIns="0" rtlCol="0"/>
          <a:lstStyle/>
          <a:p>
            <a:endParaRPr dirty="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7/9/2024</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16939" y="443483"/>
            <a:ext cx="7807325" cy="695960"/>
          </a:xfrm>
          <a:prstGeom prst="rect">
            <a:avLst/>
          </a:prstGeom>
        </p:spPr>
        <p:txBody>
          <a:bodyPr wrap="square" lIns="0" tIns="0" rIns="0" bIns="0">
            <a:spAutoFit/>
          </a:bodyPr>
          <a:lstStyle>
            <a:lvl1pPr>
              <a:defRPr sz="4400" b="0" i="0">
                <a:solidFill>
                  <a:schemeClr val="tx1"/>
                </a:solidFill>
                <a:latin typeface="Calibri Light"/>
                <a:cs typeface="Calibri Light"/>
              </a:defRPr>
            </a:lvl1pPr>
          </a:lstStyle>
          <a:p>
            <a:endParaRPr/>
          </a:p>
        </p:txBody>
      </p:sp>
      <p:sp>
        <p:nvSpPr>
          <p:cNvPr id="3" name="Holder 3"/>
          <p:cNvSpPr>
            <a:spLocks noGrp="1"/>
          </p:cNvSpPr>
          <p:nvPr>
            <p:ph type="body" idx="1"/>
          </p:nvPr>
        </p:nvSpPr>
        <p:spPr>
          <a:xfrm>
            <a:off x="4526047" y="1532636"/>
            <a:ext cx="6669405" cy="3540760"/>
          </a:xfrm>
          <a:prstGeom prst="rect">
            <a:avLst/>
          </a:prstGeom>
        </p:spPr>
        <p:txBody>
          <a:bodyPr wrap="square" lIns="0" tIns="0" rIns="0" bIns="0">
            <a:spAutoFit/>
          </a:bodyPr>
          <a:lstStyle>
            <a:lvl1pPr>
              <a:defRPr sz="2400" b="1" i="0" u="heavy">
                <a:solidFill>
                  <a:srgbClr val="0563C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7/9/2024</a:t>
            </a:fld>
            <a:endParaRPr lang="en-US" dirty="0"/>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univofillinois.maps.arcgis.com/apps/instant/sidebar/index.html?appid=4e2437b4b6d4449c8bf49f3f75985bc6&amp;center=-88.7549;39.6382&amp;level=6&amp;hiddenLayers=b30c9758e60740b9b3b5af39949351ab;5aeaa93ae13544aebaa64e382f43a292;05f60b6c60e640caa01b6dfc99c73269;72901084297a4bdb81c9030d9b1c1e67;93cd94ccb424435ba392072fc672a9ce;76c1b587ba7940feb92b5d3b993445cf;87b44f3561794bd58800fe7629ab9108;308713cd93ea45c3ada8c481b5df4655"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5.jpg"/><Relationship Id="rId7" Type="http://schemas.openxmlformats.org/officeDocument/2006/relationships/image" Target="../media/image30.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7.jpg"/><Relationship Id="rId10" Type="http://schemas.openxmlformats.org/officeDocument/2006/relationships/image" Target="../media/image33.png"/><Relationship Id="rId4" Type="http://schemas.openxmlformats.org/officeDocument/2006/relationships/image" Target="../media/image6.png"/><Relationship Id="rId9"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g"/><Relationship Id="rId11" Type="http://schemas.openxmlformats.org/officeDocument/2006/relationships/image" Target="../media/image13.png"/><Relationship Id="rId5" Type="http://schemas.openxmlformats.org/officeDocument/2006/relationships/image" Target="../media/image7.jp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7998"/>
          </a:xfrm>
          <a:prstGeom prst="rect">
            <a:avLst/>
          </a:prstGeom>
          <a:blipFill>
            <a:blip r:embed="rId2" cstate="print"/>
            <a:stretch>
              <a:fillRect/>
            </a:stretch>
          </a:blipFill>
        </p:spPr>
        <p:txBody>
          <a:bodyPr wrap="square" lIns="0" tIns="0" rIns="0" bIns="0" rtlCol="0"/>
          <a:lstStyle/>
          <a:p>
            <a:endParaRPr dirty="0"/>
          </a:p>
        </p:txBody>
      </p:sp>
      <p:sp>
        <p:nvSpPr>
          <p:cNvPr id="3" name="object 3"/>
          <p:cNvSpPr txBox="1">
            <a:spLocks noGrp="1"/>
          </p:cNvSpPr>
          <p:nvPr>
            <p:ph type="title"/>
          </p:nvPr>
        </p:nvSpPr>
        <p:spPr>
          <a:xfrm>
            <a:off x="4340156" y="1939810"/>
            <a:ext cx="7124065" cy="1243930"/>
          </a:xfrm>
          <a:prstGeom prst="rect">
            <a:avLst/>
          </a:prstGeom>
        </p:spPr>
        <p:txBody>
          <a:bodyPr vert="horz" wrap="square" lIns="0" tIns="12700" rIns="0" bIns="0" rtlCol="0">
            <a:spAutoFit/>
          </a:bodyPr>
          <a:lstStyle/>
          <a:p>
            <a:pPr marL="12700" algn="ctr">
              <a:lnSpc>
                <a:spcPct val="100000"/>
              </a:lnSpc>
              <a:spcBef>
                <a:spcPts val="100"/>
              </a:spcBef>
            </a:pPr>
            <a:r>
              <a:rPr sz="4000" b="0" spc="-20" dirty="0">
                <a:latin typeface="Franklin Gothic Medium"/>
                <a:cs typeface="Franklin Gothic Medium"/>
              </a:rPr>
              <a:t>CEJA </a:t>
            </a:r>
            <a:r>
              <a:rPr sz="4000" b="0" spc="-25" dirty="0">
                <a:latin typeface="Franklin Gothic Medium"/>
                <a:cs typeface="Franklin Gothic Medium"/>
              </a:rPr>
              <a:t>Workforce </a:t>
            </a:r>
            <a:r>
              <a:rPr sz="4000" b="0" spc="-5" dirty="0">
                <a:latin typeface="Franklin Gothic Medium"/>
                <a:cs typeface="Franklin Gothic Medium"/>
              </a:rPr>
              <a:t>Pro</a:t>
            </a:r>
            <a:r>
              <a:rPr lang="en-US" sz="4000" b="0" spc="-5" dirty="0">
                <a:latin typeface="Franklin Gothic Medium"/>
                <a:cs typeface="Franklin Gothic Medium"/>
              </a:rPr>
              <a:t>grams Overview </a:t>
            </a:r>
            <a:endParaRPr sz="4000" dirty="0">
              <a:latin typeface="Franklin Gothic Medium"/>
              <a:cs typeface="Franklin Gothic Medium"/>
            </a:endParaRPr>
          </a:p>
        </p:txBody>
      </p:sp>
      <p:sp>
        <p:nvSpPr>
          <p:cNvPr id="5" name="object 5"/>
          <p:cNvSpPr/>
          <p:nvPr/>
        </p:nvSpPr>
        <p:spPr>
          <a:xfrm>
            <a:off x="341806" y="252388"/>
            <a:ext cx="3965525" cy="4069240"/>
          </a:xfrm>
          <a:prstGeom prst="rect">
            <a:avLst/>
          </a:prstGeom>
          <a:blipFill>
            <a:blip r:embed="rId3" cstate="print"/>
            <a:stretch>
              <a:fillRect/>
            </a:stretch>
          </a:blipFill>
        </p:spPr>
        <p:txBody>
          <a:bodyPr wrap="square" lIns="0" tIns="0" rIns="0" bIns="0" rtlCol="0"/>
          <a:lstStyle/>
          <a:p>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39192" y="224930"/>
            <a:ext cx="6433708" cy="697627"/>
          </a:xfrm>
          <a:prstGeom prst="rect">
            <a:avLst/>
          </a:prstGeom>
        </p:spPr>
        <p:txBody>
          <a:bodyPr vert="horz" wrap="square" lIns="0" tIns="93980" rIns="0" bIns="0" rtlCol="0">
            <a:spAutoFit/>
          </a:bodyPr>
          <a:lstStyle/>
          <a:p>
            <a:pPr marL="12700" marR="5080">
              <a:lnSpc>
                <a:spcPts val="4700"/>
              </a:lnSpc>
              <a:spcBef>
                <a:spcPts val="740"/>
              </a:spcBef>
            </a:pPr>
            <a:r>
              <a:rPr spc="-5" dirty="0"/>
              <a:t>Who will </a:t>
            </a:r>
            <a:r>
              <a:rPr spc="-25" dirty="0"/>
              <a:t>programs </a:t>
            </a:r>
            <a:r>
              <a:rPr spc="-5" dirty="0"/>
              <a:t>serve?</a:t>
            </a:r>
          </a:p>
        </p:txBody>
      </p:sp>
      <p:sp>
        <p:nvSpPr>
          <p:cNvPr id="3" name="object 3"/>
          <p:cNvSpPr txBox="1"/>
          <p:nvPr/>
        </p:nvSpPr>
        <p:spPr>
          <a:xfrm>
            <a:off x="327512" y="1447800"/>
            <a:ext cx="4765675" cy="3747135"/>
          </a:xfrm>
          <a:prstGeom prst="rect">
            <a:avLst/>
          </a:prstGeom>
        </p:spPr>
        <p:txBody>
          <a:bodyPr vert="horz" wrap="square" lIns="0" tIns="97790" rIns="0" bIns="0" rtlCol="0">
            <a:spAutoFit/>
          </a:bodyPr>
          <a:lstStyle/>
          <a:p>
            <a:pPr marL="12700">
              <a:lnSpc>
                <a:spcPct val="100000"/>
              </a:lnSpc>
              <a:spcBef>
                <a:spcPts val="770"/>
              </a:spcBef>
            </a:pPr>
            <a:r>
              <a:rPr sz="2600" spc="-50" dirty="0">
                <a:solidFill>
                  <a:srgbClr val="70AD47"/>
                </a:solidFill>
                <a:latin typeface="Calibri"/>
                <a:cs typeface="Calibri"/>
              </a:rPr>
              <a:t>Target</a:t>
            </a:r>
            <a:r>
              <a:rPr sz="2600" spc="-5" dirty="0">
                <a:solidFill>
                  <a:srgbClr val="70AD47"/>
                </a:solidFill>
                <a:latin typeface="Calibri"/>
                <a:cs typeface="Calibri"/>
              </a:rPr>
              <a:t> populations:</a:t>
            </a:r>
            <a:endParaRPr sz="2600" dirty="0">
              <a:latin typeface="Calibri"/>
              <a:cs typeface="Calibri"/>
            </a:endParaRPr>
          </a:p>
          <a:p>
            <a:pPr marL="241300" marR="5080" indent="-228600">
              <a:lnSpc>
                <a:spcPct val="91000"/>
              </a:lnSpc>
              <a:spcBef>
                <a:spcPts val="955"/>
              </a:spcBef>
              <a:buFont typeface="Arial"/>
              <a:buChar char="•"/>
              <a:tabLst>
                <a:tab pos="241300" algn="l"/>
              </a:tabLst>
            </a:pPr>
            <a:r>
              <a:rPr sz="2600" spc="-15" dirty="0">
                <a:latin typeface="Calibri"/>
                <a:cs typeface="Calibri"/>
              </a:rPr>
              <a:t>People </a:t>
            </a:r>
            <a:r>
              <a:rPr sz="2600" spc="-5" dirty="0">
                <a:latin typeface="Calibri"/>
                <a:cs typeface="Calibri"/>
              </a:rPr>
              <a:t>living </a:t>
            </a:r>
            <a:r>
              <a:rPr sz="2600" dirty="0">
                <a:latin typeface="Calibri"/>
                <a:cs typeface="Calibri"/>
              </a:rPr>
              <a:t>in </a:t>
            </a:r>
            <a:r>
              <a:rPr sz="2600" spc="-5" dirty="0">
                <a:latin typeface="Calibri"/>
                <a:cs typeface="Calibri"/>
              </a:rPr>
              <a:t>equity </a:t>
            </a:r>
            <a:r>
              <a:rPr sz="2600" spc="-20" dirty="0">
                <a:latin typeface="Calibri"/>
                <a:cs typeface="Calibri"/>
              </a:rPr>
              <a:t>investment  </a:t>
            </a:r>
            <a:r>
              <a:rPr sz="2600" spc="-5" dirty="0">
                <a:latin typeface="Calibri"/>
                <a:cs typeface="Calibri"/>
              </a:rPr>
              <a:t>eligible communities  </a:t>
            </a:r>
            <a:r>
              <a:rPr sz="2600" spc="-15" dirty="0">
                <a:latin typeface="Calibri"/>
                <a:cs typeface="Calibri"/>
              </a:rPr>
              <a:t>(environmental </a:t>
            </a:r>
            <a:r>
              <a:rPr sz="2600" spc="-10" dirty="0">
                <a:latin typeface="Calibri"/>
                <a:cs typeface="Calibri"/>
              </a:rPr>
              <a:t>justice </a:t>
            </a:r>
            <a:r>
              <a:rPr sz="2600" dirty="0">
                <a:latin typeface="Calibri"/>
                <a:cs typeface="Calibri"/>
              </a:rPr>
              <a:t>or R3  </a:t>
            </a:r>
            <a:r>
              <a:rPr sz="2600" spc="-5" dirty="0">
                <a:latin typeface="Calibri"/>
                <a:cs typeface="Calibri"/>
              </a:rPr>
              <a:t>communities)</a:t>
            </a:r>
            <a:endParaRPr sz="2600" dirty="0">
              <a:latin typeface="Calibri"/>
              <a:cs typeface="Calibri"/>
            </a:endParaRPr>
          </a:p>
          <a:p>
            <a:pPr marL="241300" indent="-228600">
              <a:lnSpc>
                <a:spcPct val="100000"/>
              </a:lnSpc>
              <a:spcBef>
                <a:spcPts val="670"/>
              </a:spcBef>
              <a:buFont typeface="Arial"/>
              <a:buChar char="•"/>
              <a:tabLst>
                <a:tab pos="241300" algn="l"/>
              </a:tabLst>
            </a:pPr>
            <a:r>
              <a:rPr sz="2600" spc="-10" dirty="0">
                <a:latin typeface="Calibri"/>
                <a:cs typeface="Calibri"/>
              </a:rPr>
              <a:t>Former </a:t>
            </a:r>
            <a:r>
              <a:rPr sz="2600" spc="-15" dirty="0">
                <a:latin typeface="Calibri"/>
                <a:cs typeface="Calibri"/>
              </a:rPr>
              <a:t>members </a:t>
            </a:r>
            <a:r>
              <a:rPr sz="2600" dirty="0">
                <a:latin typeface="Calibri"/>
                <a:cs typeface="Calibri"/>
              </a:rPr>
              <a:t>of </a:t>
            </a:r>
            <a:r>
              <a:rPr sz="2600" spc="-25" dirty="0">
                <a:latin typeface="Calibri"/>
                <a:cs typeface="Calibri"/>
              </a:rPr>
              <a:t>foster</a:t>
            </a:r>
            <a:r>
              <a:rPr sz="2600" dirty="0">
                <a:latin typeface="Calibri"/>
                <a:cs typeface="Calibri"/>
              </a:rPr>
              <a:t> </a:t>
            </a:r>
            <a:r>
              <a:rPr sz="2600" spc="-15" dirty="0">
                <a:latin typeface="Calibri"/>
                <a:cs typeface="Calibri"/>
              </a:rPr>
              <a:t>care</a:t>
            </a:r>
            <a:endParaRPr sz="2600" dirty="0">
              <a:latin typeface="Calibri"/>
              <a:cs typeface="Calibri"/>
            </a:endParaRPr>
          </a:p>
          <a:p>
            <a:pPr marL="241300" marR="102235" indent="-228600">
              <a:lnSpc>
                <a:spcPts val="2810"/>
              </a:lnSpc>
              <a:spcBef>
                <a:spcPts val="1025"/>
              </a:spcBef>
              <a:buFont typeface="Arial"/>
              <a:buChar char="•"/>
              <a:tabLst>
                <a:tab pos="241300" algn="l"/>
              </a:tabLst>
            </a:pPr>
            <a:r>
              <a:rPr sz="2600" spc="-5" dirty="0">
                <a:latin typeface="Calibri"/>
                <a:cs typeface="Calibri"/>
              </a:rPr>
              <a:t>Displaced </a:t>
            </a:r>
            <a:r>
              <a:rPr sz="2600" spc="-10" dirty="0">
                <a:latin typeface="Calibri"/>
                <a:cs typeface="Calibri"/>
              </a:rPr>
              <a:t>energy </a:t>
            </a:r>
            <a:r>
              <a:rPr sz="2600" spc="-25" dirty="0">
                <a:latin typeface="Calibri"/>
                <a:cs typeface="Calibri"/>
              </a:rPr>
              <a:t>workers </a:t>
            </a:r>
            <a:r>
              <a:rPr sz="2600" spc="-15" dirty="0">
                <a:latin typeface="Calibri"/>
                <a:cs typeface="Calibri"/>
              </a:rPr>
              <a:t>People  </a:t>
            </a:r>
            <a:r>
              <a:rPr sz="2600" dirty="0">
                <a:latin typeface="Calibri"/>
                <a:cs typeface="Calibri"/>
              </a:rPr>
              <a:t>with </a:t>
            </a:r>
            <a:r>
              <a:rPr sz="2600" spc="-10" dirty="0">
                <a:latin typeface="Calibri"/>
                <a:cs typeface="Calibri"/>
              </a:rPr>
              <a:t>barriers </a:t>
            </a:r>
            <a:r>
              <a:rPr sz="2600" spc="-15" dirty="0">
                <a:latin typeface="Calibri"/>
                <a:cs typeface="Calibri"/>
              </a:rPr>
              <a:t>to </a:t>
            </a:r>
            <a:r>
              <a:rPr sz="2600" spc="-10" dirty="0">
                <a:latin typeface="Calibri"/>
                <a:cs typeface="Calibri"/>
              </a:rPr>
              <a:t>employment  </a:t>
            </a:r>
            <a:r>
              <a:rPr sz="2600" spc="-5" dirty="0">
                <a:latin typeface="Calibri"/>
                <a:cs typeface="Calibri"/>
              </a:rPr>
              <a:t>(such </a:t>
            </a:r>
            <a:r>
              <a:rPr sz="2600" dirty="0">
                <a:latin typeface="Calibri"/>
                <a:cs typeface="Calibri"/>
              </a:rPr>
              <a:t>as</a:t>
            </a:r>
            <a:r>
              <a:rPr sz="2600" spc="-10" dirty="0">
                <a:latin typeface="Calibri"/>
                <a:cs typeface="Calibri"/>
              </a:rPr>
              <a:t> </a:t>
            </a:r>
            <a:r>
              <a:rPr sz="2600" spc="-15" dirty="0">
                <a:latin typeface="Calibri"/>
                <a:cs typeface="Calibri"/>
              </a:rPr>
              <a:t>incarceration)</a:t>
            </a:r>
            <a:endParaRPr sz="2600" dirty="0">
              <a:latin typeface="Calibri"/>
              <a:cs typeface="Calibri"/>
            </a:endParaRPr>
          </a:p>
        </p:txBody>
      </p:sp>
      <p:sp>
        <p:nvSpPr>
          <p:cNvPr id="4" name="object 4"/>
          <p:cNvSpPr txBox="1"/>
          <p:nvPr/>
        </p:nvSpPr>
        <p:spPr>
          <a:xfrm>
            <a:off x="327512" y="5471962"/>
            <a:ext cx="4201160" cy="421640"/>
          </a:xfrm>
          <a:prstGeom prst="rect">
            <a:avLst/>
          </a:prstGeom>
        </p:spPr>
        <p:txBody>
          <a:bodyPr vert="horz" wrap="square" lIns="0" tIns="12700" rIns="0" bIns="0" rtlCol="0">
            <a:spAutoFit/>
          </a:bodyPr>
          <a:lstStyle/>
          <a:p>
            <a:pPr marL="12700">
              <a:lnSpc>
                <a:spcPct val="100000"/>
              </a:lnSpc>
              <a:spcBef>
                <a:spcPts val="100"/>
              </a:spcBef>
            </a:pPr>
            <a:r>
              <a:rPr sz="2600" u="heavy" spc="-15" dirty="0">
                <a:solidFill>
                  <a:srgbClr val="0563C1"/>
                </a:solidFill>
                <a:uFill>
                  <a:solidFill>
                    <a:srgbClr val="0563C1"/>
                  </a:solidFill>
                </a:uFill>
                <a:latin typeface="Calibri"/>
                <a:cs typeface="Calibri"/>
                <a:hlinkClick r:id="rId2"/>
              </a:rPr>
              <a:t>CEJA </a:t>
            </a:r>
            <a:r>
              <a:rPr sz="2600" u="heavy" spc="-20" dirty="0">
                <a:solidFill>
                  <a:srgbClr val="0563C1"/>
                </a:solidFill>
                <a:uFill>
                  <a:solidFill>
                    <a:srgbClr val="0563C1"/>
                  </a:solidFill>
                </a:uFill>
                <a:latin typeface="Calibri"/>
                <a:cs typeface="Calibri"/>
                <a:hlinkClick r:id="rId2"/>
              </a:rPr>
              <a:t>Grantee </a:t>
            </a:r>
            <a:r>
              <a:rPr sz="2600" u="heavy" dirty="0">
                <a:solidFill>
                  <a:srgbClr val="0563C1"/>
                </a:solidFill>
                <a:uFill>
                  <a:solidFill>
                    <a:srgbClr val="0563C1"/>
                  </a:solidFill>
                </a:uFill>
                <a:latin typeface="Calibri"/>
                <a:cs typeface="Calibri"/>
                <a:hlinkClick r:id="rId2"/>
              </a:rPr>
              <a:t>Map </a:t>
            </a:r>
            <a:r>
              <a:rPr sz="2600" u="heavy" spc="-10" dirty="0">
                <a:solidFill>
                  <a:srgbClr val="0563C1"/>
                </a:solidFill>
                <a:uFill>
                  <a:solidFill>
                    <a:srgbClr val="0563C1"/>
                  </a:solidFill>
                </a:uFill>
                <a:latin typeface="Calibri"/>
                <a:cs typeface="Calibri"/>
                <a:hlinkClick r:id="rId2"/>
              </a:rPr>
              <a:t>(arcgis.com)</a:t>
            </a:r>
            <a:endParaRPr sz="2600" dirty="0">
              <a:latin typeface="Calibri"/>
              <a:cs typeface="Calibri"/>
            </a:endParaRPr>
          </a:p>
        </p:txBody>
      </p:sp>
      <p:pic>
        <p:nvPicPr>
          <p:cNvPr id="7" name="Picture 6">
            <a:extLst>
              <a:ext uri="{FF2B5EF4-FFF2-40B4-BE49-F238E27FC236}">
                <a16:creationId xmlns:a16="http://schemas.microsoft.com/office/drawing/2014/main" id="{562AC7E4-8165-4FC0-8AAD-BE96EC21C3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2029" y="1447800"/>
            <a:ext cx="6642459" cy="429806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92337" y="410209"/>
            <a:ext cx="7807325" cy="695960"/>
          </a:xfrm>
          <a:prstGeom prst="rect">
            <a:avLst/>
          </a:prstGeom>
        </p:spPr>
        <p:txBody>
          <a:bodyPr vert="horz" wrap="square" lIns="0" tIns="12700" rIns="0" bIns="0" rtlCol="0">
            <a:spAutoFit/>
          </a:bodyPr>
          <a:lstStyle/>
          <a:p>
            <a:pPr marL="12700">
              <a:lnSpc>
                <a:spcPct val="100000"/>
              </a:lnSpc>
              <a:spcBef>
                <a:spcPts val="100"/>
              </a:spcBef>
            </a:pPr>
            <a:r>
              <a:rPr spc="-20" dirty="0"/>
              <a:t>Status </a:t>
            </a:r>
            <a:r>
              <a:rPr dirty="0"/>
              <a:t>of </a:t>
            </a:r>
            <a:r>
              <a:rPr spc="-25" dirty="0"/>
              <a:t>CEJA </a:t>
            </a:r>
            <a:r>
              <a:rPr spc="-30" dirty="0"/>
              <a:t>workforce</a:t>
            </a:r>
            <a:r>
              <a:rPr spc="55" dirty="0"/>
              <a:t> </a:t>
            </a:r>
            <a:r>
              <a:rPr spc="-30" dirty="0"/>
              <a:t>programs</a:t>
            </a:r>
          </a:p>
        </p:txBody>
      </p:sp>
      <p:graphicFrame>
        <p:nvGraphicFramePr>
          <p:cNvPr id="3" name="object 3"/>
          <p:cNvGraphicFramePr>
            <a:graphicFrameLocks noGrp="1"/>
          </p:cNvGraphicFramePr>
          <p:nvPr>
            <p:extLst>
              <p:ext uri="{D42A27DB-BD31-4B8C-83A1-F6EECF244321}">
                <p14:modId xmlns:p14="http://schemas.microsoft.com/office/powerpoint/2010/main" val="1307635097"/>
              </p:ext>
            </p:extLst>
          </p:nvPr>
        </p:nvGraphicFramePr>
        <p:xfrm>
          <a:off x="831850" y="1106169"/>
          <a:ext cx="10801984" cy="5589997"/>
        </p:xfrm>
        <a:graphic>
          <a:graphicData uri="http://schemas.openxmlformats.org/drawingml/2006/table">
            <a:tbl>
              <a:tblPr firstRow="1" bandRow="1">
                <a:tableStyleId>{2D5ABB26-0587-4C30-8999-92F81FD0307C}</a:tableStyleId>
              </a:tblPr>
              <a:tblGrid>
                <a:gridCol w="4346575">
                  <a:extLst>
                    <a:ext uri="{9D8B030D-6E8A-4147-A177-3AD203B41FA5}">
                      <a16:colId xmlns:a16="http://schemas.microsoft.com/office/drawing/2014/main" val="20000"/>
                    </a:ext>
                  </a:extLst>
                </a:gridCol>
                <a:gridCol w="6455409">
                  <a:extLst>
                    <a:ext uri="{9D8B030D-6E8A-4147-A177-3AD203B41FA5}">
                      <a16:colId xmlns:a16="http://schemas.microsoft.com/office/drawing/2014/main" val="20001"/>
                    </a:ext>
                  </a:extLst>
                </a:gridCol>
              </a:tblGrid>
              <a:tr h="457200">
                <a:tc>
                  <a:txBody>
                    <a:bodyPr/>
                    <a:lstStyle/>
                    <a:p>
                      <a:pPr marL="91440">
                        <a:lnSpc>
                          <a:spcPct val="100000"/>
                        </a:lnSpc>
                        <a:spcBef>
                          <a:spcPts val="165"/>
                        </a:spcBef>
                      </a:pPr>
                      <a:r>
                        <a:rPr sz="2400" b="1" spc="-15" dirty="0">
                          <a:solidFill>
                            <a:srgbClr val="FFFFFF"/>
                          </a:solidFill>
                          <a:latin typeface="Calibri"/>
                          <a:cs typeface="Calibri"/>
                        </a:rPr>
                        <a:t>Program</a:t>
                      </a:r>
                      <a:endParaRPr sz="2400">
                        <a:latin typeface="Calibri"/>
                        <a:cs typeface="Calibri"/>
                      </a:endParaRPr>
                    </a:p>
                  </a:txBody>
                  <a:tcPr marL="0" marR="0" marT="20955"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70AD47"/>
                    </a:solidFill>
                  </a:tcPr>
                </a:tc>
                <a:tc>
                  <a:txBody>
                    <a:bodyPr/>
                    <a:lstStyle/>
                    <a:p>
                      <a:pPr marL="91440">
                        <a:lnSpc>
                          <a:spcPct val="100000"/>
                        </a:lnSpc>
                        <a:spcBef>
                          <a:spcPts val="165"/>
                        </a:spcBef>
                      </a:pPr>
                      <a:r>
                        <a:rPr sz="2400" b="1" spc="-10" dirty="0">
                          <a:solidFill>
                            <a:srgbClr val="FFFFFF"/>
                          </a:solidFill>
                          <a:latin typeface="Calibri"/>
                          <a:cs typeface="Calibri"/>
                        </a:rPr>
                        <a:t>Status</a:t>
                      </a:r>
                      <a:endParaRPr sz="2400">
                        <a:latin typeface="Calibri"/>
                        <a:cs typeface="Calibri"/>
                      </a:endParaRPr>
                    </a:p>
                  </a:txBody>
                  <a:tcPr marL="0" marR="0" marT="20955"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70AD47"/>
                    </a:solidFill>
                  </a:tcPr>
                </a:tc>
                <a:extLst>
                  <a:ext uri="{0D108BD9-81ED-4DB2-BD59-A6C34878D82A}">
                    <a16:rowId xmlns:a16="http://schemas.microsoft.com/office/drawing/2014/main" val="10000"/>
                  </a:ext>
                </a:extLst>
              </a:tr>
              <a:tr h="910682">
                <a:tc>
                  <a:txBody>
                    <a:bodyPr/>
                    <a:lstStyle/>
                    <a:p>
                      <a:pPr marL="91440" marR="1887855">
                        <a:lnSpc>
                          <a:spcPct val="100000"/>
                        </a:lnSpc>
                        <a:spcBef>
                          <a:spcPts val="165"/>
                        </a:spcBef>
                      </a:pPr>
                      <a:r>
                        <a:rPr sz="2400" spc="-15" dirty="0">
                          <a:latin typeface="Calibri"/>
                          <a:cs typeface="Calibri"/>
                        </a:rPr>
                        <a:t>Climate </a:t>
                      </a:r>
                      <a:r>
                        <a:rPr sz="2400" spc="-30" dirty="0">
                          <a:latin typeface="Calibri"/>
                          <a:cs typeface="Calibri"/>
                        </a:rPr>
                        <a:t>Works </a:t>
                      </a:r>
                      <a:r>
                        <a:rPr sz="2400" spc="-10" dirty="0">
                          <a:latin typeface="Calibri"/>
                          <a:cs typeface="Calibri"/>
                        </a:rPr>
                        <a:t>Pre-  apprenticeship</a:t>
                      </a:r>
                      <a:endParaRPr sz="2400" dirty="0">
                        <a:latin typeface="Calibri"/>
                        <a:cs typeface="Calibri"/>
                      </a:endParaRPr>
                    </a:p>
                  </a:txBody>
                  <a:tcPr marL="0" marR="0" marT="20955"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D5E3CF"/>
                    </a:solidFill>
                  </a:tcPr>
                </a:tc>
                <a:tc>
                  <a:txBody>
                    <a:bodyPr/>
                    <a:lstStyle/>
                    <a:p>
                      <a:r>
                        <a:rPr lang="en-US" sz="2400" dirty="0">
                          <a:solidFill>
                            <a:schemeClr val="tx1"/>
                          </a:solidFill>
                          <a:effectLst/>
                          <a:latin typeface="+mn-lt"/>
                          <a:ea typeface="+mn-ea"/>
                          <a:cs typeface="+mn-cs"/>
                        </a:rPr>
                        <a:t>Goodwill has begun offering training, </a:t>
                      </a:r>
                      <a:r>
                        <a:rPr lang="en-US" sz="2400">
                          <a:solidFill>
                            <a:schemeClr val="tx1"/>
                          </a:solidFill>
                          <a:effectLst/>
                          <a:latin typeface="+mn-lt"/>
                          <a:ea typeface="+mn-ea"/>
                          <a:cs typeface="+mn-cs"/>
                        </a:rPr>
                        <a:t>pre-grant award</a:t>
                      </a:r>
                      <a:endParaRPr lang="en-US" sz="2400" dirty="0">
                        <a:solidFill>
                          <a:schemeClr val="tx1"/>
                        </a:solidFill>
                        <a:effectLst/>
                        <a:latin typeface="+mn-lt"/>
                        <a:ea typeface="+mn-ea"/>
                        <a:cs typeface="+mn-cs"/>
                      </a:endParaRPr>
                    </a:p>
                  </a:txBody>
                  <a:tcPr marL="0" marR="0" marT="20955"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D5E3CF"/>
                    </a:solidFill>
                  </a:tcPr>
                </a:tc>
                <a:extLst>
                  <a:ext uri="{0D108BD9-81ED-4DB2-BD59-A6C34878D82A}">
                    <a16:rowId xmlns:a16="http://schemas.microsoft.com/office/drawing/2014/main" val="10001"/>
                  </a:ext>
                </a:extLst>
              </a:tr>
              <a:tr h="1554480">
                <a:tc>
                  <a:txBody>
                    <a:bodyPr/>
                    <a:lstStyle/>
                    <a:p>
                      <a:pPr marL="91440" marR="454025">
                        <a:lnSpc>
                          <a:spcPct val="100800"/>
                        </a:lnSpc>
                        <a:spcBef>
                          <a:spcPts val="125"/>
                        </a:spcBef>
                      </a:pPr>
                      <a:r>
                        <a:rPr lang="en-US" sz="2400" spc="-10" dirty="0">
                          <a:latin typeface="+mn-lt"/>
                          <a:cs typeface="Calibri"/>
                        </a:rPr>
                        <a:t>Energy </a:t>
                      </a:r>
                      <a:r>
                        <a:rPr lang="en-US" sz="2400" spc="-25" dirty="0">
                          <a:latin typeface="+mn-lt"/>
                          <a:cs typeface="Calibri"/>
                        </a:rPr>
                        <a:t>Transition </a:t>
                      </a:r>
                      <a:r>
                        <a:rPr lang="en-US" sz="2400" spc="-20" dirty="0">
                          <a:latin typeface="+mn-lt"/>
                          <a:cs typeface="Calibri"/>
                        </a:rPr>
                        <a:t>Navigator  Program</a:t>
                      </a:r>
                      <a:endParaRPr sz="2400" dirty="0">
                        <a:latin typeface="Calibri"/>
                        <a:cs typeface="Calibri"/>
                      </a:endParaRPr>
                    </a:p>
                  </a:txBody>
                  <a:tcPr marL="0" marR="0" marT="1587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BF1E9"/>
                    </a:solidFill>
                  </a:tcPr>
                </a:tc>
                <a:tc>
                  <a:txBody>
                    <a:bodyPr/>
                    <a:lstStyle/>
                    <a:p>
                      <a:r>
                        <a:rPr lang="en-US" sz="2400" dirty="0">
                          <a:solidFill>
                            <a:schemeClr val="tx1"/>
                          </a:solidFill>
                          <a:effectLst/>
                          <a:latin typeface="+mn-lt"/>
                          <a:ea typeface="+mn-ea"/>
                          <a:cs typeface="+mn-cs"/>
                        </a:rPr>
                        <a:t>Will begin recruiting students in late Summer 2024</a:t>
                      </a:r>
                    </a:p>
                  </a:txBody>
                  <a:tcPr marL="0" marR="0" marT="1587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BF1E9"/>
                    </a:solidFill>
                  </a:tcPr>
                </a:tc>
                <a:extLst>
                  <a:ext uri="{0D108BD9-81ED-4DB2-BD59-A6C34878D82A}">
                    <a16:rowId xmlns:a16="http://schemas.microsoft.com/office/drawing/2014/main" val="10002"/>
                  </a:ext>
                </a:extLst>
              </a:tr>
              <a:tr h="1554480">
                <a:tc>
                  <a:txBody>
                    <a:bodyPr/>
                    <a:lstStyle/>
                    <a:p>
                      <a:pPr marL="91440" marR="856615" lvl="0" indent="0" defTabSz="914400" eaLnBrk="1" fontAlgn="auto" latinLnBrk="0" hangingPunct="1">
                        <a:lnSpc>
                          <a:spcPct val="100800"/>
                        </a:lnSpc>
                        <a:spcBef>
                          <a:spcPts val="125"/>
                        </a:spcBef>
                        <a:spcAft>
                          <a:spcPts val="0"/>
                        </a:spcAft>
                        <a:buClrTx/>
                        <a:buSzTx/>
                        <a:buFontTx/>
                        <a:buNone/>
                        <a:tabLst/>
                        <a:defRPr/>
                      </a:pPr>
                      <a:r>
                        <a:rPr lang="en-US" sz="2400" spc="-10" dirty="0">
                          <a:latin typeface="+mn-lt"/>
                          <a:cs typeface="Calibri"/>
                        </a:rPr>
                        <a:t>Clean Jobs Workforce Network Program (13 Hubs)</a:t>
                      </a:r>
                      <a:endParaRPr lang="en-US" sz="2400" dirty="0">
                        <a:latin typeface="+mn-lt"/>
                        <a:cs typeface="Calibri"/>
                      </a:endParaRPr>
                    </a:p>
                    <a:p>
                      <a:pPr marL="91440" marR="856615">
                        <a:lnSpc>
                          <a:spcPct val="100800"/>
                        </a:lnSpc>
                        <a:spcBef>
                          <a:spcPts val="125"/>
                        </a:spcBef>
                      </a:pPr>
                      <a:endParaRPr sz="2400" dirty="0">
                        <a:latin typeface="Calibri"/>
                        <a:cs typeface="Calibri"/>
                      </a:endParaRPr>
                    </a:p>
                  </a:txBody>
                  <a:tcPr marL="0" marR="0" marT="1587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5E3CF"/>
                    </a:solidFill>
                  </a:tcPr>
                </a:tc>
                <a:tc>
                  <a:txBody>
                    <a:bodyPr/>
                    <a:lstStyle/>
                    <a:p>
                      <a:r>
                        <a:rPr lang="en-US" sz="2400" dirty="0">
                          <a:solidFill>
                            <a:schemeClr val="tx1"/>
                          </a:solidFill>
                          <a:effectLst/>
                          <a:latin typeface="+mn-lt"/>
                          <a:ea typeface="+mn-ea"/>
                          <a:cs typeface="+mn-cs"/>
                        </a:rPr>
                        <a:t>Will begin recruiting students in late Summer 2024</a:t>
                      </a:r>
                    </a:p>
                  </a:txBody>
                  <a:tcPr marL="0" marR="0" marT="1587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5E3CF"/>
                    </a:solidFill>
                  </a:tcPr>
                </a:tc>
                <a:extLst>
                  <a:ext uri="{0D108BD9-81ED-4DB2-BD59-A6C34878D82A}">
                    <a16:rowId xmlns:a16="http://schemas.microsoft.com/office/drawing/2014/main" val="10003"/>
                  </a:ext>
                </a:extLst>
              </a:tr>
              <a:tr h="822960">
                <a:tc>
                  <a:txBody>
                    <a:bodyPr/>
                    <a:lstStyle/>
                    <a:p>
                      <a:pPr marL="91440" marR="531495">
                        <a:lnSpc>
                          <a:spcPct val="100800"/>
                        </a:lnSpc>
                        <a:spcBef>
                          <a:spcPts val="125"/>
                        </a:spcBef>
                      </a:pPr>
                      <a:r>
                        <a:rPr lang="en-US" sz="2400" spc="-10" dirty="0">
                          <a:latin typeface="Calibri"/>
                          <a:cs typeface="Calibri"/>
                        </a:rPr>
                        <a:t>Contractor Incubator</a:t>
                      </a:r>
                      <a:endParaRPr sz="2400" dirty="0">
                        <a:latin typeface="Calibri"/>
                        <a:cs typeface="Calibri"/>
                      </a:endParaRPr>
                    </a:p>
                  </a:txBody>
                  <a:tcPr marL="0" marR="0" marT="1587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BF1E9"/>
                    </a:solidFill>
                  </a:tcPr>
                </a:tc>
                <a:tc>
                  <a:txBody>
                    <a:bodyPr/>
                    <a:lstStyle/>
                    <a:p>
                      <a:r>
                        <a:rPr lang="en-US" sz="2400" dirty="0">
                          <a:solidFill>
                            <a:schemeClr val="tx1"/>
                          </a:solidFill>
                          <a:effectLst/>
                          <a:latin typeface="+mn-lt"/>
                          <a:ea typeface="+mn-ea"/>
                          <a:cs typeface="+mn-cs"/>
                        </a:rPr>
                        <a:t>Grant was just awarded, waiting on DCEO for next steps</a:t>
                      </a:r>
                    </a:p>
                    <a:p>
                      <a:r>
                        <a:rPr lang="en-US" sz="2400" dirty="0">
                          <a:solidFill>
                            <a:schemeClr val="tx1"/>
                          </a:solidFill>
                          <a:effectLst/>
                          <a:latin typeface="+mn-lt"/>
                          <a:ea typeface="+mn-ea"/>
                          <a:cs typeface="+mn-cs"/>
                        </a:rPr>
                        <a:t> </a:t>
                      </a:r>
                    </a:p>
                  </a:txBody>
                  <a:tcPr marL="0" marR="0" marT="1587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BF1E9"/>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71337" y="348995"/>
            <a:ext cx="5789930" cy="695960"/>
          </a:xfrm>
          <a:prstGeom prst="rect">
            <a:avLst/>
          </a:prstGeom>
        </p:spPr>
        <p:txBody>
          <a:bodyPr vert="horz" wrap="square" lIns="0" tIns="12700" rIns="0" bIns="0" rtlCol="0">
            <a:spAutoFit/>
          </a:bodyPr>
          <a:lstStyle/>
          <a:p>
            <a:pPr marL="12700">
              <a:lnSpc>
                <a:spcPct val="100000"/>
              </a:lnSpc>
              <a:spcBef>
                <a:spcPts val="100"/>
              </a:spcBef>
            </a:pPr>
            <a:r>
              <a:rPr spc="-20" dirty="0"/>
              <a:t>CEJA </a:t>
            </a:r>
            <a:r>
              <a:rPr spc="-45" dirty="0"/>
              <a:t>Workforce</a:t>
            </a:r>
            <a:r>
              <a:rPr spc="-40" dirty="0"/>
              <a:t> </a:t>
            </a:r>
            <a:r>
              <a:rPr spc="-30" dirty="0"/>
              <a:t>Programs</a:t>
            </a:r>
          </a:p>
        </p:txBody>
      </p:sp>
      <p:sp>
        <p:nvSpPr>
          <p:cNvPr id="3" name="object 3"/>
          <p:cNvSpPr txBox="1"/>
          <p:nvPr/>
        </p:nvSpPr>
        <p:spPr>
          <a:xfrm>
            <a:off x="401628" y="4953000"/>
            <a:ext cx="2139950" cy="1278890"/>
          </a:xfrm>
          <a:prstGeom prst="rect">
            <a:avLst/>
          </a:prstGeom>
          <a:ln w="57150">
            <a:solidFill>
              <a:srgbClr val="EB5F11"/>
            </a:solidFill>
          </a:ln>
        </p:spPr>
        <p:txBody>
          <a:bodyPr vert="horz" wrap="square" lIns="0" tIns="130175" rIns="0" bIns="0" rtlCol="0">
            <a:spAutoFit/>
          </a:bodyPr>
          <a:lstStyle/>
          <a:p>
            <a:pPr marL="802005" marR="252095" indent="-1270" algn="ctr">
              <a:lnSpc>
                <a:spcPct val="101000"/>
              </a:lnSpc>
              <a:spcBef>
                <a:spcPts val="1025"/>
              </a:spcBef>
            </a:pPr>
            <a:r>
              <a:rPr sz="1400" spc="-5" dirty="0">
                <a:latin typeface="Calibri"/>
                <a:cs typeface="Calibri"/>
              </a:rPr>
              <a:t>Climate </a:t>
            </a:r>
            <a:r>
              <a:rPr sz="1400" spc="-20" dirty="0">
                <a:latin typeface="Calibri"/>
                <a:cs typeface="Calibri"/>
              </a:rPr>
              <a:t>Works  </a:t>
            </a:r>
            <a:r>
              <a:rPr sz="1400" spc="-5" dirty="0">
                <a:latin typeface="Calibri"/>
                <a:cs typeface="Calibri"/>
              </a:rPr>
              <a:t>Pre-    </a:t>
            </a:r>
            <a:r>
              <a:rPr sz="1400" dirty="0">
                <a:latin typeface="Calibri"/>
                <a:cs typeface="Calibri"/>
              </a:rPr>
              <a:t>app</a:t>
            </a:r>
            <a:r>
              <a:rPr sz="1400" spc="-20" dirty="0">
                <a:latin typeface="Calibri"/>
                <a:cs typeface="Calibri"/>
              </a:rPr>
              <a:t>r</a:t>
            </a:r>
            <a:r>
              <a:rPr sz="1400" dirty="0">
                <a:latin typeface="Calibri"/>
                <a:cs typeface="Calibri"/>
              </a:rPr>
              <a:t>e</a:t>
            </a:r>
            <a:r>
              <a:rPr sz="1400" spc="-15" dirty="0">
                <a:latin typeface="Calibri"/>
                <a:cs typeface="Calibri"/>
              </a:rPr>
              <a:t>n</a:t>
            </a:r>
            <a:r>
              <a:rPr sz="1400" spc="5" dirty="0">
                <a:latin typeface="Calibri"/>
                <a:cs typeface="Calibri"/>
              </a:rPr>
              <a:t>t</a:t>
            </a:r>
            <a:r>
              <a:rPr sz="1400" dirty="0">
                <a:latin typeface="Calibri"/>
                <a:cs typeface="Calibri"/>
              </a:rPr>
              <a:t>i</a:t>
            </a:r>
            <a:r>
              <a:rPr sz="1400" spc="-10" dirty="0">
                <a:latin typeface="Calibri"/>
                <a:cs typeface="Calibri"/>
              </a:rPr>
              <a:t>c</a:t>
            </a:r>
            <a:r>
              <a:rPr sz="1400" dirty="0">
                <a:latin typeface="Calibri"/>
                <a:cs typeface="Calibri"/>
              </a:rPr>
              <a:t>eship  </a:t>
            </a:r>
            <a:r>
              <a:rPr sz="1400" spc="-10" dirty="0">
                <a:latin typeface="Calibri"/>
                <a:cs typeface="Calibri"/>
              </a:rPr>
              <a:t>Program</a:t>
            </a:r>
            <a:endParaRPr sz="1400" dirty="0">
              <a:latin typeface="Calibri"/>
              <a:cs typeface="Calibri"/>
            </a:endParaRPr>
          </a:p>
        </p:txBody>
      </p:sp>
      <p:sp>
        <p:nvSpPr>
          <p:cNvPr id="4" name="object 4"/>
          <p:cNvSpPr/>
          <p:nvPr/>
        </p:nvSpPr>
        <p:spPr>
          <a:xfrm>
            <a:off x="533400" y="5047047"/>
            <a:ext cx="630733" cy="1090796"/>
          </a:xfrm>
          <a:prstGeom prst="rect">
            <a:avLst/>
          </a:prstGeom>
          <a:blipFill>
            <a:blip r:embed="rId2" cstate="print"/>
            <a:stretch>
              <a:fillRect/>
            </a:stretch>
          </a:blipFill>
        </p:spPr>
        <p:txBody>
          <a:bodyPr wrap="square" lIns="0" tIns="0" rIns="0" bIns="0" rtlCol="0"/>
          <a:lstStyle/>
          <a:p>
            <a:endParaRPr dirty="0"/>
          </a:p>
        </p:txBody>
      </p:sp>
      <p:sp>
        <p:nvSpPr>
          <p:cNvPr id="8" name="object 5">
            <a:extLst>
              <a:ext uri="{FF2B5EF4-FFF2-40B4-BE49-F238E27FC236}">
                <a16:creationId xmlns:a16="http://schemas.microsoft.com/office/drawing/2014/main" id="{B2295473-BA76-9E8C-2FD6-49DC30206420}"/>
              </a:ext>
            </a:extLst>
          </p:cNvPr>
          <p:cNvSpPr txBox="1"/>
          <p:nvPr/>
        </p:nvSpPr>
        <p:spPr>
          <a:xfrm>
            <a:off x="2664883" y="1232278"/>
            <a:ext cx="8534400" cy="4360167"/>
          </a:xfrm>
          <a:prstGeom prst="rect">
            <a:avLst/>
          </a:prstGeom>
        </p:spPr>
        <p:txBody>
          <a:bodyPr vert="horz" wrap="square" lIns="0" tIns="31114" rIns="0" bIns="0" rtlCol="0">
            <a:spAutoFit/>
          </a:bodyPr>
          <a:lstStyle/>
          <a:p>
            <a:pPr marL="12700">
              <a:lnSpc>
                <a:spcPct val="100000"/>
              </a:lnSpc>
              <a:spcBef>
                <a:spcPts val="244"/>
              </a:spcBef>
            </a:pPr>
            <a:r>
              <a:rPr sz="2600" b="1" spc="-10" dirty="0">
                <a:latin typeface="Calibri"/>
                <a:cs typeface="Calibri"/>
              </a:rPr>
              <a:t>Climate </a:t>
            </a:r>
            <a:r>
              <a:rPr sz="2600" b="1" spc="-25" dirty="0">
                <a:latin typeface="Calibri"/>
                <a:cs typeface="Calibri"/>
              </a:rPr>
              <a:t>Works </a:t>
            </a:r>
            <a:r>
              <a:rPr sz="2600" b="1" spc="-10" dirty="0">
                <a:latin typeface="Calibri"/>
                <a:cs typeface="Calibri"/>
              </a:rPr>
              <a:t>Pre-apprenticeship</a:t>
            </a:r>
            <a:r>
              <a:rPr sz="2600" b="1" spc="30" dirty="0">
                <a:latin typeface="Calibri"/>
                <a:cs typeface="Calibri"/>
              </a:rPr>
              <a:t> </a:t>
            </a:r>
            <a:r>
              <a:rPr sz="2600" b="1" spc="-15" dirty="0">
                <a:latin typeface="Calibri"/>
                <a:cs typeface="Calibri"/>
              </a:rPr>
              <a:t>Program</a:t>
            </a:r>
            <a:r>
              <a:rPr lang="en-US" sz="2600" b="1" spc="-15" dirty="0">
                <a:latin typeface="Calibri"/>
                <a:cs typeface="Calibri"/>
              </a:rPr>
              <a:t> </a:t>
            </a:r>
          </a:p>
          <a:p>
            <a:pPr marL="12700">
              <a:lnSpc>
                <a:spcPct val="100000"/>
              </a:lnSpc>
              <a:spcBef>
                <a:spcPts val="244"/>
              </a:spcBef>
            </a:pPr>
            <a:r>
              <a:rPr lang="en-US" sz="2600" b="1" spc="-15" dirty="0">
                <a:latin typeface="Calibri"/>
                <a:cs typeface="Calibri"/>
              </a:rPr>
              <a:t>Applicant: Goodwill Industries of Northern Illinois, Awaken Foundation L3C and Partners</a:t>
            </a:r>
            <a:endParaRPr sz="2600" dirty="0">
              <a:latin typeface="Calibri"/>
              <a:cs typeface="Calibri"/>
            </a:endParaRPr>
          </a:p>
          <a:p>
            <a:pPr marL="241300" marR="5080" indent="-228600">
              <a:lnSpc>
                <a:spcPct val="72700"/>
              </a:lnSpc>
              <a:spcBef>
                <a:spcPts val="860"/>
              </a:spcBef>
              <a:buFont typeface="Arial"/>
              <a:buChar char="•"/>
              <a:tabLst>
                <a:tab pos="240665" algn="l"/>
                <a:tab pos="241300" algn="l"/>
              </a:tabLst>
            </a:pPr>
            <a:r>
              <a:rPr sz="2600" b="1" spc="-5" dirty="0">
                <a:latin typeface="Calibri"/>
                <a:cs typeface="Calibri"/>
              </a:rPr>
              <a:t>Goal: </a:t>
            </a:r>
            <a:r>
              <a:rPr sz="2600" spc="-15" dirty="0">
                <a:latin typeface="Calibri"/>
                <a:cs typeface="Calibri"/>
              </a:rPr>
              <a:t>Prepare </a:t>
            </a:r>
            <a:r>
              <a:rPr sz="2600" spc="-5" dirty="0">
                <a:latin typeface="Calibri"/>
                <a:cs typeface="Calibri"/>
              </a:rPr>
              <a:t>people </a:t>
            </a:r>
            <a:r>
              <a:rPr sz="2600" spc="-15" dirty="0">
                <a:latin typeface="Calibri"/>
                <a:cs typeface="Calibri"/>
              </a:rPr>
              <a:t>for </a:t>
            </a:r>
            <a:r>
              <a:rPr sz="2600" b="1" spc="-10" dirty="0">
                <a:solidFill>
                  <a:srgbClr val="ED7D31"/>
                </a:solidFill>
                <a:latin typeface="Calibri"/>
                <a:cs typeface="Calibri"/>
              </a:rPr>
              <a:t>registered apprenticeships </a:t>
            </a:r>
            <a:r>
              <a:rPr sz="2600" b="1" spc="-5" dirty="0">
                <a:solidFill>
                  <a:srgbClr val="ED7D31"/>
                </a:solidFill>
                <a:latin typeface="Calibri"/>
                <a:cs typeface="Calibri"/>
              </a:rPr>
              <a:t>and </a:t>
            </a:r>
            <a:r>
              <a:rPr sz="2600" b="1" dirty="0">
                <a:solidFill>
                  <a:srgbClr val="ED7D31"/>
                </a:solidFill>
                <a:latin typeface="Calibri"/>
                <a:cs typeface="Calibri"/>
              </a:rPr>
              <a:t>clean </a:t>
            </a:r>
            <a:r>
              <a:rPr sz="2600" b="1" spc="-10" dirty="0">
                <a:solidFill>
                  <a:srgbClr val="ED7D31"/>
                </a:solidFill>
                <a:latin typeface="Calibri"/>
                <a:cs typeface="Calibri"/>
              </a:rPr>
              <a:t>energy </a:t>
            </a:r>
            <a:r>
              <a:rPr sz="2600" b="1" spc="-5" dirty="0">
                <a:solidFill>
                  <a:srgbClr val="ED7D31"/>
                </a:solidFill>
                <a:latin typeface="Calibri"/>
                <a:cs typeface="Calibri"/>
              </a:rPr>
              <a:t>jobs in the </a:t>
            </a:r>
            <a:r>
              <a:rPr sz="2600" b="1" spc="-10" dirty="0">
                <a:solidFill>
                  <a:srgbClr val="ED7D31"/>
                </a:solidFill>
                <a:latin typeface="Calibri"/>
                <a:cs typeface="Calibri"/>
              </a:rPr>
              <a:t>Construction </a:t>
            </a:r>
            <a:r>
              <a:rPr sz="2600" b="1" spc="-5" dirty="0">
                <a:solidFill>
                  <a:srgbClr val="ED7D31"/>
                </a:solidFill>
                <a:latin typeface="Calibri"/>
                <a:cs typeface="Calibri"/>
              </a:rPr>
              <a:t>and </a:t>
            </a:r>
            <a:r>
              <a:rPr sz="2600" b="1" spc="-10" dirty="0">
                <a:solidFill>
                  <a:srgbClr val="ED7D31"/>
                </a:solidFill>
                <a:latin typeface="Calibri"/>
                <a:cs typeface="Calibri"/>
              </a:rPr>
              <a:t>Building</a:t>
            </a:r>
            <a:r>
              <a:rPr sz="2600" b="1" spc="25" dirty="0">
                <a:solidFill>
                  <a:srgbClr val="ED7D31"/>
                </a:solidFill>
                <a:latin typeface="Calibri"/>
                <a:cs typeface="Calibri"/>
              </a:rPr>
              <a:t> </a:t>
            </a:r>
            <a:r>
              <a:rPr sz="2600" b="1" spc="-25" dirty="0">
                <a:solidFill>
                  <a:srgbClr val="ED7D31"/>
                </a:solidFill>
                <a:latin typeface="Calibri"/>
                <a:cs typeface="Calibri"/>
              </a:rPr>
              <a:t>Trades.</a:t>
            </a:r>
            <a:endParaRPr sz="2600" dirty="0">
              <a:latin typeface="Calibri"/>
              <a:cs typeface="Calibri"/>
            </a:endParaRPr>
          </a:p>
          <a:p>
            <a:pPr marL="241300" indent="-228600">
              <a:lnSpc>
                <a:spcPct val="100000"/>
              </a:lnSpc>
              <a:spcBef>
                <a:spcPts val="145"/>
              </a:spcBef>
              <a:buFont typeface="Arial"/>
              <a:buChar char="•"/>
              <a:tabLst>
                <a:tab pos="240665" algn="l"/>
                <a:tab pos="241300" algn="l"/>
              </a:tabLst>
            </a:pPr>
            <a:r>
              <a:rPr sz="2600" spc="-10" dirty="0">
                <a:latin typeface="Calibri"/>
                <a:cs typeface="Calibri"/>
              </a:rPr>
              <a:t>Three regional </a:t>
            </a:r>
            <a:r>
              <a:rPr sz="2600" spc="-15" dirty="0">
                <a:latin typeface="Calibri"/>
                <a:cs typeface="Calibri"/>
              </a:rPr>
              <a:t>centers </a:t>
            </a:r>
            <a:r>
              <a:rPr sz="2600" spc="-10" dirty="0">
                <a:latin typeface="Calibri"/>
                <a:cs typeface="Calibri"/>
              </a:rPr>
              <a:t>deliver pre-apprenticeship</a:t>
            </a:r>
            <a:r>
              <a:rPr sz="2600" spc="25" dirty="0">
                <a:latin typeface="Calibri"/>
                <a:cs typeface="Calibri"/>
              </a:rPr>
              <a:t> </a:t>
            </a:r>
            <a:r>
              <a:rPr sz="2600" spc="-10" dirty="0">
                <a:latin typeface="Calibri"/>
                <a:cs typeface="Calibri"/>
              </a:rPr>
              <a:t>training.</a:t>
            </a:r>
            <a:endParaRPr lang="en-US" sz="2600" spc="-10" dirty="0">
              <a:latin typeface="Calibri"/>
              <a:cs typeface="Calibri"/>
            </a:endParaRPr>
          </a:p>
          <a:p>
            <a:pPr marL="241300" indent="-228600">
              <a:spcBef>
                <a:spcPts val="145"/>
              </a:spcBef>
              <a:buFont typeface="Arial"/>
              <a:buChar char="•"/>
              <a:tabLst>
                <a:tab pos="240665" algn="l"/>
                <a:tab pos="241300" algn="l"/>
              </a:tabLst>
            </a:pPr>
            <a:r>
              <a:rPr lang="en-US" sz="2600" spc="-15" dirty="0">
                <a:latin typeface="Calibri"/>
                <a:cs typeface="Calibri"/>
              </a:rPr>
              <a:t>Centers </a:t>
            </a:r>
            <a:r>
              <a:rPr lang="en-US" sz="2600" spc="-5" dirty="0">
                <a:latin typeface="Calibri"/>
                <a:cs typeface="Calibri"/>
              </a:rPr>
              <a:t>will </a:t>
            </a:r>
            <a:r>
              <a:rPr lang="en-US" sz="2600" spc="-15" dirty="0">
                <a:latin typeface="Calibri"/>
                <a:cs typeface="Calibri"/>
              </a:rPr>
              <a:t>provide </a:t>
            </a:r>
            <a:r>
              <a:rPr lang="en-US" sz="2600" spc="-5" dirty="0">
                <a:latin typeface="Calibri"/>
                <a:cs typeface="Calibri"/>
              </a:rPr>
              <a:t>basic </a:t>
            </a:r>
            <a:r>
              <a:rPr lang="en-US" sz="2600" spc="-10" dirty="0">
                <a:latin typeface="Calibri"/>
                <a:cs typeface="Calibri"/>
              </a:rPr>
              <a:t>construction </a:t>
            </a:r>
            <a:r>
              <a:rPr lang="en-US" sz="2600" spc="-15" dirty="0">
                <a:latin typeface="Calibri"/>
                <a:cs typeface="Calibri"/>
              </a:rPr>
              <a:t>training </a:t>
            </a:r>
            <a:r>
              <a:rPr lang="en-US" sz="2600" spc="-5" dirty="0">
                <a:latin typeface="Calibri"/>
                <a:cs typeface="Calibri"/>
              </a:rPr>
              <a:t>with </a:t>
            </a:r>
            <a:r>
              <a:rPr lang="en-US" sz="2600" dirty="0">
                <a:latin typeface="Calibri"/>
                <a:cs typeface="Calibri"/>
              </a:rPr>
              <a:t>a </a:t>
            </a:r>
            <a:r>
              <a:rPr lang="en-US" sz="2600" spc="-5" dirty="0">
                <a:latin typeface="Calibri"/>
                <a:cs typeface="Calibri"/>
              </a:rPr>
              <a:t>clean</a:t>
            </a:r>
            <a:r>
              <a:rPr lang="en-US" sz="2600" spc="70" dirty="0">
                <a:latin typeface="Calibri"/>
                <a:cs typeface="Calibri"/>
              </a:rPr>
              <a:t> </a:t>
            </a:r>
            <a:r>
              <a:rPr lang="en-US" sz="2600" spc="-5" dirty="0">
                <a:latin typeface="Calibri"/>
                <a:cs typeface="Calibri"/>
              </a:rPr>
              <a:t>energy. </a:t>
            </a:r>
          </a:p>
          <a:p>
            <a:pPr marL="241300" indent="-228600">
              <a:spcBef>
                <a:spcPts val="145"/>
              </a:spcBef>
              <a:buFont typeface="Arial"/>
              <a:buChar char="•"/>
              <a:tabLst>
                <a:tab pos="240665" algn="l"/>
                <a:tab pos="241300" algn="l"/>
              </a:tabLst>
            </a:pPr>
            <a:r>
              <a:rPr lang="en-US" sz="2600" spc="-5" dirty="0">
                <a:latin typeface="Calibri"/>
                <a:cs typeface="Calibri"/>
              </a:rPr>
              <a:t>Funding for barrier reduction supports is included. </a:t>
            </a:r>
          </a:p>
          <a:p>
            <a:pPr marL="241300" indent="-228600">
              <a:spcBef>
                <a:spcPts val="145"/>
              </a:spcBef>
              <a:buFont typeface="Arial"/>
              <a:buChar char="•"/>
              <a:tabLst>
                <a:tab pos="240665" algn="l"/>
                <a:tab pos="241300" algn="l"/>
              </a:tabLst>
            </a:pPr>
            <a:r>
              <a:rPr lang="en-US" sz="2600" spc="-5" dirty="0">
                <a:latin typeface="Calibri"/>
                <a:cs typeface="Calibri"/>
              </a:rPr>
              <a:t>Areas served include Winnebago and DeKalb counties.</a:t>
            </a:r>
            <a:endParaRPr lang="en-US" sz="2600" dirty="0">
              <a:latin typeface="Calibri"/>
              <a:cs typeface="Calibri"/>
            </a:endParaRPr>
          </a:p>
          <a:p>
            <a:pPr marL="241300" indent="-228600">
              <a:lnSpc>
                <a:spcPct val="100000"/>
              </a:lnSpc>
              <a:spcBef>
                <a:spcPts val="145"/>
              </a:spcBef>
              <a:buFont typeface="Arial"/>
              <a:buChar char="•"/>
              <a:tabLst>
                <a:tab pos="240665" algn="l"/>
                <a:tab pos="241300" algn="l"/>
              </a:tabLst>
            </a:pPr>
            <a:endParaRPr sz="2200" dirty="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71337" y="348995"/>
            <a:ext cx="5789930" cy="695960"/>
          </a:xfrm>
          <a:prstGeom prst="rect">
            <a:avLst/>
          </a:prstGeom>
        </p:spPr>
        <p:txBody>
          <a:bodyPr vert="horz" wrap="square" lIns="0" tIns="12700" rIns="0" bIns="0" rtlCol="0">
            <a:spAutoFit/>
          </a:bodyPr>
          <a:lstStyle/>
          <a:p>
            <a:pPr marL="12700">
              <a:lnSpc>
                <a:spcPct val="100000"/>
              </a:lnSpc>
              <a:spcBef>
                <a:spcPts val="100"/>
              </a:spcBef>
            </a:pPr>
            <a:r>
              <a:rPr spc="-20" dirty="0"/>
              <a:t>CEJA </a:t>
            </a:r>
            <a:r>
              <a:rPr spc="-45" dirty="0"/>
              <a:t>Workforce</a:t>
            </a:r>
            <a:r>
              <a:rPr spc="-40" dirty="0"/>
              <a:t> </a:t>
            </a:r>
            <a:r>
              <a:rPr spc="-30" dirty="0"/>
              <a:t>Programs</a:t>
            </a:r>
          </a:p>
        </p:txBody>
      </p:sp>
      <p:sp>
        <p:nvSpPr>
          <p:cNvPr id="3" name="object 3"/>
          <p:cNvSpPr txBox="1"/>
          <p:nvPr/>
        </p:nvSpPr>
        <p:spPr>
          <a:xfrm>
            <a:off x="2209800" y="1250534"/>
            <a:ext cx="8001000" cy="4047518"/>
          </a:xfrm>
          <a:prstGeom prst="rect">
            <a:avLst/>
          </a:prstGeom>
        </p:spPr>
        <p:txBody>
          <a:bodyPr vert="horz" wrap="square" lIns="0" tIns="12700" rIns="0" bIns="0" rtlCol="0">
            <a:spAutoFit/>
          </a:bodyPr>
          <a:lstStyle/>
          <a:p>
            <a:pPr marL="12700">
              <a:lnSpc>
                <a:spcPct val="100000"/>
              </a:lnSpc>
              <a:spcBef>
                <a:spcPts val="100"/>
              </a:spcBef>
            </a:pPr>
            <a:r>
              <a:rPr sz="2600" b="1" spc="-10" dirty="0">
                <a:latin typeface="Calibri"/>
                <a:cs typeface="Calibri"/>
              </a:rPr>
              <a:t>Energy </a:t>
            </a:r>
            <a:r>
              <a:rPr sz="2600" b="1" spc="-20" dirty="0">
                <a:latin typeface="Calibri"/>
                <a:cs typeface="Calibri"/>
              </a:rPr>
              <a:t>Transition Navigators</a:t>
            </a:r>
            <a:r>
              <a:rPr sz="2600" b="1" spc="5" dirty="0">
                <a:latin typeface="Calibri"/>
                <a:cs typeface="Calibri"/>
              </a:rPr>
              <a:t> </a:t>
            </a:r>
            <a:r>
              <a:rPr sz="2600" b="1" spc="-15" dirty="0">
                <a:latin typeface="Calibri"/>
                <a:cs typeface="Calibri"/>
              </a:rPr>
              <a:t>Program</a:t>
            </a:r>
            <a:endParaRPr lang="en-US" sz="2600" b="1" spc="-15" dirty="0">
              <a:latin typeface="Calibri"/>
              <a:cs typeface="Calibri"/>
            </a:endParaRPr>
          </a:p>
          <a:p>
            <a:pPr marL="12700">
              <a:lnSpc>
                <a:spcPct val="100000"/>
              </a:lnSpc>
              <a:spcBef>
                <a:spcPts val="100"/>
              </a:spcBef>
            </a:pPr>
            <a:r>
              <a:rPr lang="en-US" sz="2600" b="1" spc="-15" dirty="0">
                <a:latin typeface="Calibri"/>
                <a:cs typeface="Calibri"/>
              </a:rPr>
              <a:t>Lead Applicant: Goodwill Industries of Northern IL</a:t>
            </a:r>
          </a:p>
          <a:p>
            <a:pPr marL="12700">
              <a:lnSpc>
                <a:spcPct val="100000"/>
              </a:lnSpc>
              <a:spcBef>
                <a:spcPts val="100"/>
              </a:spcBef>
            </a:pPr>
            <a:r>
              <a:rPr lang="en-US" sz="2600" b="1" dirty="0"/>
              <a:t>Partners: The Workforce Connection, Awaken Foundation L3C, Zion West Enterprises, Region 1 Planning Council, Rock Valley College</a:t>
            </a:r>
            <a:endParaRPr lang="en-US" sz="2600" b="1" spc="-15" dirty="0">
              <a:latin typeface="Calibri"/>
              <a:cs typeface="Calibri"/>
            </a:endParaRPr>
          </a:p>
          <a:p>
            <a:pPr marL="469900" indent="-457200">
              <a:lnSpc>
                <a:spcPct val="100000"/>
              </a:lnSpc>
              <a:spcBef>
                <a:spcPts val="25"/>
              </a:spcBef>
              <a:buFont typeface="Arial" panose="020B0604020202020204" pitchFamily="34" charset="0"/>
              <a:buChar char="•"/>
              <a:tabLst>
                <a:tab pos="354965" algn="l"/>
                <a:tab pos="355600" algn="l"/>
              </a:tabLst>
            </a:pPr>
            <a:r>
              <a:rPr sz="2600" spc="-10" dirty="0">
                <a:latin typeface="Calibri"/>
                <a:cs typeface="Calibri"/>
              </a:rPr>
              <a:t>Recruit </a:t>
            </a:r>
            <a:r>
              <a:rPr sz="2600" spc="-5" dirty="0">
                <a:latin typeface="Calibri"/>
                <a:cs typeface="Calibri"/>
              </a:rPr>
              <a:t>participants </a:t>
            </a:r>
            <a:r>
              <a:rPr sz="2600" spc="-20" dirty="0">
                <a:latin typeface="Calibri"/>
                <a:cs typeface="Calibri"/>
              </a:rPr>
              <a:t>for </a:t>
            </a:r>
            <a:r>
              <a:rPr sz="2600" spc="-15" dirty="0">
                <a:latin typeface="Calibri"/>
                <a:cs typeface="Calibri"/>
              </a:rPr>
              <a:t>CEJA workforce</a:t>
            </a:r>
            <a:r>
              <a:rPr sz="2600" spc="10" dirty="0">
                <a:latin typeface="Calibri"/>
                <a:cs typeface="Calibri"/>
              </a:rPr>
              <a:t> </a:t>
            </a:r>
            <a:r>
              <a:rPr sz="2600" spc="-15" dirty="0">
                <a:latin typeface="Calibri"/>
                <a:cs typeface="Calibri"/>
              </a:rPr>
              <a:t>programs.</a:t>
            </a:r>
            <a:endParaRPr sz="2600" dirty="0">
              <a:latin typeface="Calibri"/>
              <a:cs typeface="Calibri"/>
            </a:endParaRPr>
          </a:p>
          <a:p>
            <a:pPr marL="469900" marR="1087120" indent="-457200">
              <a:lnSpc>
                <a:spcPct val="100800"/>
              </a:lnSpc>
              <a:buFont typeface="Arial" panose="020B0604020202020204" pitchFamily="34" charset="0"/>
              <a:buChar char="•"/>
              <a:tabLst>
                <a:tab pos="297815" algn="l"/>
                <a:tab pos="298450" algn="l"/>
              </a:tabLst>
            </a:pPr>
            <a:r>
              <a:rPr sz="2600" spc="-5" dirty="0">
                <a:latin typeface="Calibri"/>
                <a:cs typeface="Calibri"/>
              </a:rPr>
              <a:t>Conduct </a:t>
            </a:r>
            <a:r>
              <a:rPr sz="2600" spc="-10" dirty="0">
                <a:latin typeface="Calibri"/>
                <a:cs typeface="Calibri"/>
              </a:rPr>
              <a:t>outreach </a:t>
            </a:r>
            <a:r>
              <a:rPr sz="2600" dirty="0">
                <a:latin typeface="Calibri"/>
                <a:cs typeface="Calibri"/>
              </a:rPr>
              <a:t>&amp; </a:t>
            </a:r>
            <a:r>
              <a:rPr sz="2600" spc="-10" dirty="0">
                <a:latin typeface="Calibri"/>
                <a:cs typeface="Calibri"/>
              </a:rPr>
              <a:t>education </a:t>
            </a:r>
            <a:r>
              <a:rPr sz="2600" spc="-15" dirty="0">
                <a:latin typeface="Calibri"/>
                <a:cs typeface="Calibri"/>
              </a:rPr>
              <a:t>to </a:t>
            </a:r>
            <a:r>
              <a:rPr sz="2600" spc="-5" dirty="0">
                <a:latin typeface="Calibri"/>
                <a:cs typeface="Calibri"/>
              </a:rPr>
              <a:t>build </a:t>
            </a:r>
            <a:r>
              <a:rPr sz="2600" spc="-10" dirty="0">
                <a:latin typeface="Calibri"/>
                <a:cs typeface="Calibri"/>
              </a:rPr>
              <a:t>awareness </a:t>
            </a:r>
            <a:r>
              <a:rPr sz="2600" spc="-5" dirty="0">
                <a:latin typeface="Calibri"/>
                <a:cs typeface="Calibri"/>
              </a:rPr>
              <a:t>of</a:t>
            </a:r>
            <a:r>
              <a:rPr lang="en-US" sz="2600" spc="-5" dirty="0">
                <a:latin typeface="Calibri"/>
                <a:cs typeface="Calibri"/>
              </a:rPr>
              <a:t> </a:t>
            </a:r>
            <a:r>
              <a:rPr sz="2600" spc="-15" dirty="0">
                <a:latin typeface="Calibri"/>
                <a:cs typeface="Calibri"/>
              </a:rPr>
              <a:t>CEJA  programs.</a:t>
            </a:r>
            <a:endParaRPr sz="2600" dirty="0">
              <a:latin typeface="Calibri"/>
              <a:cs typeface="Calibri"/>
            </a:endParaRPr>
          </a:p>
          <a:p>
            <a:pPr marL="469900" indent="-457200">
              <a:lnSpc>
                <a:spcPct val="100000"/>
              </a:lnSpc>
              <a:spcBef>
                <a:spcPts val="20"/>
              </a:spcBef>
              <a:buFont typeface="Arial" panose="020B0604020202020204" pitchFamily="34" charset="0"/>
              <a:buChar char="•"/>
              <a:tabLst>
                <a:tab pos="297815" algn="l"/>
                <a:tab pos="298450" algn="l"/>
              </a:tabLst>
            </a:pPr>
            <a:r>
              <a:rPr sz="2600" spc="-5" dirty="0">
                <a:latin typeface="Calibri"/>
                <a:cs typeface="Calibri"/>
              </a:rPr>
              <a:t>Build connections with communities, </a:t>
            </a:r>
            <a:r>
              <a:rPr sz="2600" spc="-10" dirty="0">
                <a:latin typeface="Calibri"/>
                <a:cs typeface="Calibri"/>
              </a:rPr>
              <a:t>employers, </a:t>
            </a:r>
            <a:r>
              <a:rPr sz="2600" dirty="0">
                <a:latin typeface="Calibri"/>
                <a:cs typeface="Calibri"/>
              </a:rPr>
              <a:t>and</a:t>
            </a:r>
            <a:r>
              <a:rPr sz="2600" spc="-20" dirty="0">
                <a:latin typeface="Calibri"/>
                <a:cs typeface="Calibri"/>
              </a:rPr>
              <a:t> stakeholders.</a:t>
            </a:r>
            <a:endParaRPr sz="2600" dirty="0">
              <a:latin typeface="Calibri"/>
              <a:cs typeface="Calibri"/>
            </a:endParaRPr>
          </a:p>
        </p:txBody>
      </p:sp>
      <p:sp>
        <p:nvSpPr>
          <p:cNvPr id="4" name="object 4"/>
          <p:cNvSpPr txBox="1"/>
          <p:nvPr/>
        </p:nvSpPr>
        <p:spPr>
          <a:xfrm>
            <a:off x="381000" y="5181600"/>
            <a:ext cx="2113280" cy="1223010"/>
          </a:xfrm>
          <a:prstGeom prst="rect">
            <a:avLst/>
          </a:prstGeom>
          <a:ln w="57150">
            <a:solidFill>
              <a:srgbClr val="AE1FBB"/>
            </a:solidFill>
          </a:ln>
        </p:spPr>
        <p:txBody>
          <a:bodyPr vert="horz" wrap="square" lIns="0" tIns="133985" rIns="0" bIns="0" rtlCol="0">
            <a:spAutoFit/>
          </a:bodyPr>
          <a:lstStyle/>
          <a:p>
            <a:pPr marL="1080135" marR="297815" indent="-13335" algn="ctr">
              <a:lnSpc>
                <a:spcPct val="101400"/>
              </a:lnSpc>
              <a:spcBef>
                <a:spcPts val="1055"/>
              </a:spcBef>
            </a:pPr>
            <a:r>
              <a:rPr sz="1400" spc="-5" dirty="0">
                <a:latin typeface="Calibri"/>
                <a:cs typeface="Calibri"/>
              </a:rPr>
              <a:t>Energy  </a:t>
            </a:r>
            <a:r>
              <a:rPr sz="1400" spc="-85" dirty="0">
                <a:latin typeface="Calibri"/>
                <a:cs typeface="Calibri"/>
              </a:rPr>
              <a:t>T</a:t>
            </a:r>
            <a:r>
              <a:rPr sz="1400" spc="-30" dirty="0">
                <a:latin typeface="Calibri"/>
                <a:cs typeface="Calibri"/>
              </a:rPr>
              <a:t>r</a:t>
            </a:r>
            <a:r>
              <a:rPr sz="1400" dirty="0">
                <a:latin typeface="Calibri"/>
                <a:cs typeface="Calibri"/>
              </a:rPr>
              <a:t>ansi</a:t>
            </a:r>
            <a:r>
              <a:rPr sz="1400" spc="5" dirty="0">
                <a:latin typeface="Calibri"/>
                <a:cs typeface="Calibri"/>
              </a:rPr>
              <a:t>t</a:t>
            </a:r>
            <a:r>
              <a:rPr sz="1400" dirty="0">
                <a:latin typeface="Calibri"/>
                <a:cs typeface="Calibri"/>
              </a:rPr>
              <a:t>i</a:t>
            </a:r>
            <a:r>
              <a:rPr sz="1400" spc="-5" dirty="0">
                <a:latin typeface="Calibri"/>
                <a:cs typeface="Calibri"/>
              </a:rPr>
              <a:t>o</a:t>
            </a:r>
            <a:r>
              <a:rPr sz="1400" dirty="0">
                <a:latin typeface="Calibri"/>
                <a:cs typeface="Calibri"/>
              </a:rPr>
              <a:t>n  </a:t>
            </a:r>
            <a:r>
              <a:rPr sz="1400" spc="-10" dirty="0">
                <a:latin typeface="Calibri"/>
                <a:cs typeface="Calibri"/>
              </a:rPr>
              <a:t>Navigator  Program</a:t>
            </a:r>
            <a:endParaRPr sz="1400" dirty="0">
              <a:latin typeface="Calibri"/>
              <a:cs typeface="Calibri"/>
            </a:endParaRPr>
          </a:p>
        </p:txBody>
      </p:sp>
      <p:sp>
        <p:nvSpPr>
          <p:cNvPr id="5" name="object 5"/>
          <p:cNvSpPr/>
          <p:nvPr/>
        </p:nvSpPr>
        <p:spPr>
          <a:xfrm>
            <a:off x="685800" y="5298052"/>
            <a:ext cx="579245" cy="990105"/>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4324C-1E28-C5F2-D7DB-EA9FF8CA3DB0}"/>
              </a:ext>
            </a:extLst>
          </p:cNvPr>
          <p:cNvSpPr>
            <a:spLocks noGrp="1"/>
          </p:cNvSpPr>
          <p:nvPr>
            <p:ph type="title"/>
          </p:nvPr>
        </p:nvSpPr>
        <p:spPr>
          <a:xfrm>
            <a:off x="228601" y="443483"/>
            <a:ext cx="11734800" cy="1169551"/>
          </a:xfrm>
        </p:spPr>
        <p:txBody>
          <a:bodyPr/>
          <a:lstStyle/>
          <a:p>
            <a:pPr algn="ctr"/>
            <a:r>
              <a:rPr lang="en-US" dirty="0"/>
              <a:t>CEJA Navigator Program </a:t>
            </a:r>
            <a:br>
              <a:rPr lang="en-US" sz="3200" dirty="0"/>
            </a:br>
            <a:endParaRPr lang="en-US" sz="3200" dirty="0"/>
          </a:p>
        </p:txBody>
      </p:sp>
      <p:sp>
        <p:nvSpPr>
          <p:cNvPr id="3" name="Text Placeholder 2">
            <a:extLst>
              <a:ext uri="{FF2B5EF4-FFF2-40B4-BE49-F238E27FC236}">
                <a16:creationId xmlns:a16="http://schemas.microsoft.com/office/drawing/2014/main" id="{C62C3EF6-2D08-D0DA-4F01-F6D746599C75}"/>
              </a:ext>
            </a:extLst>
          </p:cNvPr>
          <p:cNvSpPr>
            <a:spLocks noGrp="1"/>
          </p:cNvSpPr>
          <p:nvPr>
            <p:ph type="body" idx="1"/>
          </p:nvPr>
        </p:nvSpPr>
        <p:spPr>
          <a:xfrm>
            <a:off x="761999" y="1174590"/>
            <a:ext cx="10668001" cy="4903843"/>
          </a:xfrm>
        </p:spPr>
        <p:txBody>
          <a:bodyPr/>
          <a:lstStyle/>
          <a:p>
            <a:pPr marL="12700">
              <a:lnSpc>
                <a:spcPct val="100000"/>
              </a:lnSpc>
              <a:spcBef>
                <a:spcPts val="100"/>
              </a:spcBef>
            </a:pPr>
            <a:r>
              <a:rPr lang="en-US" sz="3200" u="none" dirty="0">
                <a:solidFill>
                  <a:schemeClr val="tx1"/>
                </a:solidFill>
                <a:latin typeface="Calibri"/>
                <a:cs typeface="Calibri"/>
              </a:rPr>
              <a:t>Key Actions and Outcomes: </a:t>
            </a:r>
            <a:br>
              <a:rPr lang="en-US" sz="3200" u="none" dirty="0">
                <a:solidFill>
                  <a:schemeClr val="tx1"/>
                </a:solidFill>
                <a:latin typeface="Calibri"/>
                <a:cs typeface="Calibri"/>
              </a:rPr>
            </a:br>
            <a:r>
              <a:rPr lang="en-US" sz="2200" b="0" u="none" spc="-10" dirty="0">
                <a:solidFill>
                  <a:schemeClr val="tx1"/>
                </a:solidFill>
                <a:latin typeface="Calibri"/>
                <a:cs typeface="Calibri"/>
              </a:rPr>
              <a:t>Share information about the Clean Energy industry and training and employment opportunities.</a:t>
            </a:r>
            <a:endParaRPr lang="en-US" sz="2200" b="0" u="none" spc="-5" dirty="0">
              <a:solidFill>
                <a:schemeClr val="tx1"/>
              </a:solidFill>
              <a:latin typeface="Calibri"/>
              <a:cs typeface="Calibri"/>
            </a:endParaRPr>
          </a:p>
          <a:p>
            <a:pPr marL="298450" marR="1087120" indent="-285750">
              <a:lnSpc>
                <a:spcPct val="100800"/>
              </a:lnSpc>
              <a:buFont typeface="Arial"/>
              <a:buChar char="•"/>
              <a:tabLst>
                <a:tab pos="297815" algn="l"/>
                <a:tab pos="298450" algn="l"/>
              </a:tabLst>
            </a:pPr>
            <a:r>
              <a:rPr lang="en-US" sz="2200" b="0" u="none" spc="-10" dirty="0">
                <a:solidFill>
                  <a:schemeClr val="tx1"/>
                </a:solidFill>
                <a:latin typeface="Calibri"/>
                <a:cs typeface="Calibri"/>
              </a:rPr>
              <a:t>Map out CEJA Workforce Programs and recruit </a:t>
            </a:r>
            <a:r>
              <a:rPr lang="en-US" sz="2200" b="0" u="none" spc="-5" dirty="0">
                <a:solidFill>
                  <a:schemeClr val="tx1"/>
                </a:solidFill>
                <a:latin typeface="Calibri"/>
                <a:cs typeface="Calibri"/>
              </a:rPr>
              <a:t>participants for </a:t>
            </a:r>
            <a:r>
              <a:rPr lang="en-US" sz="2200" b="0" u="none" spc="-15" dirty="0">
                <a:solidFill>
                  <a:schemeClr val="tx1"/>
                </a:solidFill>
                <a:latin typeface="Calibri"/>
                <a:cs typeface="Calibri"/>
              </a:rPr>
              <a:t>programs.</a:t>
            </a:r>
            <a:endParaRPr lang="en-US" sz="2200" b="0" u="none" spc="-5" dirty="0">
              <a:solidFill>
                <a:schemeClr val="tx1"/>
              </a:solidFill>
              <a:latin typeface="Calibri"/>
              <a:cs typeface="Calibri"/>
            </a:endParaRPr>
          </a:p>
          <a:p>
            <a:pPr marL="298450" marR="1087120" indent="-285750">
              <a:lnSpc>
                <a:spcPct val="100800"/>
              </a:lnSpc>
              <a:buFont typeface="Arial"/>
              <a:buChar char="•"/>
              <a:tabLst>
                <a:tab pos="297815" algn="l"/>
                <a:tab pos="298450" algn="l"/>
              </a:tabLst>
            </a:pPr>
            <a:r>
              <a:rPr lang="en-US" sz="2200" b="0" u="none" spc="-5" dirty="0">
                <a:solidFill>
                  <a:schemeClr val="tx1"/>
                </a:solidFill>
                <a:latin typeface="Calibri"/>
                <a:cs typeface="Calibri"/>
              </a:rPr>
              <a:t>Conduct </a:t>
            </a:r>
            <a:r>
              <a:rPr lang="en-US" sz="2200" b="0" u="none" spc="-10" dirty="0">
                <a:solidFill>
                  <a:schemeClr val="tx1"/>
                </a:solidFill>
                <a:latin typeface="Calibri"/>
                <a:cs typeface="Calibri"/>
              </a:rPr>
              <a:t>outreach </a:t>
            </a:r>
            <a:r>
              <a:rPr lang="en-US" sz="2200" b="0" u="none" dirty="0">
                <a:solidFill>
                  <a:schemeClr val="tx1"/>
                </a:solidFill>
                <a:latin typeface="Calibri"/>
                <a:cs typeface="Calibri"/>
              </a:rPr>
              <a:t>in equity eligible communities to ensure individuals are aware of opportunities and how to participate. </a:t>
            </a:r>
          </a:p>
          <a:p>
            <a:pPr marL="298450" indent="-285750">
              <a:lnSpc>
                <a:spcPct val="100000"/>
              </a:lnSpc>
              <a:spcBef>
                <a:spcPts val="20"/>
              </a:spcBef>
              <a:buFont typeface="Arial"/>
              <a:buChar char="•"/>
              <a:tabLst>
                <a:tab pos="297815" algn="l"/>
                <a:tab pos="298450" algn="l"/>
              </a:tabLst>
            </a:pPr>
            <a:r>
              <a:rPr lang="en-US" sz="2200" b="0" u="none" spc="-5" dirty="0">
                <a:solidFill>
                  <a:schemeClr val="tx1"/>
                </a:solidFill>
                <a:latin typeface="Calibri"/>
                <a:cs typeface="Calibri"/>
              </a:rPr>
              <a:t>Build connections with communities, </a:t>
            </a:r>
            <a:r>
              <a:rPr lang="en-US" sz="2200" b="0" u="none" spc="-10" dirty="0">
                <a:solidFill>
                  <a:schemeClr val="tx1"/>
                </a:solidFill>
                <a:latin typeface="Calibri"/>
                <a:cs typeface="Calibri"/>
              </a:rPr>
              <a:t>employers, </a:t>
            </a:r>
            <a:r>
              <a:rPr lang="en-US" sz="2200" b="0" u="none" dirty="0">
                <a:solidFill>
                  <a:schemeClr val="tx1"/>
                </a:solidFill>
                <a:latin typeface="Calibri"/>
                <a:cs typeface="Calibri"/>
              </a:rPr>
              <a:t>and</a:t>
            </a:r>
            <a:r>
              <a:rPr lang="en-US" sz="2200" b="0" u="none" spc="-20" dirty="0">
                <a:solidFill>
                  <a:schemeClr val="tx1"/>
                </a:solidFill>
                <a:latin typeface="Calibri"/>
                <a:cs typeface="Calibri"/>
              </a:rPr>
              <a:t> stakeholders.</a:t>
            </a:r>
          </a:p>
          <a:p>
            <a:pPr marL="298450" indent="-285750">
              <a:lnSpc>
                <a:spcPct val="100000"/>
              </a:lnSpc>
              <a:spcBef>
                <a:spcPts val="20"/>
              </a:spcBef>
              <a:buFont typeface="Arial"/>
              <a:buChar char="•"/>
              <a:tabLst>
                <a:tab pos="297815" algn="l"/>
                <a:tab pos="298450" algn="l"/>
              </a:tabLst>
            </a:pPr>
            <a:r>
              <a:rPr lang="en-US" sz="2200" b="0" u="none" spc="-20" dirty="0">
                <a:solidFill>
                  <a:schemeClr val="tx1"/>
                </a:solidFill>
              </a:rPr>
              <a:t>Help individuals enroll and reduce barriers to enrollment. </a:t>
            </a:r>
          </a:p>
          <a:p>
            <a:pPr marL="298450" indent="-285750">
              <a:lnSpc>
                <a:spcPct val="100000"/>
              </a:lnSpc>
              <a:spcBef>
                <a:spcPts val="20"/>
              </a:spcBef>
              <a:buFont typeface="Arial"/>
              <a:buChar char="•"/>
              <a:tabLst>
                <a:tab pos="297815" algn="l"/>
                <a:tab pos="298450" algn="l"/>
              </a:tabLst>
            </a:pPr>
            <a:r>
              <a:rPr lang="en-US" sz="2200" b="0" u="none" spc="-20" dirty="0">
                <a:solidFill>
                  <a:schemeClr val="tx1"/>
                </a:solidFill>
              </a:rPr>
              <a:t>Work hand-in-hand with Network Hub Program, Pre-Apprenticeship Program, and Incubator Program. </a:t>
            </a:r>
          </a:p>
          <a:p>
            <a:pPr marL="1212850" lvl="2" indent="-285750">
              <a:spcBef>
                <a:spcPts val="20"/>
              </a:spcBef>
              <a:buFont typeface="Arial"/>
              <a:buChar char="•"/>
              <a:tabLst>
                <a:tab pos="297815" algn="l"/>
                <a:tab pos="298450" algn="l"/>
              </a:tabLst>
            </a:pPr>
            <a:r>
              <a:rPr lang="en-US" sz="2200" i="1" spc="-20" dirty="0">
                <a:solidFill>
                  <a:schemeClr val="tx1"/>
                </a:solidFill>
              </a:rPr>
              <a:t>Key metrics include sharing opportunities with 500 people and helping network to enroll 150 people. </a:t>
            </a:r>
            <a:endParaRPr lang="en-US" sz="2200" b="0" i="1" u="none" spc="-20" dirty="0">
              <a:solidFill>
                <a:schemeClr val="tx1"/>
              </a:solidFill>
            </a:endParaRPr>
          </a:p>
          <a:p>
            <a:pPr marL="12700">
              <a:lnSpc>
                <a:spcPct val="100000"/>
              </a:lnSpc>
              <a:spcBef>
                <a:spcPts val="20"/>
              </a:spcBef>
              <a:tabLst>
                <a:tab pos="297815" algn="l"/>
                <a:tab pos="298450" algn="l"/>
              </a:tabLst>
            </a:pPr>
            <a:br>
              <a:rPr lang="en-US" sz="2200" b="0" u="none" dirty="0">
                <a:solidFill>
                  <a:schemeClr val="tx1"/>
                </a:solidFill>
              </a:rPr>
            </a:br>
            <a:endParaRPr lang="en-US" sz="2200" dirty="0"/>
          </a:p>
        </p:txBody>
      </p:sp>
      <p:sp>
        <p:nvSpPr>
          <p:cNvPr id="4" name="object 5">
            <a:extLst>
              <a:ext uri="{FF2B5EF4-FFF2-40B4-BE49-F238E27FC236}">
                <a16:creationId xmlns:a16="http://schemas.microsoft.com/office/drawing/2014/main" id="{F56D4707-1AF6-2CED-26F2-837E1C454AB5}"/>
              </a:ext>
            </a:extLst>
          </p:cNvPr>
          <p:cNvSpPr/>
          <p:nvPr/>
        </p:nvSpPr>
        <p:spPr>
          <a:xfrm>
            <a:off x="9737614" y="281322"/>
            <a:ext cx="1563193" cy="1547478"/>
          </a:xfrm>
          <a:prstGeom prst="rect">
            <a:avLst/>
          </a:prstGeom>
          <a:blipFill>
            <a:blip r:embed="rId3" cstate="print"/>
            <a:stretch>
              <a:fillRect/>
            </a:stretch>
          </a:blipFill>
        </p:spPr>
        <p:txBody>
          <a:bodyPr wrap="square" lIns="0" tIns="0" rIns="0" bIns="0" rtlCol="0"/>
          <a:lstStyle/>
          <a:p>
            <a:endParaRPr dirty="0"/>
          </a:p>
        </p:txBody>
      </p:sp>
      <p:pic>
        <p:nvPicPr>
          <p:cNvPr id="7" name="Picture 6" descr="A black and blue logo&#10;&#10;Description automatically generated">
            <a:extLst>
              <a:ext uri="{FF2B5EF4-FFF2-40B4-BE49-F238E27FC236}">
                <a16:creationId xmlns:a16="http://schemas.microsoft.com/office/drawing/2014/main" id="{B242E0E3-83E0-9BF3-127B-FEA8783EB9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4200" y="5477828"/>
            <a:ext cx="4191000" cy="936689"/>
          </a:xfrm>
          <a:prstGeom prst="rect">
            <a:avLst/>
          </a:prstGeom>
        </p:spPr>
      </p:pic>
    </p:spTree>
    <p:extLst>
      <p:ext uri="{BB962C8B-B14F-4D97-AF65-F5344CB8AC3E}">
        <p14:creationId xmlns:p14="http://schemas.microsoft.com/office/powerpoint/2010/main" val="3612357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71337" y="348995"/>
            <a:ext cx="5789930" cy="695960"/>
          </a:xfrm>
          <a:prstGeom prst="rect">
            <a:avLst/>
          </a:prstGeom>
        </p:spPr>
        <p:txBody>
          <a:bodyPr vert="horz" wrap="square" lIns="0" tIns="12700" rIns="0" bIns="0" rtlCol="0">
            <a:spAutoFit/>
          </a:bodyPr>
          <a:lstStyle/>
          <a:p>
            <a:pPr marL="12700">
              <a:lnSpc>
                <a:spcPct val="100000"/>
              </a:lnSpc>
              <a:spcBef>
                <a:spcPts val="100"/>
              </a:spcBef>
            </a:pPr>
            <a:r>
              <a:rPr spc="-20" dirty="0"/>
              <a:t>CEJA </a:t>
            </a:r>
            <a:r>
              <a:rPr spc="-45" dirty="0"/>
              <a:t>Workforce</a:t>
            </a:r>
            <a:r>
              <a:rPr spc="-40" dirty="0"/>
              <a:t> </a:t>
            </a:r>
            <a:r>
              <a:rPr spc="-30" dirty="0"/>
              <a:t>Programs</a:t>
            </a:r>
          </a:p>
        </p:txBody>
      </p:sp>
      <p:sp>
        <p:nvSpPr>
          <p:cNvPr id="3" name="object 3"/>
          <p:cNvSpPr txBox="1"/>
          <p:nvPr/>
        </p:nvSpPr>
        <p:spPr>
          <a:xfrm>
            <a:off x="2590800" y="1044955"/>
            <a:ext cx="8642901" cy="4839786"/>
          </a:xfrm>
          <a:prstGeom prst="rect">
            <a:avLst/>
          </a:prstGeom>
        </p:spPr>
        <p:txBody>
          <a:bodyPr vert="horz" wrap="square" lIns="0" tIns="104140" rIns="0" bIns="0" rtlCol="0">
            <a:spAutoFit/>
          </a:bodyPr>
          <a:lstStyle/>
          <a:p>
            <a:pPr marL="12700">
              <a:lnSpc>
                <a:spcPct val="100000"/>
              </a:lnSpc>
              <a:spcBef>
                <a:spcPts val="820"/>
              </a:spcBef>
            </a:pPr>
            <a:r>
              <a:rPr sz="2600" b="1" spc="-5" dirty="0">
                <a:latin typeface="Calibri"/>
                <a:cs typeface="Calibri"/>
              </a:rPr>
              <a:t>Clean Jobs </a:t>
            </a:r>
            <a:r>
              <a:rPr sz="2600" b="1" spc="-25" dirty="0">
                <a:latin typeface="Calibri"/>
                <a:cs typeface="Calibri"/>
              </a:rPr>
              <a:t>Workforce </a:t>
            </a:r>
            <a:r>
              <a:rPr sz="2600" b="1" spc="-10" dirty="0">
                <a:latin typeface="Calibri"/>
                <a:cs typeface="Calibri"/>
              </a:rPr>
              <a:t>Network </a:t>
            </a:r>
            <a:r>
              <a:rPr sz="2600" b="1" spc="-15" dirty="0">
                <a:latin typeface="Calibri"/>
                <a:cs typeface="Calibri"/>
              </a:rPr>
              <a:t>Program </a:t>
            </a:r>
            <a:r>
              <a:rPr sz="2600" b="1" spc="-20" dirty="0">
                <a:latin typeface="Calibri"/>
                <a:cs typeface="Calibri"/>
              </a:rPr>
              <a:t>(“Workforce</a:t>
            </a:r>
            <a:r>
              <a:rPr sz="2600" b="1" spc="30" dirty="0">
                <a:latin typeface="Calibri"/>
                <a:cs typeface="Calibri"/>
              </a:rPr>
              <a:t> </a:t>
            </a:r>
            <a:r>
              <a:rPr sz="2600" b="1" spc="-5" dirty="0">
                <a:latin typeface="Calibri"/>
                <a:cs typeface="Calibri"/>
              </a:rPr>
              <a:t>Hubs”)</a:t>
            </a:r>
            <a:br>
              <a:rPr lang="en-US" sz="2600" b="1" spc="-5" dirty="0">
                <a:latin typeface="Calibri"/>
                <a:cs typeface="Calibri"/>
              </a:rPr>
            </a:br>
            <a:r>
              <a:rPr lang="en-US" sz="2600" b="1" spc="-5" dirty="0">
                <a:latin typeface="Calibri"/>
                <a:cs typeface="Calibri"/>
              </a:rPr>
              <a:t>Lead Applicant: The Workforce Connection</a:t>
            </a:r>
            <a:br>
              <a:rPr lang="en-US" sz="2600" b="1" spc="-5" dirty="0">
                <a:latin typeface="Calibri"/>
                <a:cs typeface="Calibri"/>
              </a:rPr>
            </a:br>
            <a:r>
              <a:rPr lang="en-US" sz="2600" b="1" spc="-5" dirty="0">
                <a:latin typeface="Calibri"/>
                <a:cs typeface="Calibri"/>
              </a:rPr>
              <a:t>Partners: Goodwill Industries of Northern Illinois,</a:t>
            </a:r>
            <a:r>
              <a:rPr lang="en-US" sz="2600" b="1" dirty="0"/>
              <a:t> Awaken Foundation L3C, Zion West Enterprises, Region 1 Planning Council, Rock Valley College</a:t>
            </a:r>
            <a:endParaRPr sz="2600" dirty="0">
              <a:latin typeface="Calibri"/>
              <a:cs typeface="Calibri"/>
            </a:endParaRPr>
          </a:p>
          <a:p>
            <a:pPr marL="241300" indent="-228600">
              <a:lnSpc>
                <a:spcPct val="100000"/>
              </a:lnSpc>
              <a:spcBef>
                <a:spcPts val="720"/>
              </a:spcBef>
              <a:buFont typeface="Arial"/>
              <a:buChar char="•"/>
              <a:tabLst>
                <a:tab pos="241300" algn="l"/>
              </a:tabLst>
            </a:pPr>
            <a:r>
              <a:rPr sz="2600" b="1" spc="-5" dirty="0">
                <a:latin typeface="Calibri"/>
                <a:cs typeface="Calibri"/>
              </a:rPr>
              <a:t>Goal: </a:t>
            </a:r>
            <a:r>
              <a:rPr sz="2600" spc="-10" dirty="0">
                <a:latin typeface="Calibri"/>
                <a:cs typeface="Calibri"/>
              </a:rPr>
              <a:t>Prepare </a:t>
            </a:r>
            <a:r>
              <a:rPr sz="2600" spc="-5" dirty="0">
                <a:latin typeface="Calibri"/>
                <a:cs typeface="Calibri"/>
              </a:rPr>
              <a:t>people </a:t>
            </a:r>
            <a:r>
              <a:rPr sz="2600" spc="-20" dirty="0">
                <a:latin typeface="Calibri"/>
                <a:cs typeface="Calibri"/>
              </a:rPr>
              <a:t>for </a:t>
            </a:r>
            <a:r>
              <a:rPr sz="2600" b="1" spc="-10" dirty="0">
                <a:solidFill>
                  <a:srgbClr val="70AD47"/>
                </a:solidFill>
                <a:latin typeface="Calibri"/>
                <a:cs typeface="Calibri"/>
              </a:rPr>
              <a:t>entry-level </a:t>
            </a:r>
            <a:r>
              <a:rPr sz="2600" b="1" spc="-5" dirty="0">
                <a:solidFill>
                  <a:srgbClr val="70AD47"/>
                </a:solidFill>
                <a:latin typeface="Calibri"/>
                <a:cs typeface="Calibri"/>
              </a:rPr>
              <a:t>clean </a:t>
            </a:r>
            <a:r>
              <a:rPr sz="2600" b="1" spc="-10" dirty="0">
                <a:solidFill>
                  <a:srgbClr val="70AD47"/>
                </a:solidFill>
                <a:latin typeface="Calibri"/>
                <a:cs typeface="Calibri"/>
              </a:rPr>
              <a:t>energy</a:t>
            </a:r>
            <a:r>
              <a:rPr sz="2600" b="1" spc="15" dirty="0">
                <a:solidFill>
                  <a:srgbClr val="70AD47"/>
                </a:solidFill>
                <a:latin typeface="Calibri"/>
                <a:cs typeface="Calibri"/>
              </a:rPr>
              <a:t> </a:t>
            </a:r>
            <a:r>
              <a:rPr sz="2600" b="1" spc="-5" dirty="0">
                <a:solidFill>
                  <a:srgbClr val="70AD47"/>
                </a:solidFill>
                <a:latin typeface="Calibri"/>
                <a:cs typeface="Calibri"/>
              </a:rPr>
              <a:t>jobs.</a:t>
            </a:r>
            <a:endParaRPr sz="2600" dirty="0">
              <a:latin typeface="Calibri"/>
              <a:cs typeface="Calibri"/>
            </a:endParaRPr>
          </a:p>
          <a:p>
            <a:pPr marL="241300" indent="-228600">
              <a:lnSpc>
                <a:spcPct val="100000"/>
              </a:lnSpc>
              <a:spcBef>
                <a:spcPts val="625"/>
              </a:spcBef>
              <a:buFont typeface="Arial"/>
              <a:buChar char="•"/>
              <a:tabLst>
                <a:tab pos="241300" algn="l"/>
              </a:tabLst>
            </a:pPr>
            <a:r>
              <a:rPr sz="2600" dirty="0">
                <a:latin typeface="Calibri"/>
                <a:cs typeface="Calibri"/>
              </a:rPr>
              <a:t>Clean </a:t>
            </a:r>
            <a:r>
              <a:rPr sz="2600" spc="-10" dirty="0">
                <a:latin typeface="Calibri"/>
                <a:cs typeface="Calibri"/>
              </a:rPr>
              <a:t>jobs training </a:t>
            </a:r>
            <a:r>
              <a:rPr sz="2600" spc="-5" dirty="0">
                <a:latin typeface="Calibri"/>
                <a:cs typeface="Calibri"/>
              </a:rPr>
              <a:t>will </a:t>
            </a:r>
            <a:r>
              <a:rPr sz="2600" dirty="0">
                <a:latin typeface="Calibri"/>
                <a:cs typeface="Calibri"/>
              </a:rPr>
              <a:t>be </a:t>
            </a:r>
            <a:r>
              <a:rPr sz="2600" spc="-15" dirty="0">
                <a:latin typeface="Calibri"/>
                <a:cs typeface="Calibri"/>
              </a:rPr>
              <a:t>available at </a:t>
            </a:r>
            <a:r>
              <a:rPr sz="2600" spc="-5" dirty="0">
                <a:latin typeface="Calibri"/>
                <a:cs typeface="Calibri"/>
              </a:rPr>
              <a:t>13 </a:t>
            </a:r>
            <a:r>
              <a:rPr sz="2600" dirty="0">
                <a:latin typeface="Calibri"/>
                <a:cs typeface="Calibri"/>
              </a:rPr>
              <a:t>hub </a:t>
            </a:r>
            <a:r>
              <a:rPr sz="2600" spc="-10" dirty="0">
                <a:latin typeface="Calibri"/>
                <a:cs typeface="Calibri"/>
              </a:rPr>
              <a:t>locations</a:t>
            </a:r>
            <a:r>
              <a:rPr lang="en-US" sz="2600" spc="-10" dirty="0">
                <a:latin typeface="Calibri"/>
                <a:cs typeface="Calibri"/>
              </a:rPr>
              <a:t> including hub in Rockford. </a:t>
            </a:r>
            <a:endParaRPr sz="2600" dirty="0">
              <a:latin typeface="Calibri"/>
              <a:cs typeface="Calibri"/>
            </a:endParaRPr>
          </a:p>
          <a:p>
            <a:pPr marL="241300" indent="-228600">
              <a:lnSpc>
                <a:spcPct val="100000"/>
              </a:lnSpc>
              <a:spcBef>
                <a:spcPts val="715"/>
              </a:spcBef>
              <a:buFont typeface="Arial"/>
              <a:buChar char="•"/>
              <a:tabLst>
                <a:tab pos="241300" algn="l"/>
              </a:tabLst>
            </a:pPr>
            <a:r>
              <a:rPr sz="2600" spc="-30" dirty="0">
                <a:latin typeface="Calibri"/>
                <a:cs typeface="Calibri"/>
              </a:rPr>
              <a:t>Training </a:t>
            </a:r>
            <a:r>
              <a:rPr sz="2600" spc="-5" dirty="0">
                <a:latin typeface="Calibri"/>
                <a:cs typeface="Calibri"/>
              </a:rPr>
              <a:t>will </a:t>
            </a:r>
            <a:r>
              <a:rPr sz="2600" spc="-15" dirty="0">
                <a:latin typeface="Calibri"/>
                <a:cs typeface="Calibri"/>
              </a:rPr>
              <a:t>utilize </a:t>
            </a:r>
            <a:r>
              <a:rPr sz="2600" dirty="0">
                <a:latin typeface="Calibri"/>
                <a:cs typeface="Calibri"/>
              </a:rPr>
              <a:t>a </a:t>
            </a:r>
            <a:r>
              <a:rPr sz="2600" spc="-15" dirty="0">
                <a:latin typeface="Calibri"/>
                <a:cs typeface="Calibri"/>
              </a:rPr>
              <a:t>standard </a:t>
            </a:r>
            <a:r>
              <a:rPr sz="2600" spc="-5" dirty="0">
                <a:latin typeface="Calibri"/>
                <a:cs typeface="Calibri"/>
              </a:rPr>
              <a:t>clean jobs curriculum</a:t>
            </a:r>
            <a:r>
              <a:rPr sz="2600" spc="60" dirty="0">
                <a:latin typeface="Calibri"/>
                <a:cs typeface="Calibri"/>
              </a:rPr>
              <a:t> </a:t>
            </a:r>
            <a:r>
              <a:rPr sz="2600" spc="-10" dirty="0">
                <a:latin typeface="Calibri"/>
                <a:cs typeface="Calibri"/>
              </a:rPr>
              <a:t>framework.</a:t>
            </a:r>
            <a:endParaRPr sz="2600" dirty="0">
              <a:latin typeface="Calibri"/>
              <a:cs typeface="Calibri"/>
            </a:endParaRPr>
          </a:p>
          <a:p>
            <a:pPr marL="241300" indent="-228600">
              <a:lnSpc>
                <a:spcPct val="100000"/>
              </a:lnSpc>
              <a:spcBef>
                <a:spcPts val="645"/>
              </a:spcBef>
              <a:buFont typeface="Arial"/>
              <a:buChar char="•"/>
              <a:tabLst>
                <a:tab pos="241300" algn="l"/>
              </a:tabLst>
            </a:pPr>
            <a:r>
              <a:rPr sz="2600" spc="-5" dirty="0">
                <a:latin typeface="Calibri"/>
                <a:cs typeface="Calibri"/>
              </a:rPr>
              <a:t>Funding </a:t>
            </a:r>
            <a:r>
              <a:rPr sz="2600" spc="-20" dirty="0">
                <a:latin typeface="Calibri"/>
                <a:cs typeface="Calibri"/>
              </a:rPr>
              <a:t>for </a:t>
            </a:r>
            <a:r>
              <a:rPr sz="2600" spc="-5" dirty="0">
                <a:latin typeface="Calibri"/>
                <a:cs typeface="Calibri"/>
              </a:rPr>
              <a:t>the Barrier </a:t>
            </a:r>
            <a:r>
              <a:rPr sz="2600" spc="-10" dirty="0">
                <a:latin typeface="Calibri"/>
                <a:cs typeface="Calibri"/>
              </a:rPr>
              <a:t>Reduction </a:t>
            </a:r>
            <a:r>
              <a:rPr sz="2600" spc="-15" dirty="0">
                <a:latin typeface="Calibri"/>
                <a:cs typeface="Calibri"/>
              </a:rPr>
              <a:t>Program </a:t>
            </a:r>
            <a:r>
              <a:rPr sz="2600" spc="-5" dirty="0">
                <a:latin typeface="Calibri"/>
                <a:cs typeface="Calibri"/>
              </a:rPr>
              <a:t>will </a:t>
            </a:r>
            <a:r>
              <a:rPr sz="2600" dirty="0">
                <a:latin typeface="Calibri"/>
                <a:cs typeface="Calibri"/>
              </a:rPr>
              <a:t>be</a:t>
            </a:r>
            <a:r>
              <a:rPr sz="2600" spc="40" dirty="0">
                <a:latin typeface="Calibri"/>
                <a:cs typeface="Calibri"/>
              </a:rPr>
              <a:t> </a:t>
            </a:r>
            <a:r>
              <a:rPr sz="2600" spc="-5" dirty="0">
                <a:latin typeface="Calibri"/>
                <a:cs typeface="Calibri"/>
              </a:rPr>
              <a:t>included.</a:t>
            </a:r>
            <a:endParaRPr sz="2600" dirty="0">
              <a:latin typeface="Calibri"/>
              <a:cs typeface="Calibri"/>
            </a:endParaRPr>
          </a:p>
        </p:txBody>
      </p:sp>
      <p:sp>
        <p:nvSpPr>
          <p:cNvPr id="4" name="object 4"/>
          <p:cNvSpPr/>
          <p:nvPr/>
        </p:nvSpPr>
        <p:spPr>
          <a:xfrm>
            <a:off x="609600" y="5193287"/>
            <a:ext cx="636157" cy="1113276"/>
          </a:xfrm>
          <a:prstGeom prst="rect">
            <a:avLst/>
          </a:prstGeom>
          <a:blipFill>
            <a:blip r:embed="rId2" cstate="print"/>
            <a:stretch>
              <a:fillRect/>
            </a:stretch>
          </a:blipFill>
        </p:spPr>
        <p:txBody>
          <a:bodyPr wrap="square" lIns="0" tIns="0" rIns="0" bIns="0" rtlCol="0"/>
          <a:lstStyle/>
          <a:p>
            <a:endParaRPr dirty="0"/>
          </a:p>
        </p:txBody>
      </p:sp>
      <p:sp>
        <p:nvSpPr>
          <p:cNvPr id="5" name="object 5"/>
          <p:cNvSpPr txBox="1"/>
          <p:nvPr/>
        </p:nvSpPr>
        <p:spPr>
          <a:xfrm>
            <a:off x="381000" y="5105400"/>
            <a:ext cx="2139950" cy="1289050"/>
          </a:xfrm>
          <a:prstGeom prst="rect">
            <a:avLst/>
          </a:prstGeom>
          <a:ln w="57150">
            <a:solidFill>
              <a:srgbClr val="70AD47"/>
            </a:solidFill>
          </a:ln>
        </p:spPr>
        <p:txBody>
          <a:bodyPr vert="horz" wrap="square" lIns="0" tIns="173990" rIns="0" bIns="0" rtlCol="0">
            <a:spAutoFit/>
          </a:bodyPr>
          <a:lstStyle/>
          <a:p>
            <a:pPr marL="1078230" marR="295275" algn="ctr">
              <a:lnSpc>
                <a:spcPct val="101400"/>
              </a:lnSpc>
              <a:spcBef>
                <a:spcPts val="1370"/>
              </a:spcBef>
            </a:pPr>
            <a:r>
              <a:rPr sz="1400" dirty="0">
                <a:latin typeface="Calibri"/>
                <a:cs typeface="Calibri"/>
              </a:rPr>
              <a:t>Clean</a:t>
            </a:r>
            <a:r>
              <a:rPr sz="1400" spc="-95" dirty="0">
                <a:latin typeface="Calibri"/>
                <a:cs typeface="Calibri"/>
              </a:rPr>
              <a:t> </a:t>
            </a:r>
            <a:r>
              <a:rPr sz="1400" spc="-5" dirty="0">
                <a:latin typeface="Calibri"/>
                <a:cs typeface="Calibri"/>
              </a:rPr>
              <a:t>Jobs  </a:t>
            </a:r>
            <a:r>
              <a:rPr sz="1400" spc="-55" dirty="0">
                <a:latin typeface="Calibri"/>
                <a:cs typeface="Calibri"/>
              </a:rPr>
              <a:t>W</a:t>
            </a:r>
            <a:r>
              <a:rPr sz="1400" dirty="0">
                <a:latin typeface="Calibri"/>
                <a:cs typeface="Calibri"/>
              </a:rPr>
              <a:t>ork</a:t>
            </a:r>
            <a:r>
              <a:rPr sz="1400" spc="-35" dirty="0">
                <a:latin typeface="Calibri"/>
                <a:cs typeface="Calibri"/>
              </a:rPr>
              <a:t>f</a:t>
            </a:r>
            <a:r>
              <a:rPr sz="1400" spc="-5" dirty="0">
                <a:latin typeface="Calibri"/>
                <a:cs typeface="Calibri"/>
              </a:rPr>
              <a:t>o</a:t>
            </a:r>
            <a:r>
              <a:rPr sz="1400" spc="-25" dirty="0">
                <a:latin typeface="Calibri"/>
                <a:cs typeface="Calibri"/>
              </a:rPr>
              <a:t>r</a:t>
            </a:r>
            <a:r>
              <a:rPr sz="1400" spc="-5" dirty="0">
                <a:latin typeface="Calibri"/>
                <a:cs typeface="Calibri"/>
              </a:rPr>
              <a:t>c</a:t>
            </a:r>
            <a:r>
              <a:rPr sz="1400" dirty="0">
                <a:latin typeface="Calibri"/>
                <a:cs typeface="Calibri"/>
              </a:rPr>
              <a:t>e  </a:t>
            </a:r>
            <a:r>
              <a:rPr sz="1400" spc="-5" dirty="0">
                <a:latin typeface="Calibri"/>
                <a:cs typeface="Calibri"/>
              </a:rPr>
              <a:t>Network  </a:t>
            </a:r>
            <a:r>
              <a:rPr sz="1400" spc="-10" dirty="0">
                <a:latin typeface="Calibri"/>
                <a:cs typeface="Calibri"/>
              </a:rPr>
              <a:t>Program</a:t>
            </a:r>
            <a:endParaRPr sz="1400" dirty="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4324C-1E28-C5F2-D7DB-EA9FF8CA3DB0}"/>
              </a:ext>
            </a:extLst>
          </p:cNvPr>
          <p:cNvSpPr>
            <a:spLocks noGrp="1"/>
          </p:cNvSpPr>
          <p:nvPr>
            <p:ph type="title"/>
          </p:nvPr>
        </p:nvSpPr>
        <p:spPr>
          <a:xfrm>
            <a:off x="228601" y="443483"/>
            <a:ext cx="11734800" cy="492443"/>
          </a:xfrm>
        </p:spPr>
        <p:txBody>
          <a:bodyPr/>
          <a:lstStyle/>
          <a:p>
            <a:pPr algn="ctr"/>
            <a:r>
              <a:rPr lang="en-US" sz="3200" b="1" dirty="0"/>
              <a:t>Awaken Foundation L3C</a:t>
            </a:r>
          </a:p>
        </p:txBody>
      </p:sp>
      <p:sp>
        <p:nvSpPr>
          <p:cNvPr id="3" name="Text Placeholder 2">
            <a:extLst>
              <a:ext uri="{FF2B5EF4-FFF2-40B4-BE49-F238E27FC236}">
                <a16:creationId xmlns:a16="http://schemas.microsoft.com/office/drawing/2014/main" id="{C62C3EF6-2D08-D0DA-4F01-F6D746599C75}"/>
              </a:ext>
            </a:extLst>
          </p:cNvPr>
          <p:cNvSpPr>
            <a:spLocks noGrp="1"/>
          </p:cNvSpPr>
          <p:nvPr>
            <p:ph type="body" idx="1"/>
          </p:nvPr>
        </p:nvSpPr>
        <p:spPr>
          <a:xfrm>
            <a:off x="1524000" y="992272"/>
            <a:ext cx="8991600" cy="5355312"/>
          </a:xfrm>
        </p:spPr>
        <p:txBody>
          <a:bodyPr/>
          <a:lstStyle/>
          <a:p>
            <a:pPr marL="342900" indent="-342900">
              <a:buFont typeface="Arial" panose="020B0604020202020204" pitchFamily="34" charset="0"/>
              <a:buChar char="•"/>
            </a:pPr>
            <a:r>
              <a:rPr lang="en-US" sz="2000" b="0" u="none" kern="0" dirty="0">
                <a:solidFill>
                  <a:schemeClr val="tx1"/>
                </a:solidFill>
              </a:rPr>
              <a:t>Awaken Foundation L3C was established in 2016 to provide pre-apprenticeships and full apprenticeships skills training to help decrease violence, generational poverty, and unemployment in some of the hardest hit areas in the Rockford community. </a:t>
            </a:r>
          </a:p>
          <a:p>
            <a:pPr marL="342900" indent="-342900">
              <a:buFont typeface="Arial" panose="020B0604020202020204" pitchFamily="34" charset="0"/>
              <a:buChar char="•"/>
            </a:pPr>
            <a:endParaRPr lang="en-US" sz="2000" b="0" u="none" kern="0" dirty="0">
              <a:solidFill>
                <a:schemeClr val="tx1"/>
              </a:solidFill>
            </a:endParaRPr>
          </a:p>
          <a:p>
            <a:pPr marL="342900" indent="-342900">
              <a:buFont typeface="Arial" panose="020B0604020202020204" pitchFamily="34" charset="0"/>
              <a:buChar char="•"/>
            </a:pPr>
            <a:r>
              <a:rPr lang="en-US" sz="2000" b="0" u="none" kern="0" dirty="0">
                <a:solidFill>
                  <a:schemeClr val="tx1"/>
                </a:solidFill>
              </a:rPr>
              <a:t>Awaken Foundation L3C prides itself on the quality training they provide. We have certified trainers with years of experience in the industry who work with our trainees both in a classroom setting and job site training. Our credentials </a:t>
            </a:r>
            <a:r>
              <a:rPr lang="en-US" sz="2000" b="0" u="none" dirty="0">
                <a:solidFill>
                  <a:schemeClr val="tx1"/>
                </a:solidFill>
              </a:rPr>
              <a:t>include </a:t>
            </a:r>
          </a:p>
          <a:p>
            <a:pPr marL="1257300" lvl="2" indent="-342900">
              <a:buFont typeface="Arial" panose="020B0604020202020204" pitchFamily="34" charset="0"/>
              <a:buChar char="•"/>
            </a:pPr>
            <a:r>
              <a:rPr lang="en-US" sz="2000" b="0" u="none" kern="0" dirty="0">
                <a:solidFill>
                  <a:schemeClr val="tx1"/>
                </a:solidFill>
              </a:rPr>
              <a:t>OSHA 30, </a:t>
            </a:r>
          </a:p>
          <a:p>
            <a:pPr marL="1257300" lvl="2" indent="-342900">
              <a:buFont typeface="Arial" panose="020B0604020202020204" pitchFamily="34" charset="0"/>
              <a:buChar char="•"/>
            </a:pPr>
            <a:r>
              <a:rPr lang="en-US" sz="2000" b="0" u="none" kern="0" dirty="0">
                <a:solidFill>
                  <a:schemeClr val="tx1"/>
                </a:solidFill>
              </a:rPr>
              <a:t>First Aid/CPR,</a:t>
            </a:r>
          </a:p>
          <a:p>
            <a:pPr marL="1257300" lvl="2" indent="-342900">
              <a:buFont typeface="Arial" panose="020B0604020202020204" pitchFamily="34" charset="0"/>
              <a:buChar char="•"/>
            </a:pPr>
            <a:r>
              <a:rPr lang="en-US" sz="2000" dirty="0">
                <a:solidFill>
                  <a:schemeClr val="tx1"/>
                </a:solidFill>
              </a:rPr>
              <a:t>C</a:t>
            </a:r>
            <a:r>
              <a:rPr lang="en-US" sz="2000" b="0" u="none" kern="0" dirty="0">
                <a:solidFill>
                  <a:schemeClr val="tx1"/>
                </a:solidFill>
              </a:rPr>
              <a:t>arpentry, landscaping, and more </a:t>
            </a:r>
          </a:p>
          <a:p>
            <a:pPr marL="342900" indent="-342900">
              <a:buFont typeface="Arial" panose="020B0604020202020204" pitchFamily="34" charset="0"/>
              <a:buChar char="•"/>
            </a:pPr>
            <a:endParaRPr lang="en-US" sz="2000" b="0" u="none" kern="0" dirty="0">
              <a:solidFill>
                <a:schemeClr val="tx1"/>
              </a:solidFill>
            </a:endParaRPr>
          </a:p>
          <a:p>
            <a:pPr marL="342900" indent="-342900">
              <a:buFont typeface="Arial" panose="020B0604020202020204" pitchFamily="34" charset="0"/>
              <a:buChar char="•"/>
            </a:pPr>
            <a:r>
              <a:rPr lang="en-US" sz="2000" b="0" u="none" dirty="0">
                <a:solidFill>
                  <a:schemeClr val="tx1"/>
                </a:solidFill>
              </a:rPr>
              <a:t>P</a:t>
            </a:r>
            <a:r>
              <a:rPr lang="en-US" sz="2000" b="0" u="none" kern="0" dirty="0">
                <a:solidFill>
                  <a:schemeClr val="tx1"/>
                </a:solidFill>
              </a:rPr>
              <a:t>re-apprenticeship and full apprenticeship participants are trained and qualified to have opportunities in trades unions, non-trades construction companies, and even have opportunities to grow their own companies and services within the industry.</a:t>
            </a:r>
          </a:p>
          <a:p>
            <a:pPr marL="342900" indent="-342900">
              <a:buFont typeface="Arial" panose="020B0604020202020204" pitchFamily="34" charset="0"/>
              <a:buChar char="•"/>
            </a:pPr>
            <a:endParaRPr lang="en-US" kern="0" dirty="0">
              <a:solidFill>
                <a:schemeClr val="tx1"/>
              </a:solidFill>
            </a:endParaRPr>
          </a:p>
          <a:p>
            <a:endParaRPr lang="en-US" dirty="0"/>
          </a:p>
        </p:txBody>
      </p:sp>
      <p:sp>
        <p:nvSpPr>
          <p:cNvPr id="4" name="object 5">
            <a:extLst>
              <a:ext uri="{FF2B5EF4-FFF2-40B4-BE49-F238E27FC236}">
                <a16:creationId xmlns:a16="http://schemas.microsoft.com/office/drawing/2014/main" id="{F56D4707-1AF6-2CED-26F2-837E1C454AB5}"/>
              </a:ext>
            </a:extLst>
          </p:cNvPr>
          <p:cNvSpPr/>
          <p:nvPr/>
        </p:nvSpPr>
        <p:spPr>
          <a:xfrm>
            <a:off x="113207" y="5029200"/>
            <a:ext cx="1563193" cy="1554129"/>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683944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4324C-1E28-C5F2-D7DB-EA9FF8CA3DB0}"/>
              </a:ext>
            </a:extLst>
          </p:cNvPr>
          <p:cNvSpPr>
            <a:spLocks noGrp="1"/>
          </p:cNvSpPr>
          <p:nvPr>
            <p:ph type="title"/>
          </p:nvPr>
        </p:nvSpPr>
        <p:spPr>
          <a:xfrm>
            <a:off x="228601" y="443483"/>
            <a:ext cx="11734800" cy="492443"/>
          </a:xfrm>
        </p:spPr>
        <p:txBody>
          <a:bodyPr/>
          <a:lstStyle/>
          <a:p>
            <a:pPr algn="ctr"/>
            <a:r>
              <a:rPr lang="en-US" sz="3200" b="1" dirty="0"/>
              <a:t>Zion West Training</a:t>
            </a:r>
          </a:p>
        </p:txBody>
      </p:sp>
      <p:sp>
        <p:nvSpPr>
          <p:cNvPr id="3" name="Text Placeholder 2">
            <a:extLst>
              <a:ext uri="{FF2B5EF4-FFF2-40B4-BE49-F238E27FC236}">
                <a16:creationId xmlns:a16="http://schemas.microsoft.com/office/drawing/2014/main" id="{C62C3EF6-2D08-D0DA-4F01-F6D746599C75}"/>
              </a:ext>
            </a:extLst>
          </p:cNvPr>
          <p:cNvSpPr>
            <a:spLocks noGrp="1"/>
          </p:cNvSpPr>
          <p:nvPr>
            <p:ph type="body" idx="1"/>
          </p:nvPr>
        </p:nvSpPr>
        <p:spPr>
          <a:xfrm>
            <a:off x="1485900" y="1066800"/>
            <a:ext cx="9220200" cy="5909310"/>
          </a:xfrm>
        </p:spPr>
        <p:txBody>
          <a:bodyPr/>
          <a:lstStyle/>
          <a:p>
            <a:r>
              <a:rPr lang="en-US" i="0" u="none" dirty="0">
                <a:solidFill>
                  <a:srgbClr val="222222"/>
                </a:solidFill>
                <a:effectLst/>
                <a:highlight>
                  <a:srgbClr val="FFFFFF"/>
                </a:highlight>
                <a:latin typeface="Stix Two Text"/>
              </a:rPr>
              <a:t>Mission: </a:t>
            </a:r>
          </a:p>
          <a:p>
            <a:r>
              <a:rPr lang="en-US" b="0" u="none" dirty="0">
                <a:solidFill>
                  <a:srgbClr val="222222"/>
                </a:solidFill>
                <a:highlight>
                  <a:srgbClr val="FFFFFF"/>
                </a:highlight>
                <a:latin typeface="Stix Two Text"/>
              </a:rPr>
              <a:t>T</a:t>
            </a:r>
            <a:r>
              <a:rPr lang="en-US" b="0" i="0" u="none" dirty="0">
                <a:solidFill>
                  <a:srgbClr val="222222"/>
                </a:solidFill>
                <a:effectLst/>
                <a:highlight>
                  <a:srgbClr val="FFFFFF"/>
                </a:highlight>
                <a:latin typeface="Stix Two Text"/>
              </a:rPr>
              <a:t>o provide Ellis Heights youth and adults a holistic approach to help youth and adults disproportionately affected by poverty and violence build a better future.</a:t>
            </a:r>
          </a:p>
          <a:p>
            <a:pPr marL="342900" indent="-342900" algn="l">
              <a:buFont typeface="Arial" panose="020B0604020202020204" pitchFamily="34" charset="0"/>
              <a:buChar char="•"/>
            </a:pPr>
            <a:endParaRPr lang="en-US" b="0" i="0" u="none" dirty="0">
              <a:solidFill>
                <a:srgbClr val="222222"/>
              </a:solidFill>
              <a:effectLst/>
              <a:highlight>
                <a:srgbClr val="FFFFFF"/>
              </a:highlight>
              <a:latin typeface="Stix Two Text"/>
            </a:endParaRPr>
          </a:p>
          <a:p>
            <a:pPr marL="342900" indent="-342900" algn="l">
              <a:buFont typeface="Arial" panose="020B0604020202020204" pitchFamily="34" charset="0"/>
              <a:buChar char="•"/>
            </a:pPr>
            <a:r>
              <a:rPr lang="en-US" b="0" i="0" u="none" dirty="0">
                <a:solidFill>
                  <a:srgbClr val="222222"/>
                </a:solidFill>
                <a:effectLst/>
                <a:highlight>
                  <a:srgbClr val="FFFFFF"/>
                </a:highlight>
                <a:latin typeface="Stix Two Text"/>
              </a:rPr>
              <a:t>Since its founding, Zion West has shifted from just a service organization to one that also convenes partners together in support of its priority areas of safety, education, economic development, and family well-being.</a:t>
            </a:r>
          </a:p>
          <a:p>
            <a:pPr algn="l"/>
            <a:endParaRPr lang="en-US" b="0" i="0" u="none" dirty="0">
              <a:solidFill>
                <a:srgbClr val="222222"/>
              </a:solidFill>
              <a:effectLst/>
              <a:highlight>
                <a:srgbClr val="FFFFFF"/>
              </a:highlight>
              <a:latin typeface="Stix Two Text"/>
            </a:endParaRPr>
          </a:p>
          <a:p>
            <a:pPr marL="342900" indent="-342900" algn="l">
              <a:buFont typeface="Arial" panose="020B0604020202020204" pitchFamily="34" charset="0"/>
              <a:buChar char="•"/>
            </a:pPr>
            <a:r>
              <a:rPr lang="en-US" b="0" u="none" dirty="0">
                <a:solidFill>
                  <a:srgbClr val="222222"/>
                </a:solidFill>
                <a:highlight>
                  <a:srgbClr val="FFFFFF"/>
                </a:highlight>
                <a:latin typeface="Stix Two Text"/>
              </a:rPr>
              <a:t>Training provide will be Solar Photovoltaic Training, which will prepare individuals for jobs in solar. </a:t>
            </a:r>
            <a:endParaRPr lang="en-US" b="0" i="0" u="none" dirty="0">
              <a:solidFill>
                <a:srgbClr val="222222"/>
              </a:solidFill>
              <a:effectLst/>
              <a:highlight>
                <a:srgbClr val="FFFFFF"/>
              </a:highlight>
              <a:latin typeface="Stix Two Text"/>
            </a:endParaRPr>
          </a:p>
          <a:p>
            <a:endParaRPr lang="en-US" u="none" dirty="0"/>
          </a:p>
          <a:p>
            <a:endParaRPr lang="en-US" dirty="0"/>
          </a:p>
          <a:p>
            <a:endParaRPr lang="en-US" dirty="0"/>
          </a:p>
          <a:p>
            <a:endParaRPr lang="en-US" dirty="0"/>
          </a:p>
        </p:txBody>
      </p:sp>
      <p:sp>
        <p:nvSpPr>
          <p:cNvPr id="4" name="object 5">
            <a:extLst>
              <a:ext uri="{FF2B5EF4-FFF2-40B4-BE49-F238E27FC236}">
                <a16:creationId xmlns:a16="http://schemas.microsoft.com/office/drawing/2014/main" id="{F56D4707-1AF6-2CED-26F2-837E1C454AB5}"/>
              </a:ext>
            </a:extLst>
          </p:cNvPr>
          <p:cNvSpPr/>
          <p:nvPr/>
        </p:nvSpPr>
        <p:spPr>
          <a:xfrm>
            <a:off x="228601" y="5014135"/>
            <a:ext cx="1563193" cy="1554129"/>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153752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2C3EF6-2D08-D0DA-4F01-F6D746599C75}"/>
              </a:ext>
            </a:extLst>
          </p:cNvPr>
          <p:cNvSpPr>
            <a:spLocks noGrp="1"/>
          </p:cNvSpPr>
          <p:nvPr>
            <p:ph type="body" idx="1"/>
          </p:nvPr>
        </p:nvSpPr>
        <p:spPr>
          <a:xfrm>
            <a:off x="793750" y="1427163"/>
            <a:ext cx="10614342" cy="1846659"/>
          </a:xfrm>
        </p:spPr>
        <p:txBody>
          <a:bodyPr wrap="square" lIns="0" tIns="0" rIns="0" bIns="0" anchor="t">
            <a:spAutoFit/>
          </a:bodyPr>
          <a:lstStyle/>
          <a:p>
            <a:pPr algn="l"/>
            <a:r>
              <a:rPr lang="en-US" sz="2000" u="none" dirty="0">
                <a:solidFill>
                  <a:schemeClr val="tx1"/>
                </a:solidFill>
              </a:rPr>
              <a:t>History</a:t>
            </a:r>
            <a:r>
              <a:rPr lang="en-US" sz="2000" b="0" u="none" dirty="0">
                <a:solidFill>
                  <a:schemeClr val="tx1"/>
                </a:solidFill>
              </a:rPr>
              <a:t>: Established in 1965, Rock Valley College (RVC) has been a cornerstone of higher education in the Rockford, Illinois region, dedicated to providing quality education and fostering lifelong learning.</a:t>
            </a:r>
            <a:endParaRPr lang="en-US" sz="2000" dirty="0">
              <a:solidFill>
                <a:schemeClr val="tx1"/>
              </a:solidFill>
            </a:endParaRPr>
          </a:p>
          <a:p>
            <a:pPr algn="l"/>
            <a:endParaRPr lang="en-US" sz="2000" dirty="0">
              <a:solidFill>
                <a:schemeClr val="tx1"/>
              </a:solidFill>
            </a:endParaRPr>
          </a:p>
          <a:p>
            <a:pPr algn="l"/>
            <a:r>
              <a:rPr lang="en-US" sz="2000" u="none" dirty="0">
                <a:solidFill>
                  <a:schemeClr val="tx1"/>
                </a:solidFill>
              </a:rPr>
              <a:t>Community and Industry Partnerships</a:t>
            </a:r>
            <a:r>
              <a:rPr lang="en-US" sz="2000" b="0" u="none" dirty="0">
                <a:solidFill>
                  <a:schemeClr val="tx1"/>
                </a:solidFill>
              </a:rPr>
              <a:t>: RVC has strong connections with regional businesses and industries, collaborating on workforce development initiatives to meet the evolving needs of the community and support economic growth in Career &amp; Technology Training (CTE).</a:t>
            </a:r>
            <a:endParaRPr lang="en-US" sz="2000" dirty="0">
              <a:solidFill>
                <a:schemeClr val="tx1"/>
              </a:solidFill>
            </a:endParaRPr>
          </a:p>
        </p:txBody>
      </p:sp>
      <p:sp>
        <p:nvSpPr>
          <p:cNvPr id="4" name="object 5">
            <a:extLst>
              <a:ext uri="{FF2B5EF4-FFF2-40B4-BE49-F238E27FC236}">
                <a16:creationId xmlns:a16="http://schemas.microsoft.com/office/drawing/2014/main" id="{F56D4707-1AF6-2CED-26F2-837E1C454AB5}"/>
              </a:ext>
            </a:extLst>
          </p:cNvPr>
          <p:cNvSpPr/>
          <p:nvPr/>
        </p:nvSpPr>
        <p:spPr>
          <a:xfrm>
            <a:off x="381000" y="4876800"/>
            <a:ext cx="1563193" cy="1554129"/>
          </a:xfrm>
          <a:prstGeom prst="rect">
            <a:avLst/>
          </a:prstGeom>
          <a:blipFill>
            <a:blip r:embed="rId3" cstate="print"/>
            <a:stretch>
              <a:fillRect/>
            </a:stretch>
          </a:blipFill>
        </p:spPr>
        <p:txBody>
          <a:bodyPr wrap="square" lIns="0" tIns="0" rIns="0" bIns="0" rtlCol="0"/>
          <a:lstStyle/>
          <a:p>
            <a:endParaRPr dirty="0"/>
          </a:p>
        </p:txBody>
      </p:sp>
      <p:pic>
        <p:nvPicPr>
          <p:cNvPr id="8" name="Picture 7" descr="A blue and black logo&#10;&#10;Description automatically generated">
            <a:extLst>
              <a:ext uri="{FF2B5EF4-FFF2-40B4-BE49-F238E27FC236}">
                <a16:creationId xmlns:a16="http://schemas.microsoft.com/office/drawing/2014/main" id="{573DC212-63A5-9F9B-0D4C-AC80EC0AC9B6}"/>
              </a:ext>
            </a:extLst>
          </p:cNvPr>
          <p:cNvPicPr>
            <a:picLocks noChangeAspect="1"/>
          </p:cNvPicPr>
          <p:nvPr/>
        </p:nvPicPr>
        <p:blipFill>
          <a:blip r:embed="rId4"/>
          <a:stretch>
            <a:fillRect/>
          </a:stretch>
        </p:blipFill>
        <p:spPr>
          <a:xfrm>
            <a:off x="3483429" y="480932"/>
            <a:ext cx="5225143" cy="631409"/>
          </a:xfrm>
          <a:prstGeom prst="rect">
            <a:avLst/>
          </a:prstGeom>
        </p:spPr>
      </p:pic>
      <p:sp>
        <p:nvSpPr>
          <p:cNvPr id="9" name="TextBox 8">
            <a:extLst>
              <a:ext uri="{FF2B5EF4-FFF2-40B4-BE49-F238E27FC236}">
                <a16:creationId xmlns:a16="http://schemas.microsoft.com/office/drawing/2014/main" id="{1CFB5C04-8656-0691-23EB-9BE294DA4256}"/>
              </a:ext>
            </a:extLst>
          </p:cNvPr>
          <p:cNvSpPr txBox="1"/>
          <p:nvPr/>
        </p:nvSpPr>
        <p:spPr>
          <a:xfrm>
            <a:off x="1676400" y="3810000"/>
            <a:ext cx="9363075"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300"/>
              </a:spcBef>
              <a:spcAft>
                <a:spcPts val="300"/>
              </a:spcAft>
            </a:pPr>
            <a:r>
              <a:rPr lang="en-US" sz="2000" b="1" dirty="0">
                <a:cs typeface="Segoe UI"/>
              </a:rPr>
              <a:t>Overview of training provided (</a:t>
            </a:r>
            <a:r>
              <a:rPr lang="en-US" sz="2000" b="1" dirty="0">
                <a:ea typeface="+mn-lt"/>
                <a:cs typeface="Segoe UI"/>
              </a:rPr>
              <a:t>Types of jobs students will be ready for</a:t>
            </a:r>
            <a:r>
              <a:rPr lang="en-US" sz="2000" b="1" dirty="0">
                <a:cs typeface="Segoe UI"/>
              </a:rPr>
              <a:t>)</a:t>
            </a:r>
            <a:endParaRPr lang="en-US" dirty="0">
              <a:cs typeface="Calibri"/>
            </a:endParaRPr>
          </a:p>
          <a:p>
            <a:pPr marL="571500" indent="-342900">
              <a:spcBef>
                <a:spcPts val="300"/>
              </a:spcBef>
              <a:spcAft>
                <a:spcPts val="300"/>
              </a:spcAft>
              <a:buFont typeface="Arial"/>
              <a:buChar char="•"/>
            </a:pPr>
            <a:r>
              <a:rPr lang="en-US" sz="2000" dirty="0">
                <a:cs typeface="Segoe UI"/>
              </a:rPr>
              <a:t>Automotive Technology (Electric/Hybrid Vehicle Safety &amp; Maintenance)​</a:t>
            </a:r>
          </a:p>
          <a:p>
            <a:pPr marL="571500" indent="-342900">
              <a:spcBef>
                <a:spcPts val="300"/>
              </a:spcBef>
              <a:spcAft>
                <a:spcPts val="300"/>
              </a:spcAft>
              <a:buFont typeface="Arial"/>
              <a:buChar char="•"/>
            </a:pPr>
            <a:r>
              <a:rPr lang="en-US" sz="2000" dirty="0">
                <a:cs typeface="Segoe UI"/>
              </a:rPr>
              <a:t>Clean Manufacturing Technology (CNC Machining and 3D Printing)​</a:t>
            </a:r>
            <a:endParaRPr lang="en-US" dirty="0"/>
          </a:p>
        </p:txBody>
      </p:sp>
      <p:cxnSp>
        <p:nvCxnSpPr>
          <p:cNvPr id="10" name="Straight Arrow Connector 9">
            <a:extLst>
              <a:ext uri="{FF2B5EF4-FFF2-40B4-BE49-F238E27FC236}">
                <a16:creationId xmlns:a16="http://schemas.microsoft.com/office/drawing/2014/main" id="{0078F3E6-9816-836C-F792-9CFBA49F1E1E}"/>
              </a:ext>
            </a:extLst>
          </p:cNvPr>
          <p:cNvCxnSpPr/>
          <p:nvPr/>
        </p:nvCxnSpPr>
        <p:spPr>
          <a:xfrm flipV="1">
            <a:off x="552599" y="3482286"/>
            <a:ext cx="11033124" cy="23813"/>
          </a:xfrm>
          <a:prstGeom prst="straightConnector1">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6627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39206" y="348995"/>
            <a:ext cx="5854700" cy="695960"/>
          </a:xfrm>
          <a:prstGeom prst="rect">
            <a:avLst/>
          </a:prstGeom>
        </p:spPr>
        <p:txBody>
          <a:bodyPr vert="horz" wrap="square" lIns="0" tIns="12700" rIns="0" bIns="0" rtlCol="0">
            <a:spAutoFit/>
          </a:bodyPr>
          <a:lstStyle/>
          <a:p>
            <a:pPr marL="12700">
              <a:lnSpc>
                <a:spcPct val="100000"/>
              </a:lnSpc>
              <a:spcBef>
                <a:spcPts val="100"/>
              </a:spcBef>
            </a:pPr>
            <a:r>
              <a:rPr spc="-20" dirty="0"/>
              <a:t>CEJA Contractor</a:t>
            </a:r>
            <a:r>
              <a:rPr spc="-40" dirty="0"/>
              <a:t> </a:t>
            </a:r>
            <a:r>
              <a:rPr spc="-30" dirty="0"/>
              <a:t>Programs</a:t>
            </a:r>
          </a:p>
        </p:txBody>
      </p:sp>
      <p:sp>
        <p:nvSpPr>
          <p:cNvPr id="3" name="object 3"/>
          <p:cNvSpPr txBox="1"/>
          <p:nvPr/>
        </p:nvSpPr>
        <p:spPr>
          <a:xfrm>
            <a:off x="3048000" y="1447800"/>
            <a:ext cx="8153400" cy="4680127"/>
          </a:xfrm>
          <a:prstGeom prst="rect">
            <a:avLst/>
          </a:prstGeom>
        </p:spPr>
        <p:txBody>
          <a:bodyPr vert="horz" wrap="square" lIns="0" tIns="108585" rIns="0" bIns="0" rtlCol="0">
            <a:spAutoFit/>
          </a:bodyPr>
          <a:lstStyle/>
          <a:p>
            <a:pPr marL="12700">
              <a:lnSpc>
                <a:spcPct val="100000"/>
              </a:lnSpc>
              <a:spcBef>
                <a:spcPts val="855"/>
              </a:spcBef>
            </a:pPr>
            <a:r>
              <a:rPr sz="3200" b="1" spc="-15" dirty="0">
                <a:latin typeface="Calibri"/>
                <a:cs typeface="Calibri"/>
              </a:rPr>
              <a:t>Contractor </a:t>
            </a:r>
            <a:r>
              <a:rPr sz="3200" b="1" spc="-10" dirty="0">
                <a:latin typeface="Calibri"/>
                <a:cs typeface="Calibri"/>
              </a:rPr>
              <a:t>Incubator </a:t>
            </a:r>
            <a:r>
              <a:rPr sz="3200" b="1" spc="-15" dirty="0">
                <a:latin typeface="Calibri"/>
                <a:cs typeface="Calibri"/>
              </a:rPr>
              <a:t>Program</a:t>
            </a:r>
            <a:br>
              <a:rPr lang="en-US" sz="3200" b="1" spc="-15" dirty="0">
                <a:latin typeface="Calibri"/>
                <a:cs typeface="Calibri"/>
              </a:rPr>
            </a:br>
            <a:r>
              <a:rPr lang="en-US" sz="3200" b="1" spc="-15" dirty="0">
                <a:latin typeface="Calibri"/>
                <a:cs typeface="Calibri"/>
              </a:rPr>
              <a:t>Lead Applicant: The Workforce Connection</a:t>
            </a:r>
            <a:br>
              <a:rPr lang="en-US" sz="3200" b="1" spc="-15" dirty="0">
                <a:latin typeface="Calibri"/>
                <a:cs typeface="Calibri"/>
              </a:rPr>
            </a:br>
            <a:r>
              <a:rPr lang="en-US" sz="3200" b="1" spc="-15" dirty="0">
                <a:latin typeface="Calibri"/>
                <a:cs typeface="Calibri"/>
              </a:rPr>
              <a:t>Partners: Think Big!, Rock Valley College, Region 1 Planning Council</a:t>
            </a:r>
            <a:endParaRPr sz="3200" dirty="0">
              <a:latin typeface="Calibri"/>
              <a:cs typeface="Calibri"/>
            </a:endParaRPr>
          </a:p>
          <a:p>
            <a:pPr marL="241300" marR="5080" indent="-228600">
              <a:lnSpc>
                <a:spcPts val="2500"/>
              </a:lnSpc>
              <a:spcBef>
                <a:spcPts val="1025"/>
              </a:spcBef>
              <a:buFont typeface="Arial"/>
              <a:buChar char="•"/>
              <a:tabLst>
                <a:tab pos="241300" algn="l"/>
              </a:tabLst>
            </a:pPr>
            <a:r>
              <a:rPr sz="3200" b="1" spc="-5" dirty="0">
                <a:latin typeface="Calibri"/>
                <a:cs typeface="Calibri"/>
              </a:rPr>
              <a:t>Goal</a:t>
            </a:r>
            <a:r>
              <a:rPr sz="3200" spc="-5" dirty="0">
                <a:solidFill>
                  <a:srgbClr val="BF9000"/>
                </a:solidFill>
                <a:latin typeface="Calibri"/>
                <a:cs typeface="Calibri"/>
              </a:rPr>
              <a:t>: </a:t>
            </a:r>
            <a:r>
              <a:rPr sz="3200" dirty="0">
                <a:latin typeface="Calibri"/>
                <a:cs typeface="Calibri"/>
              </a:rPr>
              <a:t>Help </a:t>
            </a:r>
            <a:r>
              <a:rPr sz="3200" spc="-5" dirty="0">
                <a:latin typeface="Calibri"/>
                <a:cs typeface="Calibri"/>
              </a:rPr>
              <a:t>businesses </a:t>
            </a:r>
            <a:r>
              <a:rPr sz="3200" spc="-15" dirty="0">
                <a:solidFill>
                  <a:srgbClr val="C89800"/>
                </a:solidFill>
                <a:latin typeface="Calibri"/>
                <a:cs typeface="Calibri"/>
              </a:rPr>
              <a:t>grow </a:t>
            </a:r>
            <a:r>
              <a:rPr sz="3200" spc="-5" dirty="0">
                <a:solidFill>
                  <a:srgbClr val="C89800"/>
                </a:solidFill>
                <a:latin typeface="Calibri"/>
                <a:cs typeface="Calibri"/>
              </a:rPr>
              <a:t>and build capacity </a:t>
            </a:r>
            <a:r>
              <a:rPr sz="3200" spc="-10" dirty="0">
                <a:solidFill>
                  <a:srgbClr val="C89800"/>
                </a:solidFill>
                <a:latin typeface="Calibri"/>
                <a:cs typeface="Calibri"/>
              </a:rPr>
              <a:t>to </a:t>
            </a:r>
            <a:r>
              <a:rPr sz="3200" dirty="0">
                <a:solidFill>
                  <a:srgbClr val="C89800"/>
                </a:solidFill>
                <a:latin typeface="Calibri"/>
                <a:cs typeface="Calibri"/>
              </a:rPr>
              <a:t>do </a:t>
            </a:r>
            <a:r>
              <a:rPr sz="3200" spc="-5" dirty="0">
                <a:solidFill>
                  <a:srgbClr val="C89800"/>
                </a:solidFill>
                <a:latin typeface="Calibri"/>
                <a:cs typeface="Calibri"/>
              </a:rPr>
              <a:t>clean  energy</a:t>
            </a:r>
            <a:r>
              <a:rPr sz="3200" spc="-10" dirty="0">
                <a:solidFill>
                  <a:srgbClr val="C89800"/>
                </a:solidFill>
                <a:latin typeface="Calibri"/>
                <a:cs typeface="Calibri"/>
              </a:rPr>
              <a:t> </a:t>
            </a:r>
            <a:r>
              <a:rPr sz="3200" spc="-5" dirty="0">
                <a:solidFill>
                  <a:srgbClr val="C89800"/>
                </a:solidFill>
                <a:latin typeface="Calibri"/>
                <a:cs typeface="Calibri"/>
              </a:rPr>
              <a:t>projects</a:t>
            </a:r>
            <a:endParaRPr sz="3200" dirty="0">
              <a:solidFill>
                <a:srgbClr val="C89800"/>
              </a:solidFill>
              <a:latin typeface="Calibri"/>
              <a:cs typeface="Calibri"/>
            </a:endParaRPr>
          </a:p>
          <a:p>
            <a:pPr marL="241300" marR="118110" indent="-228600">
              <a:lnSpc>
                <a:spcPts val="2500"/>
              </a:lnSpc>
              <a:spcBef>
                <a:spcPts val="900"/>
              </a:spcBef>
              <a:buFont typeface="Arial"/>
              <a:buChar char="•"/>
              <a:tabLst>
                <a:tab pos="241300" algn="l"/>
              </a:tabLst>
            </a:pPr>
            <a:r>
              <a:rPr sz="3200" spc="-10" dirty="0">
                <a:latin typeface="Calibri"/>
                <a:cs typeface="Calibri"/>
              </a:rPr>
              <a:t>Provide </a:t>
            </a:r>
            <a:r>
              <a:rPr sz="3200" dirty="0">
                <a:latin typeface="Calibri"/>
                <a:cs typeface="Calibri"/>
              </a:rPr>
              <a:t>access </a:t>
            </a:r>
            <a:r>
              <a:rPr sz="3200" spc="-5" dirty="0">
                <a:latin typeface="Calibri"/>
                <a:cs typeface="Calibri"/>
              </a:rPr>
              <a:t>funds, </a:t>
            </a:r>
            <a:r>
              <a:rPr sz="3200" dirty="0">
                <a:latin typeface="Calibri"/>
                <a:cs typeface="Calibri"/>
              </a:rPr>
              <a:t>services, </a:t>
            </a:r>
            <a:r>
              <a:rPr sz="3200" spc="-5" dirty="0">
                <a:latin typeface="Calibri"/>
                <a:cs typeface="Calibri"/>
              </a:rPr>
              <a:t>and support </a:t>
            </a:r>
            <a:r>
              <a:rPr sz="3200" spc="-10" dirty="0">
                <a:latin typeface="Calibri"/>
                <a:cs typeface="Calibri"/>
              </a:rPr>
              <a:t>to </a:t>
            </a:r>
            <a:r>
              <a:rPr sz="3200" spc="-15" dirty="0">
                <a:latin typeface="Calibri"/>
                <a:cs typeface="Calibri"/>
              </a:rPr>
              <a:t>contractor  </a:t>
            </a:r>
            <a:r>
              <a:rPr sz="3200" spc="-5" dirty="0">
                <a:latin typeface="Calibri"/>
                <a:cs typeface="Calibri"/>
              </a:rPr>
              <a:t>businesses</a:t>
            </a:r>
            <a:endParaRPr sz="3200" dirty="0">
              <a:latin typeface="Calibri"/>
              <a:cs typeface="Calibri"/>
            </a:endParaRPr>
          </a:p>
          <a:p>
            <a:pPr marL="241300" indent="-228600">
              <a:lnSpc>
                <a:spcPct val="100000"/>
              </a:lnSpc>
              <a:spcBef>
                <a:spcPts val="700"/>
              </a:spcBef>
              <a:buFont typeface="Arial"/>
              <a:buChar char="•"/>
              <a:tabLst>
                <a:tab pos="241300" algn="l"/>
              </a:tabLst>
            </a:pPr>
            <a:r>
              <a:rPr sz="3200" dirty="0">
                <a:latin typeface="Calibri"/>
                <a:cs typeface="Calibri"/>
              </a:rPr>
              <a:t>Business supports </a:t>
            </a:r>
            <a:r>
              <a:rPr sz="3200" spc="-5" dirty="0">
                <a:latin typeface="Calibri"/>
                <a:cs typeface="Calibri"/>
              </a:rPr>
              <a:t>will be </a:t>
            </a:r>
            <a:r>
              <a:rPr sz="3200" spc="-15" dirty="0">
                <a:latin typeface="Calibri"/>
                <a:cs typeface="Calibri"/>
              </a:rPr>
              <a:t>available at </a:t>
            </a:r>
            <a:r>
              <a:rPr sz="3200" spc="-5" dirty="0">
                <a:latin typeface="Calibri"/>
                <a:cs typeface="Calibri"/>
              </a:rPr>
              <a:t>13 </a:t>
            </a:r>
            <a:r>
              <a:rPr sz="3200" spc="-10" dirty="0">
                <a:latin typeface="Calibri"/>
                <a:cs typeface="Calibri"/>
              </a:rPr>
              <a:t>hub</a:t>
            </a:r>
            <a:r>
              <a:rPr sz="3200" spc="25" dirty="0">
                <a:latin typeface="Calibri"/>
                <a:cs typeface="Calibri"/>
              </a:rPr>
              <a:t> </a:t>
            </a:r>
            <a:r>
              <a:rPr sz="3200" spc="-10" dirty="0">
                <a:latin typeface="Calibri"/>
                <a:cs typeface="Calibri"/>
              </a:rPr>
              <a:t>locations</a:t>
            </a:r>
            <a:r>
              <a:rPr lang="en-US" sz="3200" spc="-10" dirty="0">
                <a:latin typeface="Calibri"/>
                <a:cs typeface="Calibri"/>
              </a:rPr>
              <a:t>, including Rockford </a:t>
            </a:r>
            <a:endParaRPr sz="3200" dirty="0">
              <a:latin typeface="Calibri"/>
              <a:cs typeface="Calibri"/>
            </a:endParaRPr>
          </a:p>
        </p:txBody>
      </p:sp>
      <p:sp>
        <p:nvSpPr>
          <p:cNvPr id="4" name="object 4"/>
          <p:cNvSpPr txBox="1"/>
          <p:nvPr/>
        </p:nvSpPr>
        <p:spPr>
          <a:xfrm>
            <a:off x="623801" y="2362200"/>
            <a:ext cx="2061845" cy="1252855"/>
          </a:xfrm>
          <a:prstGeom prst="rect">
            <a:avLst/>
          </a:prstGeom>
          <a:ln w="57150">
            <a:solidFill>
              <a:srgbClr val="DBAC06"/>
            </a:solidFill>
          </a:ln>
        </p:spPr>
        <p:txBody>
          <a:bodyPr vert="horz" wrap="square" lIns="0" tIns="2540" rIns="0" bIns="0" rtlCol="0">
            <a:spAutoFit/>
          </a:bodyPr>
          <a:lstStyle/>
          <a:p>
            <a:pPr>
              <a:lnSpc>
                <a:spcPct val="100000"/>
              </a:lnSpc>
              <a:spcBef>
                <a:spcPts val="20"/>
              </a:spcBef>
            </a:pPr>
            <a:endParaRPr sz="1500" dirty="0">
              <a:latin typeface="Times New Roman"/>
              <a:cs typeface="Times New Roman"/>
            </a:endParaRPr>
          </a:p>
          <a:p>
            <a:pPr marL="1086485" marR="230504" indent="-38100" algn="just">
              <a:lnSpc>
                <a:spcPct val="100699"/>
              </a:lnSpc>
            </a:pPr>
            <a:r>
              <a:rPr sz="1400" dirty="0">
                <a:latin typeface="Calibri"/>
                <a:cs typeface="Calibri"/>
              </a:rPr>
              <a:t>C</a:t>
            </a:r>
            <a:r>
              <a:rPr sz="1400" spc="-5" dirty="0">
                <a:latin typeface="Calibri"/>
                <a:cs typeface="Calibri"/>
              </a:rPr>
              <a:t>o</a:t>
            </a:r>
            <a:r>
              <a:rPr sz="1400" spc="-15" dirty="0">
                <a:latin typeface="Calibri"/>
                <a:cs typeface="Calibri"/>
              </a:rPr>
              <a:t>n</a:t>
            </a:r>
            <a:r>
              <a:rPr sz="1400" spc="5" dirty="0">
                <a:latin typeface="Calibri"/>
                <a:cs typeface="Calibri"/>
              </a:rPr>
              <a:t>t</a:t>
            </a:r>
            <a:r>
              <a:rPr sz="1400" spc="-30" dirty="0">
                <a:latin typeface="Calibri"/>
                <a:cs typeface="Calibri"/>
              </a:rPr>
              <a:t>r</a:t>
            </a:r>
            <a:r>
              <a:rPr sz="1400" dirty="0">
                <a:latin typeface="Calibri"/>
                <a:cs typeface="Calibri"/>
              </a:rPr>
              <a:t>a</a:t>
            </a:r>
            <a:r>
              <a:rPr sz="1400" spc="-5" dirty="0">
                <a:latin typeface="Calibri"/>
                <a:cs typeface="Calibri"/>
              </a:rPr>
              <a:t>c</a:t>
            </a:r>
            <a:r>
              <a:rPr sz="1400" spc="-10" dirty="0">
                <a:latin typeface="Calibri"/>
                <a:cs typeface="Calibri"/>
              </a:rPr>
              <a:t>t</a:t>
            </a:r>
            <a:r>
              <a:rPr sz="1400" spc="-5" dirty="0">
                <a:latin typeface="Calibri"/>
                <a:cs typeface="Calibri"/>
              </a:rPr>
              <a:t>o</a:t>
            </a:r>
            <a:r>
              <a:rPr sz="1400" dirty="0">
                <a:latin typeface="Calibri"/>
                <a:cs typeface="Calibri"/>
              </a:rPr>
              <a:t>r  </a:t>
            </a:r>
            <a:r>
              <a:rPr sz="1400" spc="-5" dirty="0">
                <a:latin typeface="Calibri"/>
                <a:cs typeface="Calibri"/>
              </a:rPr>
              <a:t>Incubator  </a:t>
            </a:r>
            <a:r>
              <a:rPr sz="1400" spc="-10" dirty="0">
                <a:latin typeface="Calibri"/>
                <a:cs typeface="Calibri"/>
              </a:rPr>
              <a:t>Program</a:t>
            </a:r>
            <a:endParaRPr sz="1400" dirty="0">
              <a:latin typeface="Calibri"/>
              <a:cs typeface="Calibri"/>
            </a:endParaRPr>
          </a:p>
        </p:txBody>
      </p:sp>
      <p:sp>
        <p:nvSpPr>
          <p:cNvPr id="5" name="object 5"/>
          <p:cNvSpPr/>
          <p:nvPr/>
        </p:nvSpPr>
        <p:spPr>
          <a:xfrm>
            <a:off x="762000" y="2459470"/>
            <a:ext cx="609872" cy="1058314"/>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5573" y="2967228"/>
            <a:ext cx="1717675" cy="695960"/>
          </a:xfrm>
          <a:prstGeom prst="rect">
            <a:avLst/>
          </a:prstGeom>
        </p:spPr>
        <p:txBody>
          <a:bodyPr vert="horz" wrap="square" lIns="0" tIns="12700" rIns="0" bIns="0" rtlCol="0">
            <a:spAutoFit/>
          </a:bodyPr>
          <a:lstStyle/>
          <a:p>
            <a:pPr marL="12700">
              <a:lnSpc>
                <a:spcPct val="100000"/>
              </a:lnSpc>
              <a:spcBef>
                <a:spcPts val="100"/>
              </a:spcBef>
            </a:pPr>
            <a:r>
              <a:rPr lang="en-US" sz="4400" spc="-5" dirty="0">
                <a:solidFill>
                  <a:srgbClr val="FFFFFF"/>
                </a:solidFill>
                <a:latin typeface="Calibri Light"/>
                <a:cs typeface="Calibri Light"/>
              </a:rPr>
              <a:t>Topics</a:t>
            </a:r>
            <a:endParaRPr sz="4400" dirty="0">
              <a:latin typeface="Calibri Light"/>
              <a:cs typeface="Calibri Light"/>
            </a:endParaRPr>
          </a:p>
        </p:txBody>
      </p:sp>
      <p:sp>
        <p:nvSpPr>
          <p:cNvPr id="3" name="object 3"/>
          <p:cNvSpPr/>
          <p:nvPr/>
        </p:nvSpPr>
        <p:spPr>
          <a:xfrm>
            <a:off x="9528623" y="4593150"/>
            <a:ext cx="2162810" cy="2009775"/>
          </a:xfrm>
          <a:custGeom>
            <a:avLst/>
            <a:gdLst/>
            <a:ahLst/>
            <a:cxnLst/>
            <a:rect l="l" t="t" r="r" b="b"/>
            <a:pathLst>
              <a:path w="2162809" h="2009775">
                <a:moveTo>
                  <a:pt x="114587" y="1881609"/>
                </a:moveTo>
                <a:lnTo>
                  <a:pt x="62691" y="1882266"/>
                </a:lnTo>
                <a:lnTo>
                  <a:pt x="18029" y="1901431"/>
                </a:lnTo>
                <a:lnTo>
                  <a:pt x="0" y="1946564"/>
                </a:lnTo>
                <a:lnTo>
                  <a:pt x="5302" y="1971216"/>
                </a:lnTo>
                <a:lnTo>
                  <a:pt x="19165" y="1991226"/>
                </a:lnTo>
                <a:lnTo>
                  <a:pt x="39520" y="2004578"/>
                </a:lnTo>
                <a:lnTo>
                  <a:pt x="64298" y="2009255"/>
                </a:lnTo>
                <a:lnTo>
                  <a:pt x="117800" y="2008578"/>
                </a:lnTo>
                <a:lnTo>
                  <a:pt x="171775" y="2006528"/>
                </a:lnTo>
                <a:lnTo>
                  <a:pt x="225402" y="2003129"/>
                </a:lnTo>
                <a:lnTo>
                  <a:pt x="278664" y="1998400"/>
                </a:lnTo>
                <a:lnTo>
                  <a:pt x="331542" y="1992355"/>
                </a:lnTo>
                <a:lnTo>
                  <a:pt x="384018" y="1985012"/>
                </a:lnTo>
                <a:lnTo>
                  <a:pt x="436078" y="1976387"/>
                </a:lnTo>
                <a:lnTo>
                  <a:pt x="477596" y="1963351"/>
                </a:lnTo>
                <a:lnTo>
                  <a:pt x="504426" y="1923803"/>
                </a:lnTo>
                <a:lnTo>
                  <a:pt x="504676" y="1898589"/>
                </a:lnTo>
                <a:lnTo>
                  <a:pt x="497738" y="1881640"/>
                </a:lnTo>
                <a:lnTo>
                  <a:pt x="113781" y="1881640"/>
                </a:lnTo>
                <a:lnTo>
                  <a:pt x="114587" y="1881609"/>
                </a:lnTo>
                <a:close/>
              </a:path>
              <a:path w="2162809" h="2009775">
                <a:moveTo>
                  <a:pt x="497722" y="1881599"/>
                </a:moveTo>
                <a:lnTo>
                  <a:pt x="115389" y="1881599"/>
                </a:lnTo>
                <a:lnTo>
                  <a:pt x="113781" y="1881640"/>
                </a:lnTo>
                <a:lnTo>
                  <a:pt x="497738" y="1881640"/>
                </a:lnTo>
                <a:close/>
              </a:path>
              <a:path w="2162809" h="2009775">
                <a:moveTo>
                  <a:pt x="165344" y="1879680"/>
                </a:moveTo>
                <a:lnTo>
                  <a:pt x="114587" y="1881609"/>
                </a:lnTo>
                <a:lnTo>
                  <a:pt x="115389" y="1881599"/>
                </a:lnTo>
                <a:lnTo>
                  <a:pt x="497722" y="1881599"/>
                </a:lnTo>
                <a:lnTo>
                  <a:pt x="496957" y="1879731"/>
                </a:lnTo>
                <a:lnTo>
                  <a:pt x="164545" y="1879731"/>
                </a:lnTo>
                <a:lnTo>
                  <a:pt x="165344" y="1879680"/>
                </a:lnTo>
                <a:close/>
              </a:path>
              <a:path w="2162809" h="2009775">
                <a:moveTo>
                  <a:pt x="496924" y="1879650"/>
                </a:moveTo>
                <a:lnTo>
                  <a:pt x="166150" y="1879650"/>
                </a:lnTo>
                <a:lnTo>
                  <a:pt x="164545" y="1879731"/>
                </a:lnTo>
                <a:lnTo>
                  <a:pt x="496957" y="1879731"/>
                </a:lnTo>
                <a:close/>
              </a:path>
              <a:path w="2162809" h="2009775">
                <a:moveTo>
                  <a:pt x="215770" y="1876485"/>
                </a:moveTo>
                <a:lnTo>
                  <a:pt x="165344" y="1879680"/>
                </a:lnTo>
                <a:lnTo>
                  <a:pt x="166150" y="1879650"/>
                </a:lnTo>
                <a:lnTo>
                  <a:pt x="496924" y="1879650"/>
                </a:lnTo>
                <a:lnTo>
                  <a:pt x="495658" y="1876556"/>
                </a:lnTo>
                <a:lnTo>
                  <a:pt x="214969" y="1876556"/>
                </a:lnTo>
                <a:lnTo>
                  <a:pt x="215770" y="1876485"/>
                </a:lnTo>
                <a:close/>
              </a:path>
              <a:path w="2162809" h="2009775">
                <a:moveTo>
                  <a:pt x="495608" y="1876434"/>
                </a:moveTo>
                <a:lnTo>
                  <a:pt x="216569" y="1876434"/>
                </a:lnTo>
                <a:lnTo>
                  <a:pt x="214969" y="1876556"/>
                </a:lnTo>
                <a:lnTo>
                  <a:pt x="495658" y="1876556"/>
                </a:lnTo>
                <a:close/>
              </a:path>
              <a:path w="2162809" h="2009775">
                <a:moveTo>
                  <a:pt x="265836" y="1872039"/>
                </a:moveTo>
                <a:lnTo>
                  <a:pt x="215770" y="1876485"/>
                </a:lnTo>
                <a:lnTo>
                  <a:pt x="216569" y="1876434"/>
                </a:lnTo>
                <a:lnTo>
                  <a:pt x="495608" y="1876434"/>
                </a:lnTo>
                <a:lnTo>
                  <a:pt x="495124" y="1875252"/>
                </a:lnTo>
                <a:lnTo>
                  <a:pt x="492020" y="1872130"/>
                </a:lnTo>
                <a:lnTo>
                  <a:pt x="265037" y="1872130"/>
                </a:lnTo>
                <a:lnTo>
                  <a:pt x="265836" y="1872039"/>
                </a:lnTo>
                <a:close/>
              </a:path>
              <a:path w="2162809" h="2009775">
                <a:moveTo>
                  <a:pt x="491859" y="1871968"/>
                </a:moveTo>
                <a:lnTo>
                  <a:pt x="266631" y="1871968"/>
                </a:lnTo>
                <a:lnTo>
                  <a:pt x="265037" y="1872130"/>
                </a:lnTo>
                <a:lnTo>
                  <a:pt x="492020" y="1872130"/>
                </a:lnTo>
                <a:lnTo>
                  <a:pt x="491859" y="1871968"/>
                </a:lnTo>
                <a:close/>
              </a:path>
              <a:path w="2162809" h="2009775">
                <a:moveTo>
                  <a:pt x="315528" y="1866358"/>
                </a:moveTo>
                <a:lnTo>
                  <a:pt x="265836" y="1872039"/>
                </a:lnTo>
                <a:lnTo>
                  <a:pt x="266631" y="1871968"/>
                </a:lnTo>
                <a:lnTo>
                  <a:pt x="491859" y="1871968"/>
                </a:lnTo>
                <a:lnTo>
                  <a:pt x="486392" y="1866469"/>
                </a:lnTo>
                <a:lnTo>
                  <a:pt x="314735" y="1866469"/>
                </a:lnTo>
                <a:lnTo>
                  <a:pt x="315528" y="1866358"/>
                </a:lnTo>
                <a:close/>
              </a:path>
              <a:path w="2162809" h="2009775">
                <a:moveTo>
                  <a:pt x="486191" y="1866268"/>
                </a:moveTo>
                <a:lnTo>
                  <a:pt x="316322" y="1866268"/>
                </a:lnTo>
                <a:lnTo>
                  <a:pt x="314735" y="1866469"/>
                </a:lnTo>
                <a:lnTo>
                  <a:pt x="486392" y="1866469"/>
                </a:lnTo>
                <a:lnTo>
                  <a:pt x="486191" y="1866268"/>
                </a:lnTo>
                <a:close/>
              </a:path>
              <a:path w="2162809" h="2009775">
                <a:moveTo>
                  <a:pt x="364841" y="1859458"/>
                </a:moveTo>
                <a:lnTo>
                  <a:pt x="315528" y="1866358"/>
                </a:lnTo>
                <a:lnTo>
                  <a:pt x="316322" y="1866268"/>
                </a:lnTo>
                <a:lnTo>
                  <a:pt x="486191" y="1866268"/>
                </a:lnTo>
                <a:lnTo>
                  <a:pt x="479551" y="1859589"/>
                </a:lnTo>
                <a:lnTo>
                  <a:pt x="364049" y="1859589"/>
                </a:lnTo>
                <a:lnTo>
                  <a:pt x="364841" y="1859458"/>
                </a:lnTo>
                <a:close/>
              </a:path>
              <a:path w="2162809" h="2009775">
                <a:moveTo>
                  <a:pt x="479311" y="1859348"/>
                </a:moveTo>
                <a:lnTo>
                  <a:pt x="365627" y="1859348"/>
                </a:lnTo>
                <a:lnTo>
                  <a:pt x="364049" y="1859589"/>
                </a:lnTo>
                <a:lnTo>
                  <a:pt x="479551" y="1859589"/>
                </a:lnTo>
                <a:lnTo>
                  <a:pt x="479311" y="1859348"/>
                </a:lnTo>
                <a:close/>
              </a:path>
              <a:path w="2162809" h="2009775">
                <a:moveTo>
                  <a:pt x="462134" y="1851225"/>
                </a:moveTo>
                <a:lnTo>
                  <a:pt x="414533" y="1851225"/>
                </a:lnTo>
                <a:lnTo>
                  <a:pt x="412963" y="1851505"/>
                </a:lnTo>
                <a:lnTo>
                  <a:pt x="364841" y="1859458"/>
                </a:lnTo>
                <a:lnTo>
                  <a:pt x="365627" y="1859348"/>
                </a:lnTo>
                <a:lnTo>
                  <a:pt x="479311" y="1859348"/>
                </a:lnTo>
                <a:lnTo>
                  <a:pt x="477961" y="1857989"/>
                </a:lnTo>
                <a:lnTo>
                  <a:pt x="462134" y="1851225"/>
                </a:lnTo>
                <a:close/>
              </a:path>
              <a:path w="2162809" h="2009775">
                <a:moveTo>
                  <a:pt x="413743" y="1851356"/>
                </a:moveTo>
                <a:lnTo>
                  <a:pt x="412841" y="1851505"/>
                </a:lnTo>
                <a:lnTo>
                  <a:pt x="413743" y="1851356"/>
                </a:lnTo>
                <a:close/>
              </a:path>
              <a:path w="2162809" h="2009775">
                <a:moveTo>
                  <a:pt x="430361" y="1848172"/>
                </a:moveTo>
                <a:lnTo>
                  <a:pt x="413743" y="1851356"/>
                </a:lnTo>
                <a:lnTo>
                  <a:pt x="414533" y="1851225"/>
                </a:lnTo>
                <a:lnTo>
                  <a:pt x="462134" y="1851225"/>
                </a:lnTo>
                <a:lnTo>
                  <a:pt x="455576" y="1848422"/>
                </a:lnTo>
                <a:lnTo>
                  <a:pt x="430361" y="1848172"/>
                </a:lnTo>
                <a:close/>
              </a:path>
              <a:path w="2162809" h="2009775">
                <a:moveTo>
                  <a:pt x="921090" y="1687203"/>
                </a:moveTo>
                <a:lnTo>
                  <a:pt x="898411" y="1697456"/>
                </a:lnTo>
                <a:lnTo>
                  <a:pt x="877945" y="1712185"/>
                </a:lnTo>
                <a:lnTo>
                  <a:pt x="865159" y="1732900"/>
                </a:lnTo>
                <a:lnTo>
                  <a:pt x="861073" y="1756898"/>
                </a:lnTo>
                <a:lnTo>
                  <a:pt x="866708" y="1781476"/>
                </a:lnTo>
                <a:lnTo>
                  <a:pt x="881438" y="1801943"/>
                </a:lnTo>
                <a:lnTo>
                  <a:pt x="902153" y="1814729"/>
                </a:lnTo>
                <a:lnTo>
                  <a:pt x="926151" y="1818814"/>
                </a:lnTo>
                <a:lnTo>
                  <a:pt x="950729" y="1813179"/>
                </a:lnTo>
                <a:lnTo>
                  <a:pt x="976232" y="1801649"/>
                </a:lnTo>
                <a:lnTo>
                  <a:pt x="1067015" y="1755153"/>
                </a:lnTo>
                <a:lnTo>
                  <a:pt x="1155180" y="1704459"/>
                </a:lnTo>
                <a:lnTo>
                  <a:pt x="1180999" y="1687907"/>
                </a:lnTo>
                <a:lnTo>
                  <a:pt x="919716" y="1687907"/>
                </a:lnTo>
                <a:lnTo>
                  <a:pt x="921090" y="1687203"/>
                </a:lnTo>
                <a:close/>
              </a:path>
              <a:path w="2162809" h="2009775">
                <a:moveTo>
                  <a:pt x="922505" y="1686563"/>
                </a:moveTo>
                <a:lnTo>
                  <a:pt x="921090" y="1687203"/>
                </a:lnTo>
                <a:lnTo>
                  <a:pt x="919716" y="1687907"/>
                </a:lnTo>
                <a:lnTo>
                  <a:pt x="922505" y="1686563"/>
                </a:lnTo>
                <a:close/>
              </a:path>
              <a:path w="2162809" h="2009775">
                <a:moveTo>
                  <a:pt x="1183095" y="1686563"/>
                </a:moveTo>
                <a:lnTo>
                  <a:pt x="922505" y="1686563"/>
                </a:lnTo>
                <a:lnTo>
                  <a:pt x="919716" y="1687907"/>
                </a:lnTo>
                <a:lnTo>
                  <a:pt x="1180999" y="1687907"/>
                </a:lnTo>
                <a:lnTo>
                  <a:pt x="1183095" y="1686563"/>
                </a:lnTo>
                <a:close/>
              </a:path>
              <a:path w="2162809" h="2009775">
                <a:moveTo>
                  <a:pt x="1006384" y="1643518"/>
                </a:moveTo>
                <a:lnTo>
                  <a:pt x="921090" y="1687203"/>
                </a:lnTo>
                <a:lnTo>
                  <a:pt x="922505" y="1686563"/>
                </a:lnTo>
                <a:lnTo>
                  <a:pt x="1183095" y="1686563"/>
                </a:lnTo>
                <a:lnTo>
                  <a:pt x="1240594" y="1649702"/>
                </a:lnTo>
                <a:lnTo>
                  <a:pt x="1248207" y="1644288"/>
                </a:lnTo>
                <a:lnTo>
                  <a:pt x="1005046" y="1644288"/>
                </a:lnTo>
                <a:lnTo>
                  <a:pt x="1006384" y="1643518"/>
                </a:lnTo>
                <a:close/>
              </a:path>
              <a:path w="2162809" h="2009775">
                <a:moveTo>
                  <a:pt x="1007751" y="1642818"/>
                </a:moveTo>
                <a:lnTo>
                  <a:pt x="1006384" y="1643518"/>
                </a:lnTo>
                <a:lnTo>
                  <a:pt x="1005046" y="1644288"/>
                </a:lnTo>
                <a:lnTo>
                  <a:pt x="1007751" y="1642818"/>
                </a:lnTo>
                <a:close/>
              </a:path>
              <a:path w="2162809" h="2009775">
                <a:moveTo>
                  <a:pt x="1250274" y="1642818"/>
                </a:moveTo>
                <a:lnTo>
                  <a:pt x="1007751" y="1642818"/>
                </a:lnTo>
                <a:lnTo>
                  <a:pt x="1005046" y="1644288"/>
                </a:lnTo>
                <a:lnTo>
                  <a:pt x="1248207" y="1644288"/>
                </a:lnTo>
                <a:lnTo>
                  <a:pt x="1250274" y="1642818"/>
                </a:lnTo>
                <a:close/>
              </a:path>
              <a:path w="2162809" h="2009775">
                <a:moveTo>
                  <a:pt x="1089218" y="1595889"/>
                </a:moveTo>
                <a:lnTo>
                  <a:pt x="1006384" y="1643518"/>
                </a:lnTo>
                <a:lnTo>
                  <a:pt x="1007751" y="1642818"/>
                </a:lnTo>
                <a:lnTo>
                  <a:pt x="1250274" y="1642818"/>
                </a:lnTo>
                <a:lnTo>
                  <a:pt x="1289612" y="1614844"/>
                </a:lnTo>
                <a:lnTo>
                  <a:pt x="1306616" y="1596717"/>
                </a:lnTo>
                <a:lnTo>
                  <a:pt x="1087927" y="1596717"/>
                </a:lnTo>
                <a:lnTo>
                  <a:pt x="1089218" y="1595889"/>
                </a:lnTo>
                <a:close/>
              </a:path>
              <a:path w="2162809" h="2009775">
                <a:moveTo>
                  <a:pt x="1090546" y="1595126"/>
                </a:moveTo>
                <a:lnTo>
                  <a:pt x="1089218" y="1595889"/>
                </a:lnTo>
                <a:lnTo>
                  <a:pt x="1087927" y="1596717"/>
                </a:lnTo>
                <a:lnTo>
                  <a:pt x="1090546" y="1595126"/>
                </a:lnTo>
                <a:close/>
              </a:path>
              <a:path w="2162809" h="2009775">
                <a:moveTo>
                  <a:pt x="1307362" y="1595126"/>
                </a:moveTo>
                <a:lnTo>
                  <a:pt x="1090546" y="1595126"/>
                </a:lnTo>
                <a:lnTo>
                  <a:pt x="1087927" y="1596717"/>
                </a:lnTo>
                <a:lnTo>
                  <a:pt x="1306616" y="1596717"/>
                </a:lnTo>
                <a:lnTo>
                  <a:pt x="1306863" y="1596453"/>
                </a:lnTo>
                <a:lnTo>
                  <a:pt x="1307362" y="1595126"/>
                </a:lnTo>
                <a:close/>
              </a:path>
              <a:path w="2162809" h="2009775">
                <a:moveTo>
                  <a:pt x="1169482" y="1544433"/>
                </a:moveTo>
                <a:lnTo>
                  <a:pt x="1089218" y="1595889"/>
                </a:lnTo>
                <a:lnTo>
                  <a:pt x="1090546" y="1595126"/>
                </a:lnTo>
                <a:lnTo>
                  <a:pt x="1307362" y="1595126"/>
                </a:lnTo>
                <a:lnTo>
                  <a:pt x="1315426" y="1573665"/>
                </a:lnTo>
                <a:lnTo>
                  <a:pt x="1314819" y="1549330"/>
                </a:lnTo>
                <a:lnTo>
                  <a:pt x="1313032" y="1545318"/>
                </a:lnTo>
                <a:lnTo>
                  <a:pt x="1168238" y="1545318"/>
                </a:lnTo>
                <a:lnTo>
                  <a:pt x="1169482" y="1544433"/>
                </a:lnTo>
                <a:close/>
              </a:path>
              <a:path w="2162809" h="2009775">
                <a:moveTo>
                  <a:pt x="1170767" y="1543610"/>
                </a:moveTo>
                <a:lnTo>
                  <a:pt x="1169482" y="1544433"/>
                </a:lnTo>
                <a:lnTo>
                  <a:pt x="1168238" y="1545318"/>
                </a:lnTo>
                <a:lnTo>
                  <a:pt x="1170767" y="1543610"/>
                </a:lnTo>
                <a:close/>
              </a:path>
              <a:path w="2162809" h="2009775">
                <a:moveTo>
                  <a:pt x="1312272" y="1543610"/>
                </a:moveTo>
                <a:lnTo>
                  <a:pt x="1170767" y="1543610"/>
                </a:lnTo>
                <a:lnTo>
                  <a:pt x="1168238" y="1545318"/>
                </a:lnTo>
                <a:lnTo>
                  <a:pt x="1313032" y="1545318"/>
                </a:lnTo>
                <a:lnTo>
                  <a:pt x="1312272" y="1543610"/>
                </a:lnTo>
                <a:close/>
              </a:path>
              <a:path w="2162809" h="2009775">
                <a:moveTo>
                  <a:pt x="1263383" y="1500480"/>
                </a:moveTo>
                <a:lnTo>
                  <a:pt x="1239047" y="1501087"/>
                </a:lnTo>
                <a:lnTo>
                  <a:pt x="1216012" y="1511345"/>
                </a:lnTo>
                <a:lnTo>
                  <a:pt x="1169482" y="1544433"/>
                </a:lnTo>
                <a:lnTo>
                  <a:pt x="1170767" y="1543610"/>
                </a:lnTo>
                <a:lnTo>
                  <a:pt x="1312272" y="1543610"/>
                </a:lnTo>
                <a:lnTo>
                  <a:pt x="1304561" y="1526295"/>
                </a:lnTo>
                <a:lnTo>
                  <a:pt x="1286171" y="1509043"/>
                </a:lnTo>
                <a:lnTo>
                  <a:pt x="1263383" y="1500480"/>
                </a:lnTo>
                <a:close/>
              </a:path>
              <a:path w="2162809" h="2009775">
                <a:moveTo>
                  <a:pt x="1752230" y="1161190"/>
                </a:moveTo>
                <a:lnTo>
                  <a:pt x="1590986" y="1161190"/>
                </a:lnTo>
                <a:lnTo>
                  <a:pt x="1589054" y="1163530"/>
                </a:lnTo>
                <a:lnTo>
                  <a:pt x="1576802" y="1177563"/>
                </a:lnTo>
                <a:lnTo>
                  <a:pt x="1564391" y="1199513"/>
                </a:lnTo>
                <a:lnTo>
                  <a:pt x="1561461" y="1223680"/>
                </a:lnTo>
                <a:lnTo>
                  <a:pt x="1567808" y="1247181"/>
                </a:lnTo>
                <a:lnTo>
                  <a:pt x="1583223" y="1267136"/>
                </a:lnTo>
                <a:lnTo>
                  <a:pt x="1605173" y="1279547"/>
                </a:lnTo>
                <a:lnTo>
                  <a:pt x="1629339" y="1282477"/>
                </a:lnTo>
                <a:lnTo>
                  <a:pt x="1652841" y="1276130"/>
                </a:lnTo>
                <a:lnTo>
                  <a:pt x="1672797" y="1260715"/>
                </a:lnTo>
                <a:lnTo>
                  <a:pt x="1687973" y="1243194"/>
                </a:lnTo>
                <a:lnTo>
                  <a:pt x="1750566" y="1163530"/>
                </a:lnTo>
                <a:lnTo>
                  <a:pt x="1752230" y="1161190"/>
                </a:lnTo>
                <a:close/>
              </a:path>
              <a:path w="2162809" h="2009775">
                <a:moveTo>
                  <a:pt x="1589987" y="1162343"/>
                </a:moveTo>
                <a:lnTo>
                  <a:pt x="1588959" y="1163530"/>
                </a:lnTo>
                <a:lnTo>
                  <a:pt x="1589987" y="1162343"/>
                </a:lnTo>
                <a:close/>
              </a:path>
              <a:path w="2162809" h="2009775">
                <a:moveTo>
                  <a:pt x="1590986" y="1161190"/>
                </a:moveTo>
                <a:lnTo>
                  <a:pt x="1589987" y="1162343"/>
                </a:lnTo>
                <a:lnTo>
                  <a:pt x="1589054" y="1163530"/>
                </a:lnTo>
                <a:lnTo>
                  <a:pt x="1590986" y="1161190"/>
                </a:lnTo>
                <a:close/>
              </a:path>
              <a:path w="2162809" h="2009775">
                <a:moveTo>
                  <a:pt x="1805413" y="1086400"/>
                </a:moveTo>
                <a:lnTo>
                  <a:pt x="1649666" y="1086400"/>
                </a:lnTo>
                <a:lnTo>
                  <a:pt x="1647845" y="1088836"/>
                </a:lnTo>
                <a:lnTo>
                  <a:pt x="1589987" y="1162343"/>
                </a:lnTo>
                <a:lnTo>
                  <a:pt x="1590986" y="1161190"/>
                </a:lnTo>
                <a:lnTo>
                  <a:pt x="1752230" y="1161190"/>
                </a:lnTo>
                <a:lnTo>
                  <a:pt x="1805413" y="1086400"/>
                </a:lnTo>
                <a:close/>
              </a:path>
              <a:path w="2162809" h="2009775">
                <a:moveTo>
                  <a:pt x="1648730" y="1087591"/>
                </a:moveTo>
                <a:lnTo>
                  <a:pt x="1647752" y="1088836"/>
                </a:lnTo>
                <a:lnTo>
                  <a:pt x="1648730" y="1087591"/>
                </a:lnTo>
                <a:close/>
              </a:path>
              <a:path w="2162809" h="2009775">
                <a:moveTo>
                  <a:pt x="1649666" y="1086400"/>
                </a:moveTo>
                <a:lnTo>
                  <a:pt x="1648730" y="1087591"/>
                </a:lnTo>
                <a:lnTo>
                  <a:pt x="1647845" y="1088836"/>
                </a:lnTo>
                <a:lnTo>
                  <a:pt x="1649666" y="1086400"/>
                </a:lnTo>
                <a:close/>
              </a:path>
              <a:path w="2162809" h="2009775">
                <a:moveTo>
                  <a:pt x="1855538" y="1008787"/>
                </a:moveTo>
                <a:lnTo>
                  <a:pt x="1704769" y="1008787"/>
                </a:lnTo>
                <a:lnTo>
                  <a:pt x="1703059" y="1011316"/>
                </a:lnTo>
                <a:lnTo>
                  <a:pt x="1648730" y="1087591"/>
                </a:lnTo>
                <a:lnTo>
                  <a:pt x="1649666" y="1086400"/>
                </a:lnTo>
                <a:lnTo>
                  <a:pt x="1805413" y="1086400"/>
                </a:lnTo>
                <a:lnTo>
                  <a:pt x="1809151" y="1081143"/>
                </a:lnTo>
                <a:lnTo>
                  <a:pt x="1855538" y="1008787"/>
                </a:lnTo>
                <a:close/>
              </a:path>
              <a:path w="2162809" h="2009775">
                <a:moveTo>
                  <a:pt x="1703871" y="1010049"/>
                </a:moveTo>
                <a:lnTo>
                  <a:pt x="1702971" y="1011316"/>
                </a:lnTo>
                <a:lnTo>
                  <a:pt x="1703871" y="1010049"/>
                </a:lnTo>
                <a:close/>
              </a:path>
              <a:path w="2162809" h="2009775">
                <a:moveTo>
                  <a:pt x="1704769" y="1008787"/>
                </a:moveTo>
                <a:lnTo>
                  <a:pt x="1703871" y="1010049"/>
                </a:lnTo>
                <a:lnTo>
                  <a:pt x="1703059" y="1011316"/>
                </a:lnTo>
                <a:lnTo>
                  <a:pt x="1704769" y="1008787"/>
                </a:lnTo>
                <a:close/>
              </a:path>
              <a:path w="2162809" h="2009775">
                <a:moveTo>
                  <a:pt x="1900194" y="928477"/>
                </a:moveTo>
                <a:lnTo>
                  <a:pt x="1756167" y="928477"/>
                </a:lnTo>
                <a:lnTo>
                  <a:pt x="1754576" y="931096"/>
                </a:lnTo>
                <a:lnTo>
                  <a:pt x="1703871" y="1010049"/>
                </a:lnTo>
                <a:lnTo>
                  <a:pt x="1704769" y="1008787"/>
                </a:lnTo>
                <a:lnTo>
                  <a:pt x="1855538" y="1008787"/>
                </a:lnTo>
                <a:lnTo>
                  <a:pt x="1863910" y="995729"/>
                </a:lnTo>
                <a:lnTo>
                  <a:pt x="1896883" y="938383"/>
                </a:lnTo>
                <a:lnTo>
                  <a:pt x="1900194" y="928477"/>
                </a:lnTo>
                <a:close/>
              </a:path>
              <a:path w="2162809" h="2009775">
                <a:moveTo>
                  <a:pt x="1755337" y="929772"/>
                </a:moveTo>
                <a:lnTo>
                  <a:pt x="1754488" y="931096"/>
                </a:lnTo>
                <a:lnTo>
                  <a:pt x="1755337" y="929772"/>
                </a:lnTo>
                <a:close/>
              </a:path>
              <a:path w="2162809" h="2009775">
                <a:moveTo>
                  <a:pt x="1756167" y="928477"/>
                </a:moveTo>
                <a:lnTo>
                  <a:pt x="1755337" y="929772"/>
                </a:lnTo>
                <a:lnTo>
                  <a:pt x="1754576" y="931096"/>
                </a:lnTo>
                <a:lnTo>
                  <a:pt x="1756167" y="928477"/>
                </a:lnTo>
                <a:close/>
              </a:path>
              <a:path w="2162809" h="2009775">
                <a:moveTo>
                  <a:pt x="1849571" y="843688"/>
                </a:moveTo>
                <a:lnTo>
                  <a:pt x="1825290" y="845425"/>
                </a:lnTo>
                <a:lnTo>
                  <a:pt x="1803431" y="856139"/>
                </a:lnTo>
                <a:lnTo>
                  <a:pt x="1786785" y="875079"/>
                </a:lnTo>
                <a:lnTo>
                  <a:pt x="1755337" y="929772"/>
                </a:lnTo>
                <a:lnTo>
                  <a:pt x="1756167" y="928477"/>
                </a:lnTo>
                <a:lnTo>
                  <a:pt x="1900194" y="928477"/>
                </a:lnTo>
                <a:lnTo>
                  <a:pt x="1904877" y="914469"/>
                </a:lnTo>
                <a:lnTo>
                  <a:pt x="1903140" y="890187"/>
                </a:lnTo>
                <a:lnTo>
                  <a:pt x="1892426" y="868329"/>
                </a:lnTo>
                <a:lnTo>
                  <a:pt x="1873486" y="851683"/>
                </a:lnTo>
                <a:lnTo>
                  <a:pt x="1849571" y="843688"/>
                </a:lnTo>
                <a:close/>
              </a:path>
              <a:path w="2162809" h="2009775">
                <a:moveTo>
                  <a:pt x="2110344" y="397714"/>
                </a:moveTo>
                <a:lnTo>
                  <a:pt x="1979636" y="397714"/>
                </a:lnTo>
                <a:lnTo>
                  <a:pt x="1979242" y="399247"/>
                </a:lnTo>
                <a:lnTo>
                  <a:pt x="1973179" y="421577"/>
                </a:lnTo>
                <a:lnTo>
                  <a:pt x="1971540" y="446740"/>
                </a:lnTo>
                <a:lnTo>
                  <a:pt x="1979404" y="469778"/>
                </a:lnTo>
                <a:lnTo>
                  <a:pt x="1995333" y="488186"/>
                </a:lnTo>
                <a:lnTo>
                  <a:pt x="2017889" y="499459"/>
                </a:lnTo>
                <a:lnTo>
                  <a:pt x="2043051" y="501098"/>
                </a:lnTo>
                <a:lnTo>
                  <a:pt x="2066089" y="493234"/>
                </a:lnTo>
                <a:lnTo>
                  <a:pt x="2084498" y="477305"/>
                </a:lnTo>
                <a:lnTo>
                  <a:pt x="2095770" y="454750"/>
                </a:lnTo>
                <a:lnTo>
                  <a:pt x="2102435" y="430123"/>
                </a:lnTo>
                <a:lnTo>
                  <a:pt x="2110344" y="397714"/>
                </a:lnTo>
                <a:close/>
              </a:path>
              <a:path w="2162809" h="2009775">
                <a:moveTo>
                  <a:pt x="1979436" y="398454"/>
                </a:moveTo>
                <a:lnTo>
                  <a:pt x="1979221" y="399247"/>
                </a:lnTo>
                <a:lnTo>
                  <a:pt x="1979436" y="398454"/>
                </a:lnTo>
                <a:close/>
              </a:path>
              <a:path w="2162809" h="2009775">
                <a:moveTo>
                  <a:pt x="2121193" y="350086"/>
                </a:moveTo>
                <a:lnTo>
                  <a:pt x="1991239" y="350086"/>
                </a:lnTo>
                <a:lnTo>
                  <a:pt x="1990882" y="351632"/>
                </a:lnTo>
                <a:lnTo>
                  <a:pt x="1979436" y="398454"/>
                </a:lnTo>
                <a:lnTo>
                  <a:pt x="1979636" y="397714"/>
                </a:lnTo>
                <a:lnTo>
                  <a:pt x="2110344" y="397714"/>
                </a:lnTo>
                <a:lnTo>
                  <a:pt x="2114807" y="379422"/>
                </a:lnTo>
                <a:lnTo>
                  <a:pt x="2121193" y="350086"/>
                </a:lnTo>
                <a:close/>
              </a:path>
              <a:path w="2162809" h="2009775">
                <a:moveTo>
                  <a:pt x="1991050" y="350861"/>
                </a:moveTo>
                <a:lnTo>
                  <a:pt x="1990862" y="351632"/>
                </a:lnTo>
                <a:lnTo>
                  <a:pt x="1991050" y="350861"/>
                </a:lnTo>
                <a:close/>
              </a:path>
              <a:path w="2162809" h="2009775">
                <a:moveTo>
                  <a:pt x="2130973" y="302014"/>
                </a:moveTo>
                <a:lnTo>
                  <a:pt x="2001683" y="302014"/>
                </a:lnTo>
                <a:lnTo>
                  <a:pt x="2001365" y="303573"/>
                </a:lnTo>
                <a:lnTo>
                  <a:pt x="1991050" y="350861"/>
                </a:lnTo>
                <a:lnTo>
                  <a:pt x="1991239" y="350086"/>
                </a:lnTo>
                <a:lnTo>
                  <a:pt x="2121193" y="350086"/>
                </a:lnTo>
                <a:lnTo>
                  <a:pt x="2125946" y="328251"/>
                </a:lnTo>
                <a:lnTo>
                  <a:pt x="2130973" y="302014"/>
                </a:lnTo>
                <a:close/>
              </a:path>
              <a:path w="2162809" h="2009775">
                <a:moveTo>
                  <a:pt x="2001515" y="302789"/>
                </a:moveTo>
                <a:lnTo>
                  <a:pt x="2001344" y="303573"/>
                </a:lnTo>
                <a:lnTo>
                  <a:pt x="2001515" y="302789"/>
                </a:lnTo>
                <a:close/>
              </a:path>
              <a:path w="2162809" h="2009775">
                <a:moveTo>
                  <a:pt x="2139667" y="253513"/>
                </a:moveTo>
                <a:lnTo>
                  <a:pt x="2010956" y="253513"/>
                </a:lnTo>
                <a:lnTo>
                  <a:pt x="2010675" y="255083"/>
                </a:lnTo>
                <a:lnTo>
                  <a:pt x="2001515" y="302789"/>
                </a:lnTo>
                <a:lnTo>
                  <a:pt x="2001683" y="302014"/>
                </a:lnTo>
                <a:lnTo>
                  <a:pt x="2130973" y="302014"/>
                </a:lnTo>
                <a:lnTo>
                  <a:pt x="2135837" y="276627"/>
                </a:lnTo>
                <a:lnTo>
                  <a:pt x="2139667" y="253513"/>
                </a:lnTo>
                <a:close/>
              </a:path>
              <a:path w="2162809" h="2009775">
                <a:moveTo>
                  <a:pt x="2010803" y="254308"/>
                </a:moveTo>
                <a:lnTo>
                  <a:pt x="2010655" y="255083"/>
                </a:lnTo>
                <a:lnTo>
                  <a:pt x="2010803" y="254308"/>
                </a:lnTo>
                <a:close/>
              </a:path>
              <a:path w="2162809" h="2009775">
                <a:moveTo>
                  <a:pt x="2147256" y="204598"/>
                </a:moveTo>
                <a:lnTo>
                  <a:pt x="2019039" y="204598"/>
                </a:lnTo>
                <a:lnTo>
                  <a:pt x="2018798" y="206178"/>
                </a:lnTo>
                <a:lnTo>
                  <a:pt x="2010803" y="254308"/>
                </a:lnTo>
                <a:lnTo>
                  <a:pt x="2010956" y="253513"/>
                </a:lnTo>
                <a:lnTo>
                  <a:pt x="2139667" y="253513"/>
                </a:lnTo>
                <a:lnTo>
                  <a:pt x="2144462" y="224569"/>
                </a:lnTo>
                <a:lnTo>
                  <a:pt x="2147256" y="204598"/>
                </a:lnTo>
                <a:close/>
              </a:path>
              <a:path w="2162809" h="2009775">
                <a:moveTo>
                  <a:pt x="2018909" y="205383"/>
                </a:moveTo>
                <a:lnTo>
                  <a:pt x="2018777" y="206178"/>
                </a:lnTo>
                <a:lnTo>
                  <a:pt x="2018909" y="205383"/>
                </a:lnTo>
                <a:close/>
              </a:path>
              <a:path w="2162809" h="2009775">
                <a:moveTo>
                  <a:pt x="2153726" y="155284"/>
                </a:moveTo>
                <a:lnTo>
                  <a:pt x="2025920" y="155284"/>
                </a:lnTo>
                <a:lnTo>
                  <a:pt x="2025718" y="156872"/>
                </a:lnTo>
                <a:lnTo>
                  <a:pt x="2018909" y="205383"/>
                </a:lnTo>
                <a:lnTo>
                  <a:pt x="2019039" y="204598"/>
                </a:lnTo>
                <a:lnTo>
                  <a:pt x="2147256" y="204598"/>
                </a:lnTo>
                <a:lnTo>
                  <a:pt x="2151805" y="172091"/>
                </a:lnTo>
                <a:lnTo>
                  <a:pt x="2153726" y="155284"/>
                </a:lnTo>
                <a:close/>
              </a:path>
              <a:path w="2162809" h="2009775">
                <a:moveTo>
                  <a:pt x="2025809" y="156077"/>
                </a:moveTo>
                <a:lnTo>
                  <a:pt x="2025698" y="156872"/>
                </a:lnTo>
                <a:lnTo>
                  <a:pt x="2025809" y="156077"/>
                </a:lnTo>
                <a:close/>
              </a:path>
              <a:path w="2162809" h="2009775">
                <a:moveTo>
                  <a:pt x="2159060" y="105586"/>
                </a:moveTo>
                <a:lnTo>
                  <a:pt x="2031580" y="105586"/>
                </a:lnTo>
                <a:lnTo>
                  <a:pt x="2031419" y="107181"/>
                </a:lnTo>
                <a:lnTo>
                  <a:pt x="2025809" y="156077"/>
                </a:lnTo>
                <a:lnTo>
                  <a:pt x="2025920" y="155284"/>
                </a:lnTo>
                <a:lnTo>
                  <a:pt x="2153726" y="155284"/>
                </a:lnTo>
                <a:lnTo>
                  <a:pt x="2157850" y="119213"/>
                </a:lnTo>
                <a:lnTo>
                  <a:pt x="2159060" y="105586"/>
                </a:lnTo>
                <a:close/>
              </a:path>
              <a:path w="2162809" h="2009775">
                <a:moveTo>
                  <a:pt x="2031492" y="106357"/>
                </a:moveTo>
                <a:lnTo>
                  <a:pt x="2031398" y="107181"/>
                </a:lnTo>
                <a:lnTo>
                  <a:pt x="2031492" y="106357"/>
                </a:lnTo>
                <a:close/>
              </a:path>
              <a:path w="2162809" h="2009775">
                <a:moveTo>
                  <a:pt x="2104687" y="0"/>
                </a:moveTo>
                <a:lnTo>
                  <a:pt x="2058316" y="14553"/>
                </a:lnTo>
                <a:lnTo>
                  <a:pt x="2035818" y="57633"/>
                </a:lnTo>
                <a:lnTo>
                  <a:pt x="2031492" y="106357"/>
                </a:lnTo>
                <a:lnTo>
                  <a:pt x="2031580" y="105586"/>
                </a:lnTo>
                <a:lnTo>
                  <a:pt x="2159060" y="105586"/>
                </a:lnTo>
                <a:lnTo>
                  <a:pt x="2162321" y="68867"/>
                </a:lnTo>
                <a:lnTo>
                  <a:pt x="2159536" y="43805"/>
                </a:lnTo>
                <a:lnTo>
                  <a:pt x="2147766" y="22496"/>
                </a:lnTo>
                <a:lnTo>
                  <a:pt x="2128865" y="7156"/>
                </a:lnTo>
                <a:lnTo>
                  <a:pt x="2104687" y="0"/>
                </a:lnTo>
                <a:close/>
              </a:path>
            </a:pathLst>
          </a:custGeom>
          <a:solidFill>
            <a:srgbClr val="FFC000"/>
          </a:solidFill>
        </p:spPr>
        <p:txBody>
          <a:bodyPr wrap="square" lIns="0" tIns="0" rIns="0" bIns="0" rtlCol="0"/>
          <a:lstStyle/>
          <a:p>
            <a:endParaRPr dirty="0"/>
          </a:p>
        </p:txBody>
      </p:sp>
      <p:sp>
        <p:nvSpPr>
          <p:cNvPr id="4" name="object 4"/>
          <p:cNvSpPr txBox="1"/>
          <p:nvPr/>
        </p:nvSpPr>
        <p:spPr>
          <a:xfrm>
            <a:off x="4526047" y="1134363"/>
            <a:ext cx="6398895" cy="3594735"/>
          </a:xfrm>
          <a:prstGeom prst="rect">
            <a:avLst/>
          </a:prstGeom>
        </p:spPr>
        <p:txBody>
          <a:bodyPr vert="horz" wrap="square" lIns="0" tIns="94615" rIns="0" bIns="0" rtlCol="0">
            <a:spAutoFit/>
          </a:bodyPr>
          <a:lstStyle/>
          <a:p>
            <a:pPr marL="241300" indent="-228600">
              <a:lnSpc>
                <a:spcPct val="100000"/>
              </a:lnSpc>
              <a:spcBef>
                <a:spcPts val="745"/>
              </a:spcBef>
              <a:buFont typeface="Arial"/>
              <a:buChar char="•"/>
              <a:tabLst>
                <a:tab pos="241300" algn="l"/>
              </a:tabLst>
            </a:pPr>
            <a:r>
              <a:rPr sz="2800" spc="-10" dirty="0">
                <a:latin typeface="Calibri"/>
                <a:cs typeface="Calibri"/>
              </a:rPr>
              <a:t>What </a:t>
            </a:r>
            <a:r>
              <a:rPr sz="2800" spc="-5" dirty="0">
                <a:latin typeface="Calibri"/>
                <a:cs typeface="Calibri"/>
              </a:rPr>
              <a:t>is</a:t>
            </a:r>
            <a:r>
              <a:rPr sz="2800" spc="10" dirty="0">
                <a:latin typeface="Calibri"/>
                <a:cs typeface="Calibri"/>
              </a:rPr>
              <a:t> </a:t>
            </a:r>
            <a:r>
              <a:rPr sz="2800" spc="-35" dirty="0">
                <a:latin typeface="Calibri"/>
                <a:cs typeface="Calibri"/>
              </a:rPr>
              <a:t>CEJA?</a:t>
            </a:r>
            <a:endParaRPr sz="2800" dirty="0">
              <a:latin typeface="Calibri"/>
              <a:cs typeface="Calibri"/>
            </a:endParaRPr>
          </a:p>
          <a:p>
            <a:pPr marL="241300" indent="-228600">
              <a:lnSpc>
                <a:spcPct val="100000"/>
              </a:lnSpc>
              <a:spcBef>
                <a:spcPts val="650"/>
              </a:spcBef>
              <a:buFont typeface="Arial"/>
              <a:buChar char="•"/>
              <a:tabLst>
                <a:tab pos="241300" algn="l"/>
              </a:tabLst>
            </a:pPr>
            <a:r>
              <a:rPr sz="2800" spc="-20" dirty="0">
                <a:latin typeface="Calibri"/>
                <a:cs typeface="Calibri"/>
              </a:rPr>
              <a:t>Review </a:t>
            </a:r>
            <a:r>
              <a:rPr sz="2800" spc="-5" dirty="0">
                <a:latin typeface="Calibri"/>
                <a:cs typeface="Calibri"/>
              </a:rPr>
              <a:t>of </a:t>
            </a:r>
            <a:r>
              <a:rPr sz="2800" dirty="0">
                <a:latin typeface="Calibri"/>
                <a:cs typeface="Calibri"/>
              </a:rPr>
              <a:t>the </a:t>
            </a:r>
            <a:r>
              <a:rPr sz="2800" spc="-20" dirty="0">
                <a:latin typeface="Calibri"/>
                <a:cs typeface="Calibri"/>
              </a:rPr>
              <a:t>CEJA</a:t>
            </a:r>
            <a:r>
              <a:rPr sz="2800" spc="20" dirty="0">
                <a:latin typeface="Calibri"/>
                <a:cs typeface="Calibri"/>
              </a:rPr>
              <a:t> </a:t>
            </a:r>
            <a:r>
              <a:rPr sz="2800" spc="-20" dirty="0">
                <a:latin typeface="Calibri"/>
                <a:cs typeface="Calibri"/>
              </a:rPr>
              <a:t>Programs</a:t>
            </a:r>
            <a:endParaRPr sz="2800" dirty="0">
              <a:latin typeface="Calibri"/>
              <a:cs typeface="Calibri"/>
            </a:endParaRPr>
          </a:p>
          <a:p>
            <a:pPr marL="241300" indent="-228600">
              <a:lnSpc>
                <a:spcPct val="100000"/>
              </a:lnSpc>
              <a:spcBef>
                <a:spcPts val="650"/>
              </a:spcBef>
              <a:buFont typeface="Arial"/>
              <a:buChar char="•"/>
              <a:tabLst>
                <a:tab pos="241300" algn="l"/>
              </a:tabLst>
            </a:pPr>
            <a:r>
              <a:rPr sz="2800" spc="-15" dirty="0">
                <a:latin typeface="Calibri"/>
                <a:cs typeface="Calibri"/>
              </a:rPr>
              <a:t>Centering </a:t>
            </a:r>
            <a:r>
              <a:rPr sz="2800" spc="-10" dirty="0">
                <a:latin typeface="Calibri"/>
                <a:cs typeface="Calibri"/>
              </a:rPr>
              <a:t>Equity </a:t>
            </a:r>
            <a:r>
              <a:rPr sz="2800" spc="-5" dirty="0">
                <a:latin typeface="Calibri"/>
                <a:cs typeface="Calibri"/>
              </a:rPr>
              <a:t>in </a:t>
            </a:r>
            <a:r>
              <a:rPr sz="2800" dirty="0">
                <a:latin typeface="Calibri"/>
                <a:cs typeface="Calibri"/>
              </a:rPr>
              <a:t>the </a:t>
            </a:r>
            <a:r>
              <a:rPr sz="2800" spc="-20" dirty="0">
                <a:latin typeface="Calibri"/>
                <a:cs typeface="Calibri"/>
              </a:rPr>
              <a:t>workforce</a:t>
            </a:r>
            <a:r>
              <a:rPr sz="2800" spc="30" dirty="0">
                <a:latin typeface="Calibri"/>
                <a:cs typeface="Calibri"/>
              </a:rPr>
              <a:t> </a:t>
            </a:r>
            <a:r>
              <a:rPr sz="2800" spc="-20" dirty="0">
                <a:latin typeface="Calibri"/>
                <a:cs typeface="Calibri"/>
              </a:rPr>
              <a:t>Program</a:t>
            </a:r>
            <a:endParaRPr sz="2800" dirty="0">
              <a:latin typeface="Calibri"/>
              <a:cs typeface="Calibri"/>
            </a:endParaRPr>
          </a:p>
          <a:p>
            <a:pPr marL="241300" indent="-228600">
              <a:lnSpc>
                <a:spcPct val="100000"/>
              </a:lnSpc>
              <a:spcBef>
                <a:spcPts val="720"/>
              </a:spcBef>
              <a:buFont typeface="Arial"/>
              <a:buChar char="•"/>
              <a:tabLst>
                <a:tab pos="241300" algn="l"/>
              </a:tabLst>
            </a:pPr>
            <a:r>
              <a:rPr sz="2800" spc="-20" dirty="0">
                <a:latin typeface="Calibri"/>
                <a:cs typeface="Calibri"/>
              </a:rPr>
              <a:t>CEJA </a:t>
            </a:r>
            <a:r>
              <a:rPr sz="2800" spc="-30" dirty="0">
                <a:latin typeface="Calibri"/>
                <a:cs typeface="Calibri"/>
              </a:rPr>
              <a:t>Workforce</a:t>
            </a:r>
            <a:r>
              <a:rPr sz="2800" spc="20" dirty="0">
                <a:latin typeface="Calibri"/>
                <a:cs typeface="Calibri"/>
              </a:rPr>
              <a:t> </a:t>
            </a:r>
            <a:r>
              <a:rPr sz="2800" spc="-20" dirty="0">
                <a:latin typeface="Calibri"/>
                <a:cs typeface="Calibri"/>
              </a:rPr>
              <a:t>Programs</a:t>
            </a:r>
            <a:endParaRPr sz="2800" dirty="0">
              <a:latin typeface="Calibri"/>
              <a:cs typeface="Calibri"/>
            </a:endParaRPr>
          </a:p>
          <a:p>
            <a:pPr marL="241300" indent="-228600">
              <a:lnSpc>
                <a:spcPct val="100000"/>
              </a:lnSpc>
              <a:spcBef>
                <a:spcPts val="645"/>
              </a:spcBef>
              <a:buFont typeface="Arial"/>
              <a:buChar char="•"/>
              <a:tabLst>
                <a:tab pos="241300" algn="l"/>
              </a:tabLst>
            </a:pPr>
            <a:r>
              <a:rPr sz="2800" spc="-30" dirty="0">
                <a:latin typeface="Calibri"/>
                <a:cs typeface="Calibri"/>
              </a:rPr>
              <a:t>Key </a:t>
            </a:r>
            <a:r>
              <a:rPr sz="2800" spc="-15" dirty="0">
                <a:latin typeface="Calibri"/>
                <a:cs typeface="Calibri"/>
              </a:rPr>
              <a:t>Roles </a:t>
            </a:r>
            <a:r>
              <a:rPr sz="2800" spc="-5" dirty="0">
                <a:latin typeface="Calibri"/>
                <a:cs typeface="Calibri"/>
              </a:rPr>
              <a:t>and</a:t>
            </a:r>
            <a:r>
              <a:rPr sz="2800" spc="45" dirty="0">
                <a:latin typeface="Calibri"/>
                <a:cs typeface="Calibri"/>
              </a:rPr>
              <a:t> </a:t>
            </a:r>
            <a:r>
              <a:rPr sz="2800" spc="-20" dirty="0">
                <a:latin typeface="Calibri"/>
                <a:cs typeface="Calibri"/>
              </a:rPr>
              <a:t>Partners</a:t>
            </a:r>
            <a:endParaRPr sz="2800" dirty="0">
              <a:latin typeface="Calibri"/>
              <a:cs typeface="Calibri"/>
            </a:endParaRPr>
          </a:p>
          <a:p>
            <a:pPr marL="241300" indent="-228600">
              <a:lnSpc>
                <a:spcPct val="100000"/>
              </a:lnSpc>
              <a:spcBef>
                <a:spcPts val="650"/>
              </a:spcBef>
              <a:buFont typeface="Arial"/>
              <a:buChar char="•"/>
              <a:tabLst>
                <a:tab pos="241300" algn="l"/>
              </a:tabLst>
            </a:pPr>
            <a:r>
              <a:rPr sz="2800" spc="-10" dirty="0">
                <a:latin typeface="Calibri"/>
                <a:cs typeface="Calibri"/>
              </a:rPr>
              <a:t>Partnering</a:t>
            </a:r>
            <a:endParaRPr sz="2800" dirty="0">
              <a:latin typeface="Calibri"/>
              <a:cs typeface="Calibri"/>
            </a:endParaRPr>
          </a:p>
          <a:p>
            <a:pPr marL="241300" indent="-228600">
              <a:lnSpc>
                <a:spcPct val="100000"/>
              </a:lnSpc>
              <a:spcBef>
                <a:spcPts val="625"/>
              </a:spcBef>
              <a:buFont typeface="Arial"/>
              <a:buChar char="•"/>
              <a:tabLst>
                <a:tab pos="241300" algn="l"/>
              </a:tabLst>
            </a:pPr>
            <a:r>
              <a:rPr sz="2800" spc="-15" dirty="0">
                <a:latin typeface="Calibri"/>
                <a:cs typeface="Calibri"/>
              </a:rPr>
              <a:t>Resources</a:t>
            </a:r>
            <a:endParaRPr sz="2800" dirty="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2C3EF6-2D08-D0DA-4F01-F6D746599C75}"/>
              </a:ext>
            </a:extLst>
          </p:cNvPr>
          <p:cNvSpPr>
            <a:spLocks noGrp="1"/>
          </p:cNvSpPr>
          <p:nvPr>
            <p:ph type="body" idx="1"/>
          </p:nvPr>
        </p:nvSpPr>
        <p:spPr>
          <a:xfrm>
            <a:off x="1676400" y="457200"/>
            <a:ext cx="8839200" cy="5601533"/>
          </a:xfrm>
        </p:spPr>
        <p:txBody>
          <a:bodyPr/>
          <a:lstStyle/>
          <a:p>
            <a:pPr algn="ctr"/>
            <a:r>
              <a:rPr lang="en-US" u="none" dirty="0">
                <a:solidFill>
                  <a:schemeClr val="tx1"/>
                </a:solidFill>
                <a:latin typeface="+mn-lt"/>
              </a:rPr>
              <a:t>Think Big! is the leading resource for minority owned businesses. We are committed to removing barriers that prevent the minority community from business growth and development. As barriers are removed, existing and aspiring entrepreneurs will be inspired and encouraged to Think Big!</a:t>
            </a:r>
          </a:p>
          <a:p>
            <a:r>
              <a:rPr lang="en-US" sz="2800" u="none" dirty="0">
                <a:solidFill>
                  <a:schemeClr val="tx1"/>
                </a:solidFill>
                <a:latin typeface="+mn-lt"/>
              </a:rPr>
              <a:t> </a:t>
            </a:r>
            <a:r>
              <a:rPr lang="en-US" sz="2800" b="0" u="none" dirty="0">
                <a:solidFill>
                  <a:schemeClr val="tx1"/>
                </a:solidFill>
                <a:latin typeface="+mn-lt"/>
              </a:rPr>
              <a:t>Classes include: </a:t>
            </a:r>
          </a:p>
          <a:p>
            <a:pPr marL="285750" marR="0" indent="-285750">
              <a:spcBef>
                <a:spcPts val="0"/>
              </a:spcBef>
              <a:buFont typeface="Arial" panose="020B0604020202020204" pitchFamily="34" charset="0"/>
              <a:buChar char="•"/>
            </a:pPr>
            <a:r>
              <a:rPr lang="en-US" b="0" u="none"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Formalizing Your Business: Side Hustle to Legit</a:t>
            </a:r>
          </a:p>
          <a:p>
            <a:pPr marL="285750" marR="0" indent="-285750">
              <a:spcBef>
                <a:spcPts val="0"/>
              </a:spcBef>
              <a:buFont typeface="Arial" panose="020B0604020202020204" pitchFamily="34" charset="0"/>
              <a:buChar char="•"/>
            </a:pPr>
            <a:r>
              <a:rPr lang="en-US" b="0" u="none"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Business Credit: It Takes Money to Make Money</a:t>
            </a:r>
            <a:r>
              <a:rPr lang="en-US" b="0" u="none"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p>
          <a:p>
            <a:pPr marL="285750" marR="0" indent="-285750">
              <a:spcBef>
                <a:spcPts val="0"/>
              </a:spcBef>
              <a:buFont typeface="Arial" panose="020B0604020202020204" pitchFamily="34" charset="0"/>
              <a:buChar char="•"/>
            </a:pPr>
            <a:r>
              <a:rPr lang="en-US" b="0" u="none"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Branding and Marketing: Seeing is Believing</a:t>
            </a:r>
            <a:r>
              <a:rPr lang="en-US" b="0" u="none"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p>
          <a:p>
            <a:pPr marL="285750" marR="0" indent="-285750">
              <a:spcBef>
                <a:spcPts val="0"/>
              </a:spcBef>
              <a:buFont typeface="Arial" panose="020B0604020202020204" pitchFamily="34" charset="0"/>
              <a:buChar char="•"/>
            </a:pPr>
            <a:r>
              <a:rPr lang="en-US" b="0" u="none"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Developing Your Business Plan: Started from the Bottom, NOW You’re HERE! </a:t>
            </a:r>
          </a:p>
          <a:p>
            <a:pPr marL="285750" marR="0" indent="-285750">
              <a:spcBef>
                <a:spcPts val="0"/>
              </a:spcBef>
              <a:buFont typeface="Arial" panose="020B0604020202020204" pitchFamily="34" charset="0"/>
              <a:buChar char="•"/>
            </a:pPr>
            <a:r>
              <a:rPr lang="en-US" b="0" u="none" dirty="0">
                <a:solidFill>
                  <a:schemeClr val="tx1"/>
                </a:solidFill>
                <a:effectLst/>
                <a:latin typeface="+mn-lt"/>
                <a:ea typeface="Times New Roman" panose="02020603050405020304" pitchFamily="18" charset="0"/>
              </a:rPr>
              <a:t>Clean Renewable Energy Strategies for a Sustainable Future</a:t>
            </a:r>
          </a:p>
          <a:p>
            <a:pPr marL="0" marR="0">
              <a:spcBef>
                <a:spcPts val="0"/>
              </a:spcBef>
            </a:pPr>
            <a:endParaRPr lang="en-US" b="0" u="none"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pPr>
            <a:r>
              <a:rPr lang="en-US" b="0" u="none"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 addition to classes, Think Big! Provides business coaching and mentoring. </a:t>
            </a:r>
          </a:p>
        </p:txBody>
      </p:sp>
      <p:sp>
        <p:nvSpPr>
          <p:cNvPr id="4" name="object 5">
            <a:extLst>
              <a:ext uri="{FF2B5EF4-FFF2-40B4-BE49-F238E27FC236}">
                <a16:creationId xmlns:a16="http://schemas.microsoft.com/office/drawing/2014/main" id="{F56D4707-1AF6-2CED-26F2-837E1C454AB5}"/>
              </a:ext>
            </a:extLst>
          </p:cNvPr>
          <p:cNvSpPr/>
          <p:nvPr/>
        </p:nvSpPr>
        <p:spPr>
          <a:xfrm>
            <a:off x="138607" y="5029200"/>
            <a:ext cx="1563193" cy="1554129"/>
          </a:xfrm>
          <a:prstGeom prst="rect">
            <a:avLst/>
          </a:prstGeom>
          <a:blipFill>
            <a:blip r:embed="rId3" cstate="print"/>
            <a:stretch>
              <a:fillRect/>
            </a:stretch>
          </a:blipFill>
        </p:spPr>
        <p:txBody>
          <a:bodyPr wrap="square" lIns="0" tIns="0" rIns="0" bIns="0" rtlCol="0"/>
          <a:lstStyle/>
          <a:p>
            <a:endParaRPr dirty="0"/>
          </a:p>
        </p:txBody>
      </p:sp>
      <p:pic>
        <p:nvPicPr>
          <p:cNvPr id="10" name="Picture 9" descr="A black background with blue and orange text&#10;&#10;Description automatically generated">
            <a:extLst>
              <a:ext uri="{FF2B5EF4-FFF2-40B4-BE49-F238E27FC236}">
                <a16:creationId xmlns:a16="http://schemas.microsoft.com/office/drawing/2014/main" id="{C2F90874-D5BF-3278-7634-56F990EFE1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6550" y="1066800"/>
            <a:ext cx="3210850" cy="3210850"/>
          </a:xfrm>
          <a:prstGeom prst="rect">
            <a:avLst/>
          </a:prstGeom>
        </p:spPr>
      </p:pic>
    </p:spTree>
    <p:extLst>
      <p:ext uri="{BB962C8B-B14F-4D97-AF65-F5344CB8AC3E}">
        <p14:creationId xmlns:p14="http://schemas.microsoft.com/office/powerpoint/2010/main" val="346350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4324C-1E28-C5F2-D7DB-EA9FF8CA3DB0}"/>
              </a:ext>
            </a:extLst>
          </p:cNvPr>
          <p:cNvSpPr>
            <a:spLocks noGrp="1"/>
          </p:cNvSpPr>
          <p:nvPr>
            <p:ph type="title"/>
          </p:nvPr>
        </p:nvSpPr>
        <p:spPr>
          <a:xfrm>
            <a:off x="228601" y="443483"/>
            <a:ext cx="11734800" cy="492443"/>
          </a:xfrm>
        </p:spPr>
        <p:txBody>
          <a:bodyPr/>
          <a:lstStyle/>
          <a:p>
            <a:pPr algn="ctr"/>
            <a:r>
              <a:rPr lang="en-US" sz="3200" b="1" dirty="0"/>
              <a:t>Region 1 Planning Council  </a:t>
            </a:r>
          </a:p>
        </p:txBody>
      </p:sp>
      <p:sp>
        <p:nvSpPr>
          <p:cNvPr id="3" name="Text Placeholder 2">
            <a:extLst>
              <a:ext uri="{FF2B5EF4-FFF2-40B4-BE49-F238E27FC236}">
                <a16:creationId xmlns:a16="http://schemas.microsoft.com/office/drawing/2014/main" id="{C62C3EF6-2D08-D0DA-4F01-F6D746599C75}"/>
              </a:ext>
            </a:extLst>
          </p:cNvPr>
          <p:cNvSpPr>
            <a:spLocks noGrp="1"/>
          </p:cNvSpPr>
          <p:nvPr>
            <p:ph type="body" idx="1"/>
          </p:nvPr>
        </p:nvSpPr>
        <p:spPr>
          <a:xfrm>
            <a:off x="1295400" y="1066800"/>
            <a:ext cx="9372600" cy="4431983"/>
          </a:xfrm>
        </p:spPr>
        <p:txBody>
          <a:bodyPr/>
          <a:lstStyle/>
          <a:p>
            <a:pPr marL="342900" indent="-342900">
              <a:buFont typeface="Arial" panose="020B0604020202020204" pitchFamily="34" charset="0"/>
              <a:buChar char="•"/>
            </a:pPr>
            <a:r>
              <a:rPr lang="en-US" b="0" u="none" dirty="0">
                <a:solidFill>
                  <a:schemeClr val="tx1"/>
                </a:solidFill>
              </a:rPr>
              <a:t>R1 became a regional planning commission in 2017, though its transportation planning origins date back to 1941</a:t>
            </a:r>
          </a:p>
          <a:p>
            <a:pPr marL="342900" indent="-342900">
              <a:buFont typeface="Arial" panose="020B0604020202020204" pitchFamily="34" charset="0"/>
              <a:buChar char="•"/>
            </a:pPr>
            <a:endParaRPr lang="en-US" b="0" u="none" dirty="0">
              <a:solidFill>
                <a:schemeClr val="tx1"/>
              </a:solidFill>
            </a:endParaRPr>
          </a:p>
          <a:p>
            <a:pPr marL="342900" indent="-342900">
              <a:buFont typeface="Arial" panose="020B0604020202020204" pitchFamily="34" charset="0"/>
              <a:buChar char="•"/>
            </a:pPr>
            <a:r>
              <a:rPr lang="en-US" b="0" u="none" dirty="0">
                <a:solidFill>
                  <a:schemeClr val="tx1"/>
                </a:solidFill>
              </a:rPr>
              <a:t>R1 provides government-to-government services, including transportation, land-use, sustainability and economic development planning, grant writing, data analytics, GIS and economic modeling, and operation of a 5-county land bank </a:t>
            </a:r>
          </a:p>
          <a:p>
            <a:pPr marL="342900" indent="-342900">
              <a:buFont typeface="Arial" panose="020B0604020202020204" pitchFamily="34" charset="0"/>
              <a:buChar char="•"/>
            </a:pPr>
            <a:endParaRPr lang="en-US" b="0" u="none" dirty="0">
              <a:solidFill>
                <a:schemeClr val="tx1"/>
              </a:solidFill>
            </a:endParaRPr>
          </a:p>
          <a:p>
            <a:pPr marL="342900" indent="-342900">
              <a:buFont typeface="Arial" panose="020B0604020202020204" pitchFamily="34" charset="0"/>
              <a:buChar char="•"/>
            </a:pPr>
            <a:r>
              <a:rPr lang="en-US" b="0" u="none" dirty="0">
                <a:solidFill>
                  <a:schemeClr val="tx1"/>
                </a:solidFill>
              </a:rPr>
              <a:t>The R1Energy Stakeholder Committee provides coordination for CEJA grant programs and two US Department of Energy grants providing new electric grid technology and resiliency in Northern Illinois</a:t>
            </a:r>
          </a:p>
          <a:p>
            <a:endParaRPr lang="en-US" dirty="0"/>
          </a:p>
        </p:txBody>
      </p:sp>
      <p:sp>
        <p:nvSpPr>
          <p:cNvPr id="4" name="object 5">
            <a:extLst>
              <a:ext uri="{FF2B5EF4-FFF2-40B4-BE49-F238E27FC236}">
                <a16:creationId xmlns:a16="http://schemas.microsoft.com/office/drawing/2014/main" id="{F56D4707-1AF6-2CED-26F2-837E1C454AB5}"/>
              </a:ext>
            </a:extLst>
          </p:cNvPr>
          <p:cNvSpPr/>
          <p:nvPr/>
        </p:nvSpPr>
        <p:spPr>
          <a:xfrm>
            <a:off x="381000" y="4876800"/>
            <a:ext cx="1563193" cy="1554129"/>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03258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4324C-1E28-C5F2-D7DB-EA9FF8CA3DB0}"/>
              </a:ext>
            </a:extLst>
          </p:cNvPr>
          <p:cNvSpPr>
            <a:spLocks noGrp="1"/>
          </p:cNvSpPr>
          <p:nvPr>
            <p:ph type="title"/>
          </p:nvPr>
        </p:nvSpPr>
        <p:spPr>
          <a:xfrm>
            <a:off x="228601" y="443483"/>
            <a:ext cx="11734800" cy="492443"/>
          </a:xfrm>
        </p:spPr>
        <p:txBody>
          <a:bodyPr/>
          <a:lstStyle/>
          <a:p>
            <a:pPr algn="ctr"/>
            <a:r>
              <a:rPr lang="en-US" sz="3200" b="1" dirty="0"/>
              <a:t>Barrier Reduction Supports throughout </a:t>
            </a:r>
          </a:p>
        </p:txBody>
      </p:sp>
      <p:sp>
        <p:nvSpPr>
          <p:cNvPr id="3" name="Text Placeholder 2">
            <a:extLst>
              <a:ext uri="{FF2B5EF4-FFF2-40B4-BE49-F238E27FC236}">
                <a16:creationId xmlns:a16="http://schemas.microsoft.com/office/drawing/2014/main" id="{C62C3EF6-2D08-D0DA-4F01-F6D746599C75}"/>
              </a:ext>
            </a:extLst>
          </p:cNvPr>
          <p:cNvSpPr>
            <a:spLocks noGrp="1"/>
          </p:cNvSpPr>
          <p:nvPr>
            <p:ph type="body" idx="1"/>
          </p:nvPr>
        </p:nvSpPr>
        <p:spPr>
          <a:xfrm>
            <a:off x="1295400" y="1066800"/>
            <a:ext cx="9372600" cy="4062651"/>
          </a:xfrm>
        </p:spPr>
        <p:txBody>
          <a:bodyPr/>
          <a:lstStyle/>
          <a:p>
            <a:r>
              <a:rPr lang="en-US" b="0" u="none" dirty="0">
                <a:solidFill>
                  <a:schemeClr val="tx1"/>
                </a:solidFill>
              </a:rPr>
              <a:t>Through all programs, Barrier reduction support is provided. </a:t>
            </a:r>
          </a:p>
          <a:p>
            <a:endParaRPr lang="en-US" b="0" u="none" dirty="0">
              <a:solidFill>
                <a:schemeClr val="tx1"/>
              </a:solidFill>
            </a:endParaRPr>
          </a:p>
          <a:p>
            <a:r>
              <a:rPr lang="en-US" b="0" u="none" dirty="0">
                <a:solidFill>
                  <a:schemeClr val="tx1"/>
                </a:solidFill>
              </a:rPr>
              <a:t>This includes: </a:t>
            </a:r>
          </a:p>
          <a:p>
            <a:endParaRPr lang="en-US" b="0" u="none" dirty="0">
              <a:solidFill>
                <a:schemeClr val="tx1"/>
              </a:solidFill>
            </a:endParaRPr>
          </a:p>
          <a:p>
            <a:pPr marL="342900" indent="-342900">
              <a:buFont typeface="Arial" panose="020B0604020202020204" pitchFamily="34" charset="0"/>
              <a:buChar char="•"/>
            </a:pPr>
            <a:r>
              <a:rPr lang="en-US" b="0" u="none" dirty="0">
                <a:solidFill>
                  <a:schemeClr val="tx1"/>
                </a:solidFill>
              </a:rPr>
              <a:t>Stipends for training</a:t>
            </a:r>
          </a:p>
          <a:p>
            <a:pPr marL="342900" indent="-342900">
              <a:buFont typeface="Arial" panose="020B0604020202020204" pitchFamily="34" charset="0"/>
              <a:buChar char="•"/>
            </a:pPr>
            <a:r>
              <a:rPr lang="en-US" b="0" u="none" dirty="0">
                <a:solidFill>
                  <a:schemeClr val="tx1"/>
                </a:solidFill>
              </a:rPr>
              <a:t>Transportation support </a:t>
            </a:r>
          </a:p>
          <a:p>
            <a:pPr marL="342900" indent="-342900">
              <a:buFont typeface="Arial" panose="020B0604020202020204" pitchFamily="34" charset="0"/>
              <a:buChar char="•"/>
            </a:pPr>
            <a:r>
              <a:rPr lang="en-US" b="0" u="none" dirty="0">
                <a:solidFill>
                  <a:schemeClr val="tx1"/>
                </a:solidFill>
              </a:rPr>
              <a:t>Assistance removing barriers, including housing, health, </a:t>
            </a:r>
          </a:p>
          <a:p>
            <a:r>
              <a:rPr lang="en-US" b="0" u="none" dirty="0">
                <a:solidFill>
                  <a:schemeClr val="tx1"/>
                </a:solidFill>
              </a:rPr>
              <a:t>     benefits, and more</a:t>
            </a:r>
          </a:p>
          <a:p>
            <a:pPr marL="342900" indent="-342900">
              <a:buFont typeface="Arial" panose="020B0604020202020204" pitchFamily="34" charset="0"/>
              <a:buChar char="•"/>
            </a:pPr>
            <a:r>
              <a:rPr lang="en-US" b="0" u="none" dirty="0">
                <a:solidFill>
                  <a:schemeClr val="tx1"/>
                </a:solidFill>
              </a:rPr>
              <a:t>Equipment and tools </a:t>
            </a:r>
          </a:p>
          <a:p>
            <a:pPr marL="342900" indent="-342900">
              <a:buFont typeface="Arial" panose="020B0604020202020204" pitchFamily="34" charset="0"/>
              <a:buChar char="•"/>
            </a:pPr>
            <a:r>
              <a:rPr lang="en-US" b="0" u="none" dirty="0">
                <a:solidFill>
                  <a:schemeClr val="tx1"/>
                </a:solidFill>
              </a:rPr>
              <a:t>Support, guidance, and encouragement </a:t>
            </a:r>
          </a:p>
          <a:p>
            <a:endParaRPr lang="en-US" dirty="0"/>
          </a:p>
        </p:txBody>
      </p:sp>
      <p:sp>
        <p:nvSpPr>
          <p:cNvPr id="4" name="object 5">
            <a:extLst>
              <a:ext uri="{FF2B5EF4-FFF2-40B4-BE49-F238E27FC236}">
                <a16:creationId xmlns:a16="http://schemas.microsoft.com/office/drawing/2014/main" id="{F56D4707-1AF6-2CED-26F2-837E1C454AB5}"/>
              </a:ext>
            </a:extLst>
          </p:cNvPr>
          <p:cNvSpPr/>
          <p:nvPr/>
        </p:nvSpPr>
        <p:spPr>
          <a:xfrm>
            <a:off x="8991600" y="1676400"/>
            <a:ext cx="2076998" cy="2177534"/>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930988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05574" y="10668"/>
            <a:ext cx="5789930" cy="695960"/>
          </a:xfrm>
          <a:prstGeom prst="rect">
            <a:avLst/>
          </a:prstGeom>
        </p:spPr>
        <p:txBody>
          <a:bodyPr vert="horz" wrap="square" lIns="0" tIns="12700" rIns="0" bIns="0" rtlCol="0">
            <a:spAutoFit/>
          </a:bodyPr>
          <a:lstStyle/>
          <a:p>
            <a:pPr marL="12700">
              <a:lnSpc>
                <a:spcPct val="100000"/>
              </a:lnSpc>
              <a:spcBef>
                <a:spcPts val="100"/>
              </a:spcBef>
            </a:pPr>
            <a:r>
              <a:rPr spc="-20" dirty="0"/>
              <a:t>CEJA </a:t>
            </a:r>
            <a:r>
              <a:rPr spc="-45" dirty="0"/>
              <a:t>Workforce</a:t>
            </a:r>
            <a:r>
              <a:rPr spc="-40" dirty="0"/>
              <a:t> </a:t>
            </a:r>
            <a:r>
              <a:rPr spc="-30" dirty="0"/>
              <a:t>Programs</a:t>
            </a:r>
          </a:p>
        </p:txBody>
      </p:sp>
      <p:sp>
        <p:nvSpPr>
          <p:cNvPr id="3" name="object 3"/>
          <p:cNvSpPr/>
          <p:nvPr/>
        </p:nvSpPr>
        <p:spPr>
          <a:xfrm>
            <a:off x="411085" y="1482571"/>
            <a:ext cx="5597401" cy="4175760"/>
          </a:xfrm>
          <a:custGeom>
            <a:avLst/>
            <a:gdLst/>
            <a:ahLst/>
            <a:cxnLst/>
            <a:rect l="l" t="t" r="r" b="b"/>
            <a:pathLst>
              <a:path w="5543550" h="4175760">
                <a:moveTo>
                  <a:pt x="0" y="695895"/>
                </a:moveTo>
                <a:lnTo>
                  <a:pt x="1605" y="648249"/>
                </a:lnTo>
                <a:lnTo>
                  <a:pt x="6352" y="601466"/>
                </a:lnTo>
                <a:lnTo>
                  <a:pt x="14138" y="555647"/>
                </a:lnTo>
                <a:lnTo>
                  <a:pt x="24858" y="510898"/>
                </a:lnTo>
                <a:lnTo>
                  <a:pt x="38408" y="467321"/>
                </a:lnTo>
                <a:lnTo>
                  <a:pt x="54686" y="425021"/>
                </a:lnTo>
                <a:lnTo>
                  <a:pt x="73588" y="384100"/>
                </a:lnTo>
                <a:lnTo>
                  <a:pt x="95010" y="344663"/>
                </a:lnTo>
                <a:lnTo>
                  <a:pt x="118847" y="306813"/>
                </a:lnTo>
                <a:lnTo>
                  <a:pt x="144998" y="270654"/>
                </a:lnTo>
                <a:lnTo>
                  <a:pt x="173357" y="236289"/>
                </a:lnTo>
                <a:lnTo>
                  <a:pt x="203822" y="203822"/>
                </a:lnTo>
                <a:lnTo>
                  <a:pt x="236289" y="173358"/>
                </a:lnTo>
                <a:lnTo>
                  <a:pt x="270654" y="144998"/>
                </a:lnTo>
                <a:lnTo>
                  <a:pt x="306813" y="118847"/>
                </a:lnTo>
                <a:lnTo>
                  <a:pt x="344663" y="95010"/>
                </a:lnTo>
                <a:lnTo>
                  <a:pt x="384100" y="73588"/>
                </a:lnTo>
                <a:lnTo>
                  <a:pt x="425021" y="54686"/>
                </a:lnTo>
                <a:lnTo>
                  <a:pt x="467321" y="38408"/>
                </a:lnTo>
                <a:lnTo>
                  <a:pt x="510898" y="24858"/>
                </a:lnTo>
                <a:lnTo>
                  <a:pt x="555647" y="14138"/>
                </a:lnTo>
                <a:lnTo>
                  <a:pt x="601465" y="6352"/>
                </a:lnTo>
                <a:lnTo>
                  <a:pt x="648249" y="1605"/>
                </a:lnTo>
                <a:lnTo>
                  <a:pt x="695894" y="0"/>
                </a:lnTo>
                <a:lnTo>
                  <a:pt x="4847401" y="0"/>
                </a:lnTo>
                <a:lnTo>
                  <a:pt x="4895046" y="1605"/>
                </a:lnTo>
                <a:lnTo>
                  <a:pt x="4941829" y="6352"/>
                </a:lnTo>
                <a:lnTo>
                  <a:pt x="4987648" y="14138"/>
                </a:lnTo>
                <a:lnTo>
                  <a:pt x="5032397" y="24858"/>
                </a:lnTo>
                <a:lnTo>
                  <a:pt x="5075974" y="38408"/>
                </a:lnTo>
                <a:lnTo>
                  <a:pt x="5118274" y="54686"/>
                </a:lnTo>
                <a:lnTo>
                  <a:pt x="5159195" y="73588"/>
                </a:lnTo>
                <a:lnTo>
                  <a:pt x="5198632" y="95010"/>
                </a:lnTo>
                <a:lnTo>
                  <a:pt x="5236482" y="118847"/>
                </a:lnTo>
                <a:lnTo>
                  <a:pt x="5272641" y="144998"/>
                </a:lnTo>
                <a:lnTo>
                  <a:pt x="5307006" y="173358"/>
                </a:lnTo>
                <a:lnTo>
                  <a:pt x="5339473" y="203822"/>
                </a:lnTo>
                <a:lnTo>
                  <a:pt x="5369938" y="236289"/>
                </a:lnTo>
                <a:lnTo>
                  <a:pt x="5398297" y="270654"/>
                </a:lnTo>
                <a:lnTo>
                  <a:pt x="5424448" y="306813"/>
                </a:lnTo>
                <a:lnTo>
                  <a:pt x="5448285" y="344663"/>
                </a:lnTo>
                <a:lnTo>
                  <a:pt x="5469707" y="384100"/>
                </a:lnTo>
                <a:lnTo>
                  <a:pt x="5488609" y="425021"/>
                </a:lnTo>
                <a:lnTo>
                  <a:pt x="5504887" y="467321"/>
                </a:lnTo>
                <a:lnTo>
                  <a:pt x="5518438" y="510898"/>
                </a:lnTo>
                <a:lnTo>
                  <a:pt x="5529157" y="555647"/>
                </a:lnTo>
                <a:lnTo>
                  <a:pt x="5536943" y="601466"/>
                </a:lnTo>
                <a:lnTo>
                  <a:pt x="5541690" y="648249"/>
                </a:lnTo>
                <a:lnTo>
                  <a:pt x="5543296" y="695895"/>
                </a:lnTo>
                <a:lnTo>
                  <a:pt x="5543296" y="3479384"/>
                </a:lnTo>
                <a:lnTo>
                  <a:pt x="5541690" y="3527029"/>
                </a:lnTo>
                <a:lnTo>
                  <a:pt x="5536943" y="3573812"/>
                </a:lnTo>
                <a:lnTo>
                  <a:pt x="5529157" y="3619631"/>
                </a:lnTo>
                <a:lnTo>
                  <a:pt x="5518438" y="3664380"/>
                </a:lnTo>
                <a:lnTo>
                  <a:pt x="5504887" y="3707957"/>
                </a:lnTo>
                <a:lnTo>
                  <a:pt x="5488609" y="3750257"/>
                </a:lnTo>
                <a:lnTo>
                  <a:pt x="5469707" y="3791178"/>
                </a:lnTo>
                <a:lnTo>
                  <a:pt x="5448285" y="3830615"/>
                </a:lnTo>
                <a:lnTo>
                  <a:pt x="5424448" y="3868465"/>
                </a:lnTo>
                <a:lnTo>
                  <a:pt x="5398297" y="3904624"/>
                </a:lnTo>
                <a:lnTo>
                  <a:pt x="5369938" y="3938989"/>
                </a:lnTo>
                <a:lnTo>
                  <a:pt x="5339473" y="3971456"/>
                </a:lnTo>
                <a:lnTo>
                  <a:pt x="5307006" y="4001920"/>
                </a:lnTo>
                <a:lnTo>
                  <a:pt x="5272641" y="4030280"/>
                </a:lnTo>
                <a:lnTo>
                  <a:pt x="5236482" y="4056431"/>
                </a:lnTo>
                <a:lnTo>
                  <a:pt x="5198632" y="4080268"/>
                </a:lnTo>
                <a:lnTo>
                  <a:pt x="5159195" y="4101690"/>
                </a:lnTo>
                <a:lnTo>
                  <a:pt x="5118274" y="4120592"/>
                </a:lnTo>
                <a:lnTo>
                  <a:pt x="5075974" y="4136870"/>
                </a:lnTo>
                <a:lnTo>
                  <a:pt x="5032397" y="4150421"/>
                </a:lnTo>
                <a:lnTo>
                  <a:pt x="4987648" y="4161140"/>
                </a:lnTo>
                <a:lnTo>
                  <a:pt x="4941829" y="4168926"/>
                </a:lnTo>
                <a:lnTo>
                  <a:pt x="4895046" y="4173673"/>
                </a:lnTo>
                <a:lnTo>
                  <a:pt x="4847401" y="4175279"/>
                </a:lnTo>
                <a:lnTo>
                  <a:pt x="695894" y="4175279"/>
                </a:lnTo>
                <a:lnTo>
                  <a:pt x="648249" y="4173673"/>
                </a:lnTo>
                <a:lnTo>
                  <a:pt x="601465" y="4168926"/>
                </a:lnTo>
                <a:lnTo>
                  <a:pt x="555647" y="4161140"/>
                </a:lnTo>
                <a:lnTo>
                  <a:pt x="510898" y="4150421"/>
                </a:lnTo>
                <a:lnTo>
                  <a:pt x="467321" y="4136870"/>
                </a:lnTo>
                <a:lnTo>
                  <a:pt x="425021" y="4120592"/>
                </a:lnTo>
                <a:lnTo>
                  <a:pt x="384100" y="4101690"/>
                </a:lnTo>
                <a:lnTo>
                  <a:pt x="344663" y="4080268"/>
                </a:lnTo>
                <a:lnTo>
                  <a:pt x="306813" y="4056431"/>
                </a:lnTo>
                <a:lnTo>
                  <a:pt x="270654" y="4030280"/>
                </a:lnTo>
                <a:lnTo>
                  <a:pt x="236289" y="4001920"/>
                </a:lnTo>
                <a:lnTo>
                  <a:pt x="203822" y="3971456"/>
                </a:lnTo>
                <a:lnTo>
                  <a:pt x="173357" y="3938989"/>
                </a:lnTo>
                <a:lnTo>
                  <a:pt x="144998" y="3904624"/>
                </a:lnTo>
                <a:lnTo>
                  <a:pt x="118847" y="3868465"/>
                </a:lnTo>
                <a:lnTo>
                  <a:pt x="95010" y="3830615"/>
                </a:lnTo>
                <a:lnTo>
                  <a:pt x="73588" y="3791178"/>
                </a:lnTo>
                <a:lnTo>
                  <a:pt x="54686" y="3750257"/>
                </a:lnTo>
                <a:lnTo>
                  <a:pt x="38408" y="3707957"/>
                </a:lnTo>
                <a:lnTo>
                  <a:pt x="24858" y="3664380"/>
                </a:lnTo>
                <a:lnTo>
                  <a:pt x="14138" y="3619631"/>
                </a:lnTo>
                <a:lnTo>
                  <a:pt x="6352" y="3573812"/>
                </a:lnTo>
                <a:lnTo>
                  <a:pt x="1605" y="3527029"/>
                </a:lnTo>
                <a:lnTo>
                  <a:pt x="0" y="3479384"/>
                </a:lnTo>
                <a:lnTo>
                  <a:pt x="0" y="695895"/>
                </a:lnTo>
                <a:close/>
              </a:path>
            </a:pathLst>
          </a:custGeom>
          <a:ln w="38100">
            <a:solidFill>
              <a:srgbClr val="4472C4"/>
            </a:solidFill>
          </a:ln>
        </p:spPr>
        <p:txBody>
          <a:bodyPr wrap="square" lIns="0" tIns="0" rIns="0" bIns="0" rtlCol="0"/>
          <a:lstStyle/>
          <a:p>
            <a:endParaRPr dirty="0"/>
          </a:p>
        </p:txBody>
      </p:sp>
      <p:sp>
        <p:nvSpPr>
          <p:cNvPr id="4" name="object 4"/>
          <p:cNvSpPr txBox="1"/>
          <p:nvPr/>
        </p:nvSpPr>
        <p:spPr>
          <a:xfrm>
            <a:off x="1219900" y="1605788"/>
            <a:ext cx="4237990" cy="565150"/>
          </a:xfrm>
          <a:prstGeom prst="rect">
            <a:avLst/>
          </a:prstGeom>
        </p:spPr>
        <p:txBody>
          <a:bodyPr vert="horz" wrap="square" lIns="0" tIns="28575" rIns="0" bIns="0" rtlCol="0">
            <a:spAutoFit/>
          </a:bodyPr>
          <a:lstStyle/>
          <a:p>
            <a:pPr marL="12700" marR="5080">
              <a:lnSpc>
                <a:spcPts val="2090"/>
              </a:lnSpc>
              <a:spcBef>
                <a:spcPts val="225"/>
              </a:spcBef>
            </a:pPr>
            <a:r>
              <a:rPr sz="1800" spc="-20" dirty="0">
                <a:latin typeface="Calibri"/>
                <a:cs typeface="Calibri"/>
              </a:rPr>
              <a:t>Workforce </a:t>
            </a:r>
            <a:r>
              <a:rPr sz="1800" spc="-10" dirty="0">
                <a:latin typeface="Calibri"/>
                <a:cs typeface="Calibri"/>
              </a:rPr>
              <a:t>training programs, focused </a:t>
            </a:r>
            <a:r>
              <a:rPr sz="1800" dirty="0">
                <a:latin typeface="Calibri"/>
                <a:cs typeface="Calibri"/>
              </a:rPr>
              <a:t>on  </a:t>
            </a:r>
            <a:r>
              <a:rPr sz="1800" spc="-10" dirty="0">
                <a:latin typeface="Calibri"/>
                <a:cs typeface="Calibri"/>
              </a:rPr>
              <a:t>training </a:t>
            </a:r>
            <a:r>
              <a:rPr sz="1800" dirty="0">
                <a:latin typeface="Calibri"/>
                <a:cs typeface="Calibri"/>
              </a:rPr>
              <a:t>equity </a:t>
            </a:r>
            <a:r>
              <a:rPr sz="1800" spc="-15" dirty="0">
                <a:latin typeface="Calibri"/>
                <a:cs typeface="Calibri"/>
              </a:rPr>
              <a:t>investment </a:t>
            </a:r>
            <a:r>
              <a:rPr sz="1800" spc="-5" dirty="0">
                <a:latin typeface="Calibri"/>
                <a:cs typeface="Calibri"/>
              </a:rPr>
              <a:t>eligible</a:t>
            </a:r>
            <a:r>
              <a:rPr sz="1800" spc="85" dirty="0">
                <a:latin typeface="Calibri"/>
                <a:cs typeface="Calibri"/>
              </a:rPr>
              <a:t> </a:t>
            </a:r>
            <a:r>
              <a:rPr sz="1800" spc="-5" dirty="0">
                <a:latin typeface="Calibri"/>
                <a:cs typeface="Calibri"/>
              </a:rPr>
              <a:t>individuals</a:t>
            </a:r>
            <a:endParaRPr sz="1800" dirty="0">
              <a:latin typeface="Calibri"/>
              <a:cs typeface="Calibri"/>
            </a:endParaRPr>
          </a:p>
        </p:txBody>
      </p:sp>
      <p:sp>
        <p:nvSpPr>
          <p:cNvPr id="5" name="object 5"/>
          <p:cNvSpPr/>
          <p:nvPr/>
        </p:nvSpPr>
        <p:spPr>
          <a:xfrm>
            <a:off x="7579755" y="1485772"/>
            <a:ext cx="4201160" cy="2132965"/>
          </a:xfrm>
          <a:custGeom>
            <a:avLst/>
            <a:gdLst/>
            <a:ahLst/>
            <a:cxnLst/>
            <a:rect l="l" t="t" r="r" b="b"/>
            <a:pathLst>
              <a:path w="4201159" h="2132965">
                <a:moveTo>
                  <a:pt x="0" y="355401"/>
                </a:moveTo>
                <a:lnTo>
                  <a:pt x="3244" y="307175"/>
                </a:lnTo>
                <a:lnTo>
                  <a:pt x="12695" y="260921"/>
                </a:lnTo>
                <a:lnTo>
                  <a:pt x="27929" y="217063"/>
                </a:lnTo>
                <a:lnTo>
                  <a:pt x="48522" y="176023"/>
                </a:lnTo>
                <a:lnTo>
                  <a:pt x="74052" y="138226"/>
                </a:lnTo>
                <a:lnTo>
                  <a:pt x="104094" y="104094"/>
                </a:lnTo>
                <a:lnTo>
                  <a:pt x="138225" y="74052"/>
                </a:lnTo>
                <a:lnTo>
                  <a:pt x="176023" y="48522"/>
                </a:lnTo>
                <a:lnTo>
                  <a:pt x="217062" y="27929"/>
                </a:lnTo>
                <a:lnTo>
                  <a:pt x="260921" y="12695"/>
                </a:lnTo>
                <a:lnTo>
                  <a:pt x="307175" y="3244"/>
                </a:lnTo>
                <a:lnTo>
                  <a:pt x="355400" y="0"/>
                </a:lnTo>
                <a:lnTo>
                  <a:pt x="3845513" y="0"/>
                </a:lnTo>
                <a:lnTo>
                  <a:pt x="3893738" y="3244"/>
                </a:lnTo>
                <a:lnTo>
                  <a:pt x="3939992" y="12695"/>
                </a:lnTo>
                <a:lnTo>
                  <a:pt x="3983851" y="27929"/>
                </a:lnTo>
                <a:lnTo>
                  <a:pt x="4024890" y="48522"/>
                </a:lnTo>
                <a:lnTo>
                  <a:pt x="4062688" y="74052"/>
                </a:lnTo>
                <a:lnTo>
                  <a:pt x="4096819" y="104094"/>
                </a:lnTo>
                <a:lnTo>
                  <a:pt x="4126861" y="138226"/>
                </a:lnTo>
                <a:lnTo>
                  <a:pt x="4152391" y="176023"/>
                </a:lnTo>
                <a:lnTo>
                  <a:pt x="4172984" y="217063"/>
                </a:lnTo>
                <a:lnTo>
                  <a:pt x="4188218" y="260921"/>
                </a:lnTo>
                <a:lnTo>
                  <a:pt x="4197669" y="307175"/>
                </a:lnTo>
                <a:lnTo>
                  <a:pt x="4200914" y="355401"/>
                </a:lnTo>
                <a:lnTo>
                  <a:pt x="4200914" y="1776971"/>
                </a:lnTo>
                <a:lnTo>
                  <a:pt x="4197669" y="1825196"/>
                </a:lnTo>
                <a:lnTo>
                  <a:pt x="4188218" y="1871450"/>
                </a:lnTo>
                <a:lnTo>
                  <a:pt x="4172984" y="1915308"/>
                </a:lnTo>
                <a:lnTo>
                  <a:pt x="4152391" y="1956348"/>
                </a:lnTo>
                <a:lnTo>
                  <a:pt x="4126861" y="1994145"/>
                </a:lnTo>
                <a:lnTo>
                  <a:pt x="4096819" y="2028277"/>
                </a:lnTo>
                <a:lnTo>
                  <a:pt x="4062688" y="2058319"/>
                </a:lnTo>
                <a:lnTo>
                  <a:pt x="4024890" y="2083849"/>
                </a:lnTo>
                <a:lnTo>
                  <a:pt x="3983851" y="2104442"/>
                </a:lnTo>
                <a:lnTo>
                  <a:pt x="3939992" y="2119676"/>
                </a:lnTo>
                <a:lnTo>
                  <a:pt x="3893738" y="2129127"/>
                </a:lnTo>
                <a:lnTo>
                  <a:pt x="3845513" y="2132372"/>
                </a:lnTo>
                <a:lnTo>
                  <a:pt x="355400" y="2132372"/>
                </a:lnTo>
                <a:lnTo>
                  <a:pt x="307175" y="2129127"/>
                </a:lnTo>
                <a:lnTo>
                  <a:pt x="260921" y="2119676"/>
                </a:lnTo>
                <a:lnTo>
                  <a:pt x="217062" y="2104442"/>
                </a:lnTo>
                <a:lnTo>
                  <a:pt x="176023" y="2083849"/>
                </a:lnTo>
                <a:lnTo>
                  <a:pt x="138225" y="2058319"/>
                </a:lnTo>
                <a:lnTo>
                  <a:pt x="104094" y="2028277"/>
                </a:lnTo>
                <a:lnTo>
                  <a:pt x="74052" y="1994145"/>
                </a:lnTo>
                <a:lnTo>
                  <a:pt x="48522" y="1956348"/>
                </a:lnTo>
                <a:lnTo>
                  <a:pt x="27929" y="1915308"/>
                </a:lnTo>
                <a:lnTo>
                  <a:pt x="12695" y="1871450"/>
                </a:lnTo>
                <a:lnTo>
                  <a:pt x="3244" y="1825196"/>
                </a:lnTo>
                <a:lnTo>
                  <a:pt x="0" y="1776971"/>
                </a:lnTo>
                <a:lnTo>
                  <a:pt x="0" y="355401"/>
                </a:lnTo>
                <a:close/>
              </a:path>
            </a:pathLst>
          </a:custGeom>
          <a:ln w="38100">
            <a:solidFill>
              <a:srgbClr val="4472C4"/>
            </a:solidFill>
          </a:ln>
        </p:spPr>
        <p:txBody>
          <a:bodyPr wrap="square" lIns="0" tIns="0" rIns="0" bIns="0" rtlCol="0"/>
          <a:lstStyle/>
          <a:p>
            <a:endParaRPr dirty="0"/>
          </a:p>
        </p:txBody>
      </p:sp>
      <p:sp>
        <p:nvSpPr>
          <p:cNvPr id="6" name="object 6"/>
          <p:cNvSpPr txBox="1"/>
          <p:nvPr/>
        </p:nvSpPr>
        <p:spPr>
          <a:xfrm>
            <a:off x="7846872" y="1654555"/>
            <a:ext cx="3517900" cy="568325"/>
          </a:xfrm>
          <a:prstGeom prst="rect">
            <a:avLst/>
          </a:prstGeom>
        </p:spPr>
        <p:txBody>
          <a:bodyPr vert="horz" wrap="square" lIns="0" tIns="26670" rIns="0" bIns="0" rtlCol="0">
            <a:spAutoFit/>
          </a:bodyPr>
          <a:lstStyle/>
          <a:p>
            <a:pPr marL="12700" marR="5080">
              <a:lnSpc>
                <a:spcPts val="2110"/>
              </a:lnSpc>
              <a:spcBef>
                <a:spcPts val="210"/>
              </a:spcBef>
            </a:pPr>
            <a:r>
              <a:rPr sz="1800" spc="-5" dirty="0">
                <a:latin typeface="Calibri"/>
                <a:cs typeface="Calibri"/>
              </a:rPr>
              <a:t>Clean energy </a:t>
            </a:r>
            <a:r>
              <a:rPr sz="1800" spc="-10" dirty="0">
                <a:latin typeface="Calibri"/>
                <a:cs typeface="Calibri"/>
              </a:rPr>
              <a:t>employers </a:t>
            </a:r>
            <a:r>
              <a:rPr sz="1800" spc="-5" dirty="0">
                <a:latin typeface="Calibri"/>
                <a:cs typeface="Calibri"/>
              </a:rPr>
              <a:t>select </a:t>
            </a:r>
            <a:r>
              <a:rPr sz="1800" dirty="0">
                <a:latin typeface="Calibri"/>
                <a:cs typeface="Calibri"/>
              </a:rPr>
              <a:t>or </a:t>
            </a:r>
            <a:r>
              <a:rPr sz="1800" spc="-10" dirty="0">
                <a:latin typeface="Calibri"/>
                <a:cs typeface="Calibri"/>
              </a:rPr>
              <a:t>hire  </a:t>
            </a:r>
            <a:r>
              <a:rPr sz="1800" spc="-5" dirty="0">
                <a:latin typeface="Calibri"/>
                <a:cs typeface="Calibri"/>
              </a:rPr>
              <a:t>apprentices </a:t>
            </a:r>
            <a:r>
              <a:rPr sz="1800" dirty="0">
                <a:latin typeface="Calibri"/>
                <a:cs typeface="Calibri"/>
              </a:rPr>
              <a:t>or </a:t>
            </a:r>
            <a:r>
              <a:rPr sz="1800" spc="-10" dirty="0">
                <a:latin typeface="Calibri"/>
                <a:cs typeface="Calibri"/>
              </a:rPr>
              <a:t>entry-level</a:t>
            </a:r>
            <a:r>
              <a:rPr sz="1800" spc="-20" dirty="0">
                <a:latin typeface="Calibri"/>
                <a:cs typeface="Calibri"/>
              </a:rPr>
              <a:t> workers</a:t>
            </a:r>
            <a:endParaRPr sz="1800" dirty="0">
              <a:latin typeface="Calibri"/>
              <a:cs typeface="Calibri"/>
            </a:endParaRPr>
          </a:p>
        </p:txBody>
      </p:sp>
      <p:sp>
        <p:nvSpPr>
          <p:cNvPr id="7" name="object 7"/>
          <p:cNvSpPr/>
          <p:nvPr/>
        </p:nvSpPr>
        <p:spPr>
          <a:xfrm>
            <a:off x="919406" y="2530587"/>
            <a:ext cx="636158" cy="1113275"/>
          </a:xfrm>
          <a:prstGeom prst="rect">
            <a:avLst/>
          </a:prstGeom>
          <a:blipFill>
            <a:blip r:embed="rId2" cstate="print"/>
            <a:stretch>
              <a:fillRect/>
            </a:stretch>
          </a:blipFill>
        </p:spPr>
        <p:txBody>
          <a:bodyPr wrap="square" lIns="0" tIns="0" rIns="0" bIns="0" rtlCol="0"/>
          <a:lstStyle/>
          <a:p>
            <a:endParaRPr dirty="0"/>
          </a:p>
        </p:txBody>
      </p:sp>
      <p:sp>
        <p:nvSpPr>
          <p:cNvPr id="8" name="object 8"/>
          <p:cNvSpPr txBox="1"/>
          <p:nvPr/>
        </p:nvSpPr>
        <p:spPr>
          <a:xfrm>
            <a:off x="794157" y="2446073"/>
            <a:ext cx="2139950" cy="1289050"/>
          </a:xfrm>
          <a:prstGeom prst="rect">
            <a:avLst/>
          </a:prstGeom>
          <a:ln w="57150">
            <a:solidFill>
              <a:srgbClr val="70AD47"/>
            </a:solidFill>
          </a:ln>
        </p:spPr>
        <p:txBody>
          <a:bodyPr vert="horz" wrap="square" lIns="0" tIns="173990" rIns="0" bIns="0" rtlCol="0">
            <a:spAutoFit/>
          </a:bodyPr>
          <a:lstStyle/>
          <a:p>
            <a:pPr marL="1078230" marR="295275" algn="ctr">
              <a:lnSpc>
                <a:spcPct val="101400"/>
              </a:lnSpc>
              <a:spcBef>
                <a:spcPts val="1370"/>
              </a:spcBef>
            </a:pPr>
            <a:r>
              <a:rPr sz="1400" dirty="0">
                <a:latin typeface="Calibri"/>
                <a:cs typeface="Calibri"/>
              </a:rPr>
              <a:t>Clean</a:t>
            </a:r>
            <a:r>
              <a:rPr sz="1400" spc="-95" dirty="0">
                <a:latin typeface="Calibri"/>
                <a:cs typeface="Calibri"/>
              </a:rPr>
              <a:t> </a:t>
            </a:r>
            <a:r>
              <a:rPr sz="1400" spc="-5" dirty="0">
                <a:latin typeface="Calibri"/>
                <a:cs typeface="Calibri"/>
              </a:rPr>
              <a:t>Jobs  </a:t>
            </a:r>
            <a:r>
              <a:rPr sz="1400" spc="-55" dirty="0">
                <a:latin typeface="Calibri"/>
                <a:cs typeface="Calibri"/>
              </a:rPr>
              <a:t>W</a:t>
            </a:r>
            <a:r>
              <a:rPr sz="1400" dirty="0">
                <a:latin typeface="Calibri"/>
                <a:cs typeface="Calibri"/>
              </a:rPr>
              <a:t>ork</a:t>
            </a:r>
            <a:r>
              <a:rPr sz="1400" spc="-35" dirty="0">
                <a:latin typeface="Calibri"/>
                <a:cs typeface="Calibri"/>
              </a:rPr>
              <a:t>f</a:t>
            </a:r>
            <a:r>
              <a:rPr sz="1400" spc="-5" dirty="0">
                <a:latin typeface="Calibri"/>
                <a:cs typeface="Calibri"/>
              </a:rPr>
              <a:t>o</a:t>
            </a:r>
            <a:r>
              <a:rPr sz="1400" spc="-25" dirty="0">
                <a:latin typeface="Calibri"/>
                <a:cs typeface="Calibri"/>
              </a:rPr>
              <a:t>r</a:t>
            </a:r>
            <a:r>
              <a:rPr sz="1400" spc="-5" dirty="0">
                <a:latin typeface="Calibri"/>
                <a:cs typeface="Calibri"/>
              </a:rPr>
              <a:t>c</a:t>
            </a:r>
            <a:r>
              <a:rPr sz="1400" dirty="0">
                <a:latin typeface="Calibri"/>
                <a:cs typeface="Calibri"/>
              </a:rPr>
              <a:t>e  </a:t>
            </a:r>
            <a:r>
              <a:rPr sz="1400" spc="-5" dirty="0">
                <a:latin typeface="Calibri"/>
                <a:cs typeface="Calibri"/>
              </a:rPr>
              <a:t>Network  </a:t>
            </a:r>
            <a:r>
              <a:rPr sz="1400" spc="-10" dirty="0">
                <a:latin typeface="Calibri"/>
                <a:cs typeface="Calibri"/>
              </a:rPr>
              <a:t>Program</a:t>
            </a:r>
            <a:endParaRPr sz="1400" dirty="0">
              <a:latin typeface="Calibri"/>
              <a:cs typeface="Calibri"/>
            </a:endParaRPr>
          </a:p>
        </p:txBody>
      </p:sp>
      <p:sp>
        <p:nvSpPr>
          <p:cNvPr id="9" name="object 9"/>
          <p:cNvSpPr txBox="1"/>
          <p:nvPr/>
        </p:nvSpPr>
        <p:spPr>
          <a:xfrm>
            <a:off x="3453041" y="2445035"/>
            <a:ext cx="2139950" cy="1278890"/>
          </a:xfrm>
          <a:prstGeom prst="rect">
            <a:avLst/>
          </a:prstGeom>
          <a:ln w="57150">
            <a:solidFill>
              <a:srgbClr val="EB5F11"/>
            </a:solidFill>
          </a:ln>
        </p:spPr>
        <p:txBody>
          <a:bodyPr vert="horz" wrap="square" lIns="0" tIns="130175" rIns="0" bIns="0" rtlCol="0">
            <a:spAutoFit/>
          </a:bodyPr>
          <a:lstStyle/>
          <a:p>
            <a:pPr marL="802005" marR="252095" indent="-1270" algn="ctr">
              <a:lnSpc>
                <a:spcPct val="101000"/>
              </a:lnSpc>
              <a:spcBef>
                <a:spcPts val="1025"/>
              </a:spcBef>
            </a:pPr>
            <a:r>
              <a:rPr sz="1400" spc="-5" dirty="0">
                <a:latin typeface="Calibri"/>
                <a:cs typeface="Calibri"/>
              </a:rPr>
              <a:t>Climate </a:t>
            </a:r>
            <a:r>
              <a:rPr sz="1400" spc="-20" dirty="0">
                <a:latin typeface="Calibri"/>
                <a:cs typeface="Calibri"/>
              </a:rPr>
              <a:t>Works  </a:t>
            </a:r>
            <a:r>
              <a:rPr sz="1400" spc="-5" dirty="0">
                <a:latin typeface="Calibri"/>
                <a:cs typeface="Calibri"/>
              </a:rPr>
              <a:t>Pre-    </a:t>
            </a:r>
            <a:r>
              <a:rPr sz="1400" dirty="0">
                <a:latin typeface="Calibri"/>
                <a:cs typeface="Calibri"/>
              </a:rPr>
              <a:t>app</a:t>
            </a:r>
            <a:r>
              <a:rPr sz="1400" spc="-20" dirty="0">
                <a:latin typeface="Calibri"/>
                <a:cs typeface="Calibri"/>
              </a:rPr>
              <a:t>r</a:t>
            </a:r>
            <a:r>
              <a:rPr sz="1400" dirty="0">
                <a:latin typeface="Calibri"/>
                <a:cs typeface="Calibri"/>
              </a:rPr>
              <a:t>e</a:t>
            </a:r>
            <a:r>
              <a:rPr sz="1400" spc="-15" dirty="0">
                <a:latin typeface="Calibri"/>
                <a:cs typeface="Calibri"/>
              </a:rPr>
              <a:t>n</a:t>
            </a:r>
            <a:r>
              <a:rPr sz="1400" spc="5" dirty="0">
                <a:latin typeface="Calibri"/>
                <a:cs typeface="Calibri"/>
              </a:rPr>
              <a:t>t</a:t>
            </a:r>
            <a:r>
              <a:rPr sz="1400" dirty="0">
                <a:latin typeface="Calibri"/>
                <a:cs typeface="Calibri"/>
              </a:rPr>
              <a:t>i</a:t>
            </a:r>
            <a:r>
              <a:rPr sz="1400" spc="-10" dirty="0">
                <a:latin typeface="Calibri"/>
                <a:cs typeface="Calibri"/>
              </a:rPr>
              <a:t>c</a:t>
            </a:r>
            <a:r>
              <a:rPr sz="1400" dirty="0">
                <a:latin typeface="Calibri"/>
                <a:cs typeface="Calibri"/>
              </a:rPr>
              <a:t>eship  </a:t>
            </a:r>
            <a:r>
              <a:rPr sz="1400" spc="-10" dirty="0">
                <a:latin typeface="Calibri"/>
                <a:cs typeface="Calibri"/>
              </a:rPr>
              <a:t>Program</a:t>
            </a:r>
            <a:endParaRPr sz="1400" dirty="0">
              <a:latin typeface="Calibri"/>
              <a:cs typeface="Calibri"/>
            </a:endParaRPr>
          </a:p>
        </p:txBody>
      </p:sp>
      <p:sp>
        <p:nvSpPr>
          <p:cNvPr id="10" name="object 10"/>
          <p:cNvSpPr/>
          <p:nvPr/>
        </p:nvSpPr>
        <p:spPr>
          <a:xfrm>
            <a:off x="3521805" y="2540352"/>
            <a:ext cx="630732" cy="1090796"/>
          </a:xfrm>
          <a:prstGeom prst="rect">
            <a:avLst/>
          </a:prstGeom>
          <a:blipFill>
            <a:blip r:embed="rId3" cstate="print"/>
            <a:stretch>
              <a:fillRect/>
            </a:stretch>
          </a:blipFill>
        </p:spPr>
        <p:txBody>
          <a:bodyPr wrap="square" lIns="0" tIns="0" rIns="0" bIns="0" rtlCol="0"/>
          <a:lstStyle/>
          <a:p>
            <a:endParaRPr dirty="0"/>
          </a:p>
        </p:txBody>
      </p:sp>
      <p:sp>
        <p:nvSpPr>
          <p:cNvPr id="11" name="object 11"/>
          <p:cNvSpPr txBox="1"/>
          <p:nvPr/>
        </p:nvSpPr>
        <p:spPr>
          <a:xfrm>
            <a:off x="815690" y="4168705"/>
            <a:ext cx="2147570" cy="1223010"/>
          </a:xfrm>
          <a:prstGeom prst="rect">
            <a:avLst/>
          </a:prstGeom>
          <a:ln w="57150">
            <a:solidFill>
              <a:srgbClr val="08B5BD"/>
            </a:solidFill>
          </a:ln>
        </p:spPr>
        <p:txBody>
          <a:bodyPr vert="horz" wrap="square" lIns="0" tIns="34925" rIns="0" bIns="0" rtlCol="0">
            <a:spAutoFit/>
          </a:bodyPr>
          <a:lstStyle/>
          <a:p>
            <a:pPr marL="1113790" marR="267335" indent="23495" algn="just">
              <a:lnSpc>
                <a:spcPct val="100699"/>
              </a:lnSpc>
              <a:spcBef>
                <a:spcPts val="275"/>
              </a:spcBef>
            </a:pPr>
            <a:r>
              <a:rPr sz="1400" spc="-5" dirty="0">
                <a:latin typeface="Calibri"/>
                <a:cs typeface="Calibri"/>
              </a:rPr>
              <a:t>Returning  Resident  </a:t>
            </a:r>
            <a:r>
              <a:rPr sz="1400" dirty="0">
                <a:latin typeface="Calibri"/>
                <a:cs typeface="Calibri"/>
              </a:rPr>
              <a:t>Clean</a:t>
            </a:r>
            <a:r>
              <a:rPr sz="1400" spc="-90" dirty="0">
                <a:latin typeface="Calibri"/>
                <a:cs typeface="Calibri"/>
              </a:rPr>
              <a:t> </a:t>
            </a:r>
            <a:r>
              <a:rPr sz="1400" spc="-5" dirty="0">
                <a:latin typeface="Calibri"/>
                <a:cs typeface="Calibri"/>
              </a:rPr>
              <a:t>Jobs</a:t>
            </a:r>
            <a:endParaRPr sz="1400" dirty="0">
              <a:latin typeface="Calibri"/>
              <a:cs typeface="Calibri"/>
            </a:endParaRPr>
          </a:p>
          <a:p>
            <a:pPr marL="878840" algn="just">
              <a:lnSpc>
                <a:spcPct val="100000"/>
              </a:lnSpc>
              <a:spcBef>
                <a:spcPts val="25"/>
              </a:spcBef>
            </a:pPr>
            <a:r>
              <a:rPr sz="1400" spc="-15" dirty="0">
                <a:latin typeface="Calibri"/>
                <a:cs typeface="Calibri"/>
              </a:rPr>
              <a:t>Training</a:t>
            </a:r>
            <a:r>
              <a:rPr sz="1400" spc="-45" dirty="0">
                <a:latin typeface="Calibri"/>
                <a:cs typeface="Calibri"/>
              </a:rPr>
              <a:t> </a:t>
            </a:r>
            <a:r>
              <a:rPr sz="1400" spc="-10" dirty="0">
                <a:latin typeface="Calibri"/>
                <a:cs typeface="Calibri"/>
              </a:rPr>
              <a:t>Program</a:t>
            </a:r>
            <a:endParaRPr sz="1400" dirty="0">
              <a:latin typeface="Calibri"/>
              <a:cs typeface="Calibri"/>
            </a:endParaRPr>
          </a:p>
        </p:txBody>
      </p:sp>
      <p:sp>
        <p:nvSpPr>
          <p:cNvPr id="12" name="object 12"/>
          <p:cNvSpPr/>
          <p:nvPr/>
        </p:nvSpPr>
        <p:spPr>
          <a:xfrm>
            <a:off x="899515" y="4242336"/>
            <a:ext cx="599457" cy="1049049"/>
          </a:xfrm>
          <a:prstGeom prst="rect">
            <a:avLst/>
          </a:prstGeom>
          <a:blipFill>
            <a:blip r:embed="rId4" cstate="print"/>
            <a:stretch>
              <a:fillRect/>
            </a:stretch>
          </a:blipFill>
        </p:spPr>
        <p:txBody>
          <a:bodyPr wrap="square" lIns="0" tIns="0" rIns="0" bIns="0" rtlCol="0"/>
          <a:lstStyle/>
          <a:p>
            <a:endParaRPr dirty="0"/>
          </a:p>
        </p:txBody>
      </p:sp>
      <p:sp>
        <p:nvSpPr>
          <p:cNvPr id="13" name="object 13"/>
          <p:cNvSpPr txBox="1"/>
          <p:nvPr/>
        </p:nvSpPr>
        <p:spPr>
          <a:xfrm>
            <a:off x="3461031" y="4212170"/>
            <a:ext cx="2113280" cy="1223010"/>
          </a:xfrm>
          <a:prstGeom prst="rect">
            <a:avLst/>
          </a:prstGeom>
          <a:ln w="57150">
            <a:solidFill>
              <a:srgbClr val="AE1FBB"/>
            </a:solidFill>
          </a:ln>
        </p:spPr>
        <p:txBody>
          <a:bodyPr vert="horz" wrap="square" lIns="0" tIns="133350" rIns="0" bIns="0" rtlCol="0">
            <a:spAutoFit/>
          </a:bodyPr>
          <a:lstStyle/>
          <a:p>
            <a:pPr marL="1080135" marR="297815" indent="-13335" algn="ctr">
              <a:lnSpc>
                <a:spcPct val="101400"/>
              </a:lnSpc>
              <a:spcBef>
                <a:spcPts val="1050"/>
              </a:spcBef>
            </a:pPr>
            <a:r>
              <a:rPr sz="1400" spc="-5" dirty="0">
                <a:latin typeface="Calibri"/>
                <a:cs typeface="Calibri"/>
              </a:rPr>
              <a:t>Energy  </a:t>
            </a:r>
            <a:r>
              <a:rPr sz="1400" spc="-85" dirty="0">
                <a:latin typeface="Calibri"/>
                <a:cs typeface="Calibri"/>
              </a:rPr>
              <a:t>T</a:t>
            </a:r>
            <a:r>
              <a:rPr sz="1400" spc="-30" dirty="0">
                <a:latin typeface="Calibri"/>
                <a:cs typeface="Calibri"/>
              </a:rPr>
              <a:t>r</a:t>
            </a:r>
            <a:r>
              <a:rPr sz="1400" dirty="0">
                <a:latin typeface="Calibri"/>
                <a:cs typeface="Calibri"/>
              </a:rPr>
              <a:t>ansi</a:t>
            </a:r>
            <a:r>
              <a:rPr sz="1400" spc="5" dirty="0">
                <a:latin typeface="Calibri"/>
                <a:cs typeface="Calibri"/>
              </a:rPr>
              <a:t>t</a:t>
            </a:r>
            <a:r>
              <a:rPr sz="1400" dirty="0">
                <a:latin typeface="Calibri"/>
                <a:cs typeface="Calibri"/>
              </a:rPr>
              <a:t>i</a:t>
            </a:r>
            <a:r>
              <a:rPr sz="1400" spc="-5" dirty="0">
                <a:latin typeface="Calibri"/>
                <a:cs typeface="Calibri"/>
              </a:rPr>
              <a:t>o</a:t>
            </a:r>
            <a:r>
              <a:rPr sz="1400" dirty="0">
                <a:latin typeface="Calibri"/>
                <a:cs typeface="Calibri"/>
              </a:rPr>
              <a:t>n  </a:t>
            </a:r>
            <a:r>
              <a:rPr sz="1400" spc="-10" dirty="0">
                <a:latin typeface="Calibri"/>
                <a:cs typeface="Calibri"/>
              </a:rPr>
              <a:t>Navigator  Program</a:t>
            </a:r>
            <a:endParaRPr sz="1400" dirty="0">
              <a:latin typeface="Calibri"/>
              <a:cs typeface="Calibri"/>
            </a:endParaRPr>
          </a:p>
        </p:txBody>
      </p:sp>
      <p:sp>
        <p:nvSpPr>
          <p:cNvPr id="14" name="object 14"/>
          <p:cNvSpPr/>
          <p:nvPr/>
        </p:nvSpPr>
        <p:spPr>
          <a:xfrm>
            <a:off x="3560548" y="4319409"/>
            <a:ext cx="579244" cy="990105"/>
          </a:xfrm>
          <a:prstGeom prst="rect">
            <a:avLst/>
          </a:prstGeom>
          <a:blipFill>
            <a:blip r:embed="rId5" cstate="print"/>
            <a:stretch>
              <a:fillRect/>
            </a:stretch>
          </a:blipFill>
        </p:spPr>
        <p:txBody>
          <a:bodyPr wrap="square" lIns="0" tIns="0" rIns="0" bIns="0" rtlCol="0"/>
          <a:lstStyle/>
          <a:p>
            <a:endParaRPr dirty="0"/>
          </a:p>
        </p:txBody>
      </p:sp>
      <p:sp>
        <p:nvSpPr>
          <p:cNvPr id="15" name="object 15"/>
          <p:cNvSpPr/>
          <p:nvPr/>
        </p:nvSpPr>
        <p:spPr>
          <a:xfrm>
            <a:off x="5933202" y="2029456"/>
            <a:ext cx="2132965" cy="1642745"/>
          </a:xfrm>
          <a:custGeom>
            <a:avLst/>
            <a:gdLst/>
            <a:ahLst/>
            <a:cxnLst/>
            <a:rect l="l" t="t" r="r" b="b"/>
            <a:pathLst>
              <a:path w="2132965" h="1642745">
                <a:moveTo>
                  <a:pt x="1311249" y="0"/>
                </a:moveTo>
                <a:lnTo>
                  <a:pt x="1311249" y="410591"/>
                </a:lnTo>
                <a:lnTo>
                  <a:pt x="0" y="410591"/>
                </a:lnTo>
                <a:lnTo>
                  <a:pt x="0" y="1231776"/>
                </a:lnTo>
                <a:lnTo>
                  <a:pt x="1311249" y="1231776"/>
                </a:lnTo>
                <a:lnTo>
                  <a:pt x="1311249" y="1642367"/>
                </a:lnTo>
                <a:lnTo>
                  <a:pt x="2132431" y="821184"/>
                </a:lnTo>
                <a:lnTo>
                  <a:pt x="1311249" y="0"/>
                </a:lnTo>
                <a:close/>
              </a:path>
            </a:pathLst>
          </a:custGeom>
          <a:solidFill>
            <a:srgbClr val="4472C4"/>
          </a:solidFill>
        </p:spPr>
        <p:txBody>
          <a:bodyPr wrap="square" lIns="0" tIns="0" rIns="0" bIns="0" rtlCol="0"/>
          <a:lstStyle/>
          <a:p>
            <a:endParaRPr dirty="0"/>
          </a:p>
        </p:txBody>
      </p:sp>
      <p:sp>
        <p:nvSpPr>
          <p:cNvPr id="16" name="object 16"/>
          <p:cNvSpPr/>
          <p:nvPr/>
        </p:nvSpPr>
        <p:spPr>
          <a:xfrm>
            <a:off x="5933202" y="2029456"/>
            <a:ext cx="2132965" cy="1642745"/>
          </a:xfrm>
          <a:custGeom>
            <a:avLst/>
            <a:gdLst/>
            <a:ahLst/>
            <a:cxnLst/>
            <a:rect l="l" t="t" r="r" b="b"/>
            <a:pathLst>
              <a:path w="2132965" h="1642745">
                <a:moveTo>
                  <a:pt x="0" y="410591"/>
                </a:moveTo>
                <a:lnTo>
                  <a:pt x="1311250" y="410591"/>
                </a:lnTo>
                <a:lnTo>
                  <a:pt x="1311250" y="0"/>
                </a:lnTo>
                <a:lnTo>
                  <a:pt x="2132432" y="821185"/>
                </a:lnTo>
                <a:lnTo>
                  <a:pt x="1311250" y="1642368"/>
                </a:lnTo>
                <a:lnTo>
                  <a:pt x="1311250" y="1231777"/>
                </a:lnTo>
                <a:lnTo>
                  <a:pt x="0" y="1231777"/>
                </a:lnTo>
                <a:lnTo>
                  <a:pt x="0" y="410591"/>
                </a:lnTo>
                <a:close/>
              </a:path>
            </a:pathLst>
          </a:custGeom>
          <a:ln w="12700">
            <a:solidFill>
              <a:srgbClr val="2F528F"/>
            </a:solidFill>
          </a:ln>
        </p:spPr>
        <p:txBody>
          <a:bodyPr wrap="square" lIns="0" tIns="0" rIns="0" bIns="0" rtlCol="0"/>
          <a:lstStyle/>
          <a:p>
            <a:endParaRPr dirty="0"/>
          </a:p>
        </p:txBody>
      </p:sp>
      <p:sp>
        <p:nvSpPr>
          <p:cNvPr id="17" name="object 17"/>
          <p:cNvSpPr txBox="1"/>
          <p:nvPr/>
        </p:nvSpPr>
        <p:spPr>
          <a:xfrm>
            <a:off x="6090223" y="2413508"/>
            <a:ext cx="1407795" cy="845819"/>
          </a:xfrm>
          <a:prstGeom prst="rect">
            <a:avLst/>
          </a:prstGeom>
        </p:spPr>
        <p:txBody>
          <a:bodyPr vert="horz" wrap="square" lIns="0" tIns="13970" rIns="0" bIns="0" rtlCol="0">
            <a:spAutoFit/>
          </a:bodyPr>
          <a:lstStyle/>
          <a:p>
            <a:pPr marL="12700" marR="5080" indent="635" algn="ctr">
              <a:lnSpc>
                <a:spcPct val="99400"/>
              </a:lnSpc>
              <a:spcBef>
                <a:spcPts val="110"/>
              </a:spcBef>
            </a:pPr>
            <a:r>
              <a:rPr sz="1800" dirty="0">
                <a:solidFill>
                  <a:srgbClr val="FFFFFF"/>
                </a:solidFill>
                <a:latin typeface="Calibri"/>
                <a:cs typeface="Calibri"/>
              </a:rPr>
              <a:t>Job or  a</a:t>
            </a:r>
            <a:r>
              <a:rPr sz="1800" spc="5" dirty="0">
                <a:solidFill>
                  <a:srgbClr val="FFFFFF"/>
                </a:solidFill>
                <a:latin typeface="Calibri"/>
                <a:cs typeface="Calibri"/>
              </a:rPr>
              <a:t>pp</a:t>
            </a:r>
            <a:r>
              <a:rPr sz="1800" spc="-30" dirty="0">
                <a:solidFill>
                  <a:srgbClr val="FFFFFF"/>
                </a:solidFill>
                <a:latin typeface="Calibri"/>
                <a:cs typeface="Calibri"/>
              </a:rPr>
              <a:t>r</a:t>
            </a:r>
            <a:r>
              <a:rPr sz="1800" dirty="0">
                <a:solidFill>
                  <a:srgbClr val="FFFFFF"/>
                </a:solidFill>
                <a:latin typeface="Calibri"/>
                <a:cs typeface="Calibri"/>
              </a:rPr>
              <a:t>e</a:t>
            </a:r>
            <a:r>
              <a:rPr sz="1800" spc="-15" dirty="0">
                <a:solidFill>
                  <a:srgbClr val="FFFFFF"/>
                </a:solidFill>
                <a:latin typeface="Calibri"/>
                <a:cs typeface="Calibri"/>
              </a:rPr>
              <a:t>n</a:t>
            </a:r>
            <a:r>
              <a:rPr sz="1800" spc="-5" dirty="0">
                <a:solidFill>
                  <a:srgbClr val="FFFFFF"/>
                </a:solidFill>
                <a:latin typeface="Calibri"/>
                <a:cs typeface="Calibri"/>
              </a:rPr>
              <a:t>tic</a:t>
            </a:r>
            <a:r>
              <a:rPr sz="1800" dirty="0">
                <a:solidFill>
                  <a:srgbClr val="FFFFFF"/>
                </a:solidFill>
                <a:latin typeface="Calibri"/>
                <a:cs typeface="Calibri"/>
              </a:rPr>
              <a:t>e</a:t>
            </a:r>
            <a:r>
              <a:rPr sz="1800" spc="-5" dirty="0">
                <a:solidFill>
                  <a:srgbClr val="FFFFFF"/>
                </a:solidFill>
                <a:latin typeface="Calibri"/>
                <a:cs typeface="Calibri"/>
              </a:rPr>
              <a:t>s</a:t>
            </a:r>
            <a:r>
              <a:rPr sz="1800" spc="5" dirty="0">
                <a:solidFill>
                  <a:srgbClr val="FFFFFF"/>
                </a:solidFill>
                <a:latin typeface="Calibri"/>
                <a:cs typeface="Calibri"/>
              </a:rPr>
              <a:t>h</a:t>
            </a:r>
            <a:r>
              <a:rPr sz="1800" spc="-5" dirty="0">
                <a:solidFill>
                  <a:srgbClr val="FFFFFF"/>
                </a:solidFill>
                <a:latin typeface="Calibri"/>
                <a:cs typeface="Calibri"/>
              </a:rPr>
              <a:t>ip  placement</a:t>
            </a:r>
            <a:endParaRPr sz="1800" dirty="0">
              <a:latin typeface="Calibri"/>
              <a:cs typeface="Calibri"/>
            </a:endParaRPr>
          </a:p>
        </p:txBody>
      </p:sp>
      <p:sp>
        <p:nvSpPr>
          <p:cNvPr id="18" name="object 18"/>
          <p:cNvSpPr/>
          <p:nvPr/>
        </p:nvSpPr>
        <p:spPr>
          <a:xfrm>
            <a:off x="7602360" y="4212170"/>
            <a:ext cx="4124960" cy="2268855"/>
          </a:xfrm>
          <a:custGeom>
            <a:avLst/>
            <a:gdLst/>
            <a:ahLst/>
            <a:cxnLst/>
            <a:rect l="l" t="t" r="r" b="b"/>
            <a:pathLst>
              <a:path w="4124959" h="2268854">
                <a:moveTo>
                  <a:pt x="0" y="378094"/>
                </a:moveTo>
                <a:lnTo>
                  <a:pt x="2945" y="330666"/>
                </a:lnTo>
                <a:lnTo>
                  <a:pt x="11547" y="284997"/>
                </a:lnTo>
                <a:lnTo>
                  <a:pt x="25450" y="241440"/>
                </a:lnTo>
                <a:lnTo>
                  <a:pt x="44299" y="200350"/>
                </a:lnTo>
                <a:lnTo>
                  <a:pt x="67741" y="162080"/>
                </a:lnTo>
                <a:lnTo>
                  <a:pt x="95422" y="126986"/>
                </a:lnTo>
                <a:lnTo>
                  <a:pt x="126986" y="95422"/>
                </a:lnTo>
                <a:lnTo>
                  <a:pt x="162080" y="67741"/>
                </a:lnTo>
                <a:lnTo>
                  <a:pt x="200350" y="44299"/>
                </a:lnTo>
                <a:lnTo>
                  <a:pt x="241440" y="25450"/>
                </a:lnTo>
                <a:lnTo>
                  <a:pt x="284997" y="11547"/>
                </a:lnTo>
                <a:lnTo>
                  <a:pt x="330666" y="2945"/>
                </a:lnTo>
                <a:lnTo>
                  <a:pt x="378094" y="0"/>
                </a:lnTo>
                <a:lnTo>
                  <a:pt x="3746620" y="0"/>
                </a:lnTo>
                <a:lnTo>
                  <a:pt x="3794047" y="2945"/>
                </a:lnTo>
                <a:lnTo>
                  <a:pt x="3839716" y="11547"/>
                </a:lnTo>
                <a:lnTo>
                  <a:pt x="3883273" y="25450"/>
                </a:lnTo>
                <a:lnTo>
                  <a:pt x="3924363" y="44299"/>
                </a:lnTo>
                <a:lnTo>
                  <a:pt x="3962633" y="67741"/>
                </a:lnTo>
                <a:lnTo>
                  <a:pt x="3997727" y="95422"/>
                </a:lnTo>
                <a:lnTo>
                  <a:pt x="4029291" y="126986"/>
                </a:lnTo>
                <a:lnTo>
                  <a:pt x="4056972" y="162080"/>
                </a:lnTo>
                <a:lnTo>
                  <a:pt x="4080414" y="200350"/>
                </a:lnTo>
                <a:lnTo>
                  <a:pt x="4099263" y="241440"/>
                </a:lnTo>
                <a:lnTo>
                  <a:pt x="4113166" y="284997"/>
                </a:lnTo>
                <a:lnTo>
                  <a:pt x="4121768" y="330666"/>
                </a:lnTo>
                <a:lnTo>
                  <a:pt x="4124714" y="378094"/>
                </a:lnTo>
                <a:lnTo>
                  <a:pt x="4124714" y="1890436"/>
                </a:lnTo>
                <a:lnTo>
                  <a:pt x="4121768" y="1937863"/>
                </a:lnTo>
                <a:lnTo>
                  <a:pt x="4113166" y="1983532"/>
                </a:lnTo>
                <a:lnTo>
                  <a:pt x="4099263" y="2027089"/>
                </a:lnTo>
                <a:lnTo>
                  <a:pt x="4080414" y="2068179"/>
                </a:lnTo>
                <a:lnTo>
                  <a:pt x="4056972" y="2106449"/>
                </a:lnTo>
                <a:lnTo>
                  <a:pt x="4029291" y="2141543"/>
                </a:lnTo>
                <a:lnTo>
                  <a:pt x="3997727" y="2173107"/>
                </a:lnTo>
                <a:lnTo>
                  <a:pt x="3962633" y="2200788"/>
                </a:lnTo>
                <a:lnTo>
                  <a:pt x="3924363" y="2224230"/>
                </a:lnTo>
                <a:lnTo>
                  <a:pt x="3883273" y="2243079"/>
                </a:lnTo>
                <a:lnTo>
                  <a:pt x="3839716" y="2256982"/>
                </a:lnTo>
                <a:lnTo>
                  <a:pt x="3794047" y="2265584"/>
                </a:lnTo>
                <a:lnTo>
                  <a:pt x="3746620" y="2268530"/>
                </a:lnTo>
                <a:lnTo>
                  <a:pt x="378094" y="2268530"/>
                </a:lnTo>
                <a:lnTo>
                  <a:pt x="330666" y="2265584"/>
                </a:lnTo>
                <a:lnTo>
                  <a:pt x="284997" y="2256982"/>
                </a:lnTo>
                <a:lnTo>
                  <a:pt x="241440" y="2243079"/>
                </a:lnTo>
                <a:lnTo>
                  <a:pt x="200350" y="2224230"/>
                </a:lnTo>
                <a:lnTo>
                  <a:pt x="162080" y="2200788"/>
                </a:lnTo>
                <a:lnTo>
                  <a:pt x="126986" y="2173107"/>
                </a:lnTo>
                <a:lnTo>
                  <a:pt x="95422" y="2141543"/>
                </a:lnTo>
                <a:lnTo>
                  <a:pt x="67741" y="2106449"/>
                </a:lnTo>
                <a:lnTo>
                  <a:pt x="44299" y="2068179"/>
                </a:lnTo>
                <a:lnTo>
                  <a:pt x="25450" y="2027089"/>
                </a:lnTo>
                <a:lnTo>
                  <a:pt x="11547" y="1983532"/>
                </a:lnTo>
                <a:lnTo>
                  <a:pt x="2945" y="1937863"/>
                </a:lnTo>
                <a:lnTo>
                  <a:pt x="0" y="1890436"/>
                </a:lnTo>
                <a:lnTo>
                  <a:pt x="0" y="378094"/>
                </a:lnTo>
                <a:close/>
              </a:path>
            </a:pathLst>
          </a:custGeom>
          <a:ln w="38100">
            <a:solidFill>
              <a:srgbClr val="4472C4"/>
            </a:solidFill>
          </a:ln>
        </p:spPr>
        <p:txBody>
          <a:bodyPr wrap="square" lIns="0" tIns="0" rIns="0" bIns="0" rtlCol="0"/>
          <a:lstStyle/>
          <a:p>
            <a:endParaRPr dirty="0"/>
          </a:p>
        </p:txBody>
      </p:sp>
      <p:sp>
        <p:nvSpPr>
          <p:cNvPr id="19" name="object 19"/>
          <p:cNvSpPr/>
          <p:nvPr/>
        </p:nvSpPr>
        <p:spPr>
          <a:xfrm>
            <a:off x="8321040" y="4861559"/>
            <a:ext cx="847344" cy="847344"/>
          </a:xfrm>
          <a:prstGeom prst="rect">
            <a:avLst/>
          </a:prstGeom>
          <a:blipFill>
            <a:blip r:embed="rId6" cstate="print"/>
            <a:stretch>
              <a:fillRect/>
            </a:stretch>
          </a:blipFill>
        </p:spPr>
        <p:txBody>
          <a:bodyPr wrap="square" lIns="0" tIns="0" rIns="0" bIns="0" rtlCol="0"/>
          <a:lstStyle/>
          <a:p>
            <a:endParaRPr dirty="0"/>
          </a:p>
        </p:txBody>
      </p:sp>
      <p:sp>
        <p:nvSpPr>
          <p:cNvPr id="20" name="object 20"/>
          <p:cNvSpPr/>
          <p:nvPr/>
        </p:nvSpPr>
        <p:spPr>
          <a:xfrm>
            <a:off x="9843211" y="4955759"/>
            <a:ext cx="917448" cy="917448"/>
          </a:xfrm>
          <a:prstGeom prst="rect">
            <a:avLst/>
          </a:prstGeom>
          <a:blipFill>
            <a:blip r:embed="rId7" cstate="print"/>
            <a:stretch>
              <a:fillRect/>
            </a:stretch>
          </a:blipFill>
        </p:spPr>
        <p:txBody>
          <a:bodyPr wrap="square" lIns="0" tIns="0" rIns="0" bIns="0" rtlCol="0"/>
          <a:lstStyle/>
          <a:p>
            <a:endParaRPr dirty="0"/>
          </a:p>
        </p:txBody>
      </p:sp>
      <p:sp>
        <p:nvSpPr>
          <p:cNvPr id="21" name="object 21"/>
          <p:cNvSpPr txBox="1"/>
          <p:nvPr/>
        </p:nvSpPr>
        <p:spPr>
          <a:xfrm>
            <a:off x="7903802" y="4309364"/>
            <a:ext cx="3319779" cy="565150"/>
          </a:xfrm>
          <a:prstGeom prst="rect">
            <a:avLst/>
          </a:prstGeom>
        </p:spPr>
        <p:txBody>
          <a:bodyPr vert="horz" wrap="square" lIns="0" tIns="28575" rIns="0" bIns="0" rtlCol="0">
            <a:spAutoFit/>
          </a:bodyPr>
          <a:lstStyle/>
          <a:p>
            <a:pPr marL="12700" marR="5080">
              <a:lnSpc>
                <a:spcPts val="2090"/>
              </a:lnSpc>
              <a:spcBef>
                <a:spcPts val="225"/>
              </a:spcBef>
            </a:pPr>
            <a:r>
              <a:rPr sz="1800" spc="-5" dirty="0">
                <a:latin typeface="Calibri"/>
                <a:cs typeface="Calibri"/>
              </a:rPr>
              <a:t>They </a:t>
            </a:r>
            <a:r>
              <a:rPr sz="1800" spc="-10" dirty="0">
                <a:latin typeface="Calibri"/>
                <a:cs typeface="Calibri"/>
              </a:rPr>
              <a:t>work </a:t>
            </a:r>
            <a:r>
              <a:rPr sz="1800" dirty="0">
                <a:latin typeface="Calibri"/>
                <a:cs typeface="Calibri"/>
              </a:rPr>
              <a:t>on </a:t>
            </a:r>
            <a:r>
              <a:rPr sz="1800" spc="-5" dirty="0">
                <a:latin typeface="Calibri"/>
                <a:cs typeface="Calibri"/>
              </a:rPr>
              <a:t>clean energy </a:t>
            </a:r>
            <a:r>
              <a:rPr sz="1800" spc="-10" dirty="0">
                <a:latin typeface="Calibri"/>
                <a:cs typeface="Calibri"/>
              </a:rPr>
              <a:t>projects  </a:t>
            </a:r>
            <a:r>
              <a:rPr sz="1800" dirty="0">
                <a:latin typeface="Calibri"/>
                <a:cs typeface="Calibri"/>
              </a:rPr>
              <a:t>funded </a:t>
            </a:r>
            <a:r>
              <a:rPr sz="1800" spc="-5" dirty="0">
                <a:latin typeface="Calibri"/>
                <a:cs typeface="Calibri"/>
              </a:rPr>
              <a:t>by </a:t>
            </a:r>
            <a:r>
              <a:rPr sz="1800" spc="-10" dirty="0">
                <a:latin typeface="Calibri"/>
                <a:cs typeface="Calibri"/>
              </a:rPr>
              <a:t>CEJA </a:t>
            </a:r>
            <a:r>
              <a:rPr sz="1800" dirty="0">
                <a:latin typeface="Calibri"/>
                <a:cs typeface="Calibri"/>
              </a:rPr>
              <a:t>and</a:t>
            </a:r>
            <a:r>
              <a:rPr sz="1800" spc="15" dirty="0">
                <a:latin typeface="Calibri"/>
                <a:cs typeface="Calibri"/>
              </a:rPr>
              <a:t> </a:t>
            </a:r>
            <a:r>
              <a:rPr sz="1800" spc="-10" dirty="0">
                <a:latin typeface="Calibri"/>
                <a:cs typeface="Calibri"/>
              </a:rPr>
              <a:t>more</a:t>
            </a:r>
            <a:endParaRPr sz="1800" dirty="0">
              <a:latin typeface="Calibri"/>
              <a:cs typeface="Calibri"/>
            </a:endParaRPr>
          </a:p>
        </p:txBody>
      </p:sp>
      <p:sp>
        <p:nvSpPr>
          <p:cNvPr id="22" name="object 22"/>
          <p:cNvSpPr/>
          <p:nvPr/>
        </p:nvSpPr>
        <p:spPr>
          <a:xfrm>
            <a:off x="9128759" y="5629655"/>
            <a:ext cx="701040" cy="701040"/>
          </a:xfrm>
          <a:prstGeom prst="rect">
            <a:avLst/>
          </a:prstGeom>
          <a:blipFill>
            <a:blip r:embed="rId8" cstate="print"/>
            <a:stretch>
              <a:fillRect/>
            </a:stretch>
          </a:blipFill>
        </p:spPr>
        <p:txBody>
          <a:bodyPr wrap="square" lIns="0" tIns="0" rIns="0" bIns="0" rtlCol="0"/>
          <a:lstStyle/>
          <a:p>
            <a:endParaRPr dirty="0"/>
          </a:p>
        </p:txBody>
      </p:sp>
      <p:sp>
        <p:nvSpPr>
          <p:cNvPr id="23" name="object 23"/>
          <p:cNvSpPr/>
          <p:nvPr/>
        </p:nvSpPr>
        <p:spPr>
          <a:xfrm>
            <a:off x="10634471" y="5654039"/>
            <a:ext cx="697992" cy="701040"/>
          </a:xfrm>
          <a:prstGeom prst="rect">
            <a:avLst/>
          </a:prstGeom>
          <a:blipFill>
            <a:blip r:embed="rId9" cstate="print"/>
            <a:stretch>
              <a:fillRect/>
            </a:stretch>
          </a:blipFill>
        </p:spPr>
        <p:txBody>
          <a:bodyPr wrap="square" lIns="0" tIns="0" rIns="0" bIns="0" rtlCol="0"/>
          <a:lstStyle/>
          <a:p>
            <a:endParaRPr dirty="0"/>
          </a:p>
        </p:txBody>
      </p:sp>
      <p:sp>
        <p:nvSpPr>
          <p:cNvPr id="24" name="object 24"/>
          <p:cNvSpPr/>
          <p:nvPr/>
        </p:nvSpPr>
        <p:spPr>
          <a:xfrm>
            <a:off x="9107423" y="2228088"/>
            <a:ext cx="1328927" cy="1331976"/>
          </a:xfrm>
          <a:prstGeom prst="rect">
            <a:avLst/>
          </a:prstGeom>
          <a:blipFill>
            <a:blip r:embed="rId10" cstate="print"/>
            <a:stretch>
              <a:fillRect/>
            </a:stretch>
          </a:blipFill>
        </p:spPr>
        <p:txBody>
          <a:bodyPr wrap="square" lIns="0" tIns="0" rIns="0" bIns="0" rtlCol="0"/>
          <a:lstStyle/>
          <a:p>
            <a:endParaRPr dirty="0"/>
          </a:p>
        </p:txBody>
      </p:sp>
      <p:sp>
        <p:nvSpPr>
          <p:cNvPr id="25" name="object 25"/>
          <p:cNvSpPr/>
          <p:nvPr/>
        </p:nvSpPr>
        <p:spPr>
          <a:xfrm>
            <a:off x="9320375" y="3544662"/>
            <a:ext cx="914400" cy="744220"/>
          </a:xfrm>
          <a:custGeom>
            <a:avLst/>
            <a:gdLst/>
            <a:ahLst/>
            <a:cxnLst/>
            <a:rect l="l" t="t" r="r" b="b"/>
            <a:pathLst>
              <a:path w="914400" h="744220">
                <a:moveTo>
                  <a:pt x="914398" y="372071"/>
                </a:moveTo>
                <a:lnTo>
                  <a:pt x="0" y="372071"/>
                </a:lnTo>
                <a:lnTo>
                  <a:pt x="457198" y="744142"/>
                </a:lnTo>
                <a:lnTo>
                  <a:pt x="914398" y="372071"/>
                </a:lnTo>
                <a:close/>
              </a:path>
              <a:path w="914400" h="744220">
                <a:moveTo>
                  <a:pt x="685798" y="0"/>
                </a:moveTo>
                <a:lnTo>
                  <a:pt x="228600" y="0"/>
                </a:lnTo>
                <a:lnTo>
                  <a:pt x="228600" y="372071"/>
                </a:lnTo>
                <a:lnTo>
                  <a:pt x="685798" y="372071"/>
                </a:lnTo>
                <a:lnTo>
                  <a:pt x="685798" y="0"/>
                </a:lnTo>
                <a:close/>
              </a:path>
            </a:pathLst>
          </a:custGeom>
          <a:solidFill>
            <a:srgbClr val="4472C4"/>
          </a:solidFill>
        </p:spPr>
        <p:txBody>
          <a:bodyPr wrap="square" lIns="0" tIns="0" rIns="0" bIns="0" rtlCol="0"/>
          <a:lstStyle/>
          <a:p>
            <a:endParaRPr dirty="0"/>
          </a:p>
        </p:txBody>
      </p:sp>
      <p:sp>
        <p:nvSpPr>
          <p:cNvPr id="26" name="object 26"/>
          <p:cNvSpPr/>
          <p:nvPr/>
        </p:nvSpPr>
        <p:spPr>
          <a:xfrm>
            <a:off x="9320374" y="3544662"/>
            <a:ext cx="914400" cy="744220"/>
          </a:xfrm>
          <a:custGeom>
            <a:avLst/>
            <a:gdLst/>
            <a:ahLst/>
            <a:cxnLst/>
            <a:rect l="l" t="t" r="r" b="b"/>
            <a:pathLst>
              <a:path w="914400" h="744220">
                <a:moveTo>
                  <a:pt x="685799" y="0"/>
                </a:moveTo>
                <a:lnTo>
                  <a:pt x="685799" y="372072"/>
                </a:lnTo>
                <a:lnTo>
                  <a:pt x="914399" y="372072"/>
                </a:lnTo>
                <a:lnTo>
                  <a:pt x="457199" y="744143"/>
                </a:lnTo>
                <a:lnTo>
                  <a:pt x="0" y="372072"/>
                </a:lnTo>
                <a:lnTo>
                  <a:pt x="228599" y="372072"/>
                </a:lnTo>
                <a:lnTo>
                  <a:pt x="228599" y="0"/>
                </a:lnTo>
                <a:lnTo>
                  <a:pt x="685799" y="0"/>
                </a:lnTo>
                <a:close/>
              </a:path>
            </a:pathLst>
          </a:custGeom>
          <a:ln w="12700">
            <a:solidFill>
              <a:srgbClr val="2F528F"/>
            </a:solidFill>
          </a:ln>
        </p:spPr>
        <p:txBody>
          <a:bodyPr wrap="square" lIns="0" tIns="0" rIns="0" bIns="0" rtlCol="0"/>
          <a:lstStyle/>
          <a:p>
            <a:endParaRPr dirty="0"/>
          </a:p>
        </p:txBody>
      </p:sp>
      <p:sp>
        <p:nvSpPr>
          <p:cNvPr id="27" name="object 27"/>
          <p:cNvSpPr txBox="1"/>
          <p:nvPr/>
        </p:nvSpPr>
        <p:spPr>
          <a:xfrm>
            <a:off x="1219900" y="3789172"/>
            <a:ext cx="3691890" cy="269240"/>
          </a:xfrm>
          <a:prstGeom prst="rect">
            <a:avLst/>
          </a:prstGeom>
        </p:spPr>
        <p:txBody>
          <a:bodyPr vert="horz" wrap="square" lIns="0" tIns="12700" rIns="0" bIns="0" rtlCol="0">
            <a:spAutoFit/>
          </a:bodyPr>
          <a:lstStyle/>
          <a:p>
            <a:pPr marL="12700">
              <a:lnSpc>
                <a:spcPct val="100000"/>
              </a:lnSpc>
              <a:spcBef>
                <a:spcPts val="100"/>
              </a:spcBef>
            </a:pPr>
            <a:r>
              <a:rPr sz="1600" spc="-5" dirty="0">
                <a:latin typeface="Calibri"/>
                <a:cs typeface="Calibri"/>
              </a:rPr>
              <a:t>Energy </a:t>
            </a:r>
            <a:r>
              <a:rPr sz="1600" spc="-20" dirty="0">
                <a:latin typeface="Calibri"/>
                <a:cs typeface="Calibri"/>
              </a:rPr>
              <a:t>Transition </a:t>
            </a:r>
            <a:r>
              <a:rPr sz="1600" spc="-5" dirty="0">
                <a:latin typeface="Calibri"/>
                <a:cs typeface="Calibri"/>
              </a:rPr>
              <a:t>Barrier Reduction</a:t>
            </a:r>
            <a:r>
              <a:rPr sz="1600" spc="-10" dirty="0">
                <a:latin typeface="Calibri"/>
                <a:cs typeface="Calibri"/>
              </a:rPr>
              <a:t> Program</a:t>
            </a:r>
            <a:endParaRPr sz="1600" dirty="0">
              <a:latin typeface="Calibri"/>
              <a:cs typeface="Calibri"/>
            </a:endParaRPr>
          </a:p>
        </p:txBody>
      </p:sp>
      <p:sp>
        <p:nvSpPr>
          <p:cNvPr id="28" name="object 28"/>
          <p:cNvSpPr txBox="1"/>
          <p:nvPr/>
        </p:nvSpPr>
        <p:spPr>
          <a:xfrm>
            <a:off x="2442604" y="709676"/>
            <a:ext cx="7346315" cy="568325"/>
          </a:xfrm>
          <a:prstGeom prst="rect">
            <a:avLst/>
          </a:prstGeom>
        </p:spPr>
        <p:txBody>
          <a:bodyPr vert="horz" wrap="square" lIns="0" tIns="12700" rIns="0" bIns="0" rtlCol="0">
            <a:spAutoFit/>
          </a:bodyPr>
          <a:lstStyle/>
          <a:p>
            <a:pPr algn="ctr">
              <a:lnSpc>
                <a:spcPts val="2135"/>
              </a:lnSpc>
              <a:spcBef>
                <a:spcPts val="100"/>
              </a:spcBef>
            </a:pPr>
            <a:r>
              <a:rPr sz="1800" spc="-5" dirty="0">
                <a:latin typeface="Calibri"/>
                <a:cs typeface="Calibri"/>
              </a:rPr>
              <a:t>Illinois is </a:t>
            </a:r>
            <a:r>
              <a:rPr sz="1800" spc="-10" dirty="0">
                <a:latin typeface="Calibri"/>
                <a:cs typeface="Calibri"/>
              </a:rPr>
              <a:t>investing </a:t>
            </a:r>
            <a:r>
              <a:rPr sz="1800" spc="-5" dirty="0">
                <a:latin typeface="Calibri"/>
                <a:cs typeface="Calibri"/>
              </a:rPr>
              <a:t>in </a:t>
            </a:r>
            <a:r>
              <a:rPr sz="1800" spc="-10" dirty="0">
                <a:latin typeface="Calibri"/>
                <a:cs typeface="Calibri"/>
              </a:rPr>
              <a:t>renewable </a:t>
            </a:r>
            <a:r>
              <a:rPr sz="1800" spc="-25" dirty="0">
                <a:latin typeface="Calibri"/>
                <a:cs typeface="Calibri"/>
              </a:rPr>
              <a:t>energy, </a:t>
            </a:r>
            <a:r>
              <a:rPr sz="1800" spc="-5" dirty="0">
                <a:latin typeface="Calibri"/>
                <a:cs typeface="Calibri"/>
              </a:rPr>
              <a:t>electric vehicles, </a:t>
            </a:r>
            <a:r>
              <a:rPr sz="1800" dirty="0">
                <a:latin typeface="Calibri"/>
                <a:cs typeface="Calibri"/>
              </a:rPr>
              <a:t>and </a:t>
            </a:r>
            <a:r>
              <a:rPr sz="1800" spc="-5" dirty="0">
                <a:latin typeface="Calibri"/>
                <a:cs typeface="Calibri"/>
              </a:rPr>
              <a:t>energy</a:t>
            </a:r>
            <a:r>
              <a:rPr sz="1800" spc="160" dirty="0">
                <a:latin typeface="Calibri"/>
                <a:cs typeface="Calibri"/>
              </a:rPr>
              <a:t> </a:t>
            </a:r>
            <a:r>
              <a:rPr sz="1800" spc="-20" dirty="0">
                <a:latin typeface="Calibri"/>
                <a:cs typeface="Calibri"/>
              </a:rPr>
              <a:t>efficiency.</a:t>
            </a:r>
            <a:endParaRPr sz="1800" dirty="0">
              <a:latin typeface="Calibri"/>
              <a:cs typeface="Calibri"/>
            </a:endParaRPr>
          </a:p>
          <a:p>
            <a:pPr marL="635" algn="ctr">
              <a:lnSpc>
                <a:spcPts val="2135"/>
              </a:lnSpc>
            </a:pPr>
            <a:r>
              <a:rPr sz="1800" spc="-35" dirty="0">
                <a:latin typeface="Calibri"/>
                <a:cs typeface="Calibri"/>
              </a:rPr>
              <a:t>We </a:t>
            </a:r>
            <a:r>
              <a:rPr sz="1800" dirty="0">
                <a:latin typeface="Calibri"/>
                <a:cs typeface="Calibri"/>
              </a:rPr>
              <a:t>need </a:t>
            </a:r>
            <a:r>
              <a:rPr sz="1800" spc="-15" dirty="0">
                <a:latin typeface="Calibri"/>
                <a:cs typeface="Calibri"/>
              </a:rPr>
              <a:t>to </a:t>
            </a:r>
            <a:r>
              <a:rPr sz="1800" spc="-5" dirty="0">
                <a:latin typeface="Calibri"/>
                <a:cs typeface="Calibri"/>
              </a:rPr>
              <a:t>expand </a:t>
            </a:r>
            <a:r>
              <a:rPr sz="1800" dirty="0">
                <a:latin typeface="Calibri"/>
                <a:cs typeface="Calibri"/>
              </a:rPr>
              <a:t>the </a:t>
            </a:r>
            <a:r>
              <a:rPr sz="1800" spc="-5" dirty="0">
                <a:latin typeface="Calibri"/>
                <a:cs typeface="Calibri"/>
              </a:rPr>
              <a:t>clean energy </a:t>
            </a:r>
            <a:r>
              <a:rPr sz="1800" spc="-15" dirty="0">
                <a:latin typeface="Calibri"/>
                <a:cs typeface="Calibri"/>
              </a:rPr>
              <a:t>workforce to </a:t>
            </a:r>
            <a:r>
              <a:rPr sz="1800" dirty="0">
                <a:latin typeface="Calibri"/>
                <a:cs typeface="Calibri"/>
              </a:rPr>
              <a:t>do the</a:t>
            </a:r>
            <a:r>
              <a:rPr sz="1800" spc="175" dirty="0">
                <a:latin typeface="Calibri"/>
                <a:cs typeface="Calibri"/>
              </a:rPr>
              <a:t> </a:t>
            </a:r>
            <a:r>
              <a:rPr sz="1800" spc="-10" dirty="0">
                <a:latin typeface="Calibri"/>
                <a:cs typeface="Calibri"/>
              </a:rPr>
              <a:t>work.</a:t>
            </a:r>
            <a:endParaRPr sz="1800" dirty="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3868" y="351027"/>
            <a:ext cx="9375775" cy="635000"/>
          </a:xfrm>
          <a:prstGeom prst="rect">
            <a:avLst/>
          </a:prstGeom>
        </p:spPr>
        <p:txBody>
          <a:bodyPr vert="horz" wrap="square" lIns="0" tIns="12700" rIns="0" bIns="0" rtlCol="0">
            <a:spAutoFit/>
          </a:bodyPr>
          <a:lstStyle/>
          <a:p>
            <a:pPr marL="12700">
              <a:lnSpc>
                <a:spcPct val="100000"/>
              </a:lnSpc>
              <a:spcBef>
                <a:spcPts val="100"/>
              </a:spcBef>
            </a:pPr>
            <a:r>
              <a:rPr sz="4000" spc="-10" dirty="0"/>
              <a:t>What </a:t>
            </a:r>
            <a:r>
              <a:rPr sz="4000" dirty="0"/>
              <a:t>is </a:t>
            </a:r>
            <a:r>
              <a:rPr sz="4000" spc="-5" dirty="0"/>
              <a:t>the </a:t>
            </a:r>
            <a:r>
              <a:rPr sz="4000" spc="-15" dirty="0"/>
              <a:t>Climate </a:t>
            </a:r>
            <a:r>
              <a:rPr sz="4000" spc="-5" dirty="0"/>
              <a:t>and </a:t>
            </a:r>
            <a:r>
              <a:rPr sz="4000" spc="-20" dirty="0"/>
              <a:t>Equitable </a:t>
            </a:r>
            <a:r>
              <a:rPr sz="4000" spc="-10" dirty="0"/>
              <a:t>Jobs </a:t>
            </a:r>
            <a:r>
              <a:rPr sz="4000" spc="-5" dirty="0"/>
              <a:t>Act,</a:t>
            </a:r>
            <a:r>
              <a:rPr sz="4000" spc="-20" dirty="0"/>
              <a:t> </a:t>
            </a:r>
            <a:r>
              <a:rPr sz="4000" dirty="0"/>
              <a:t>or</a:t>
            </a:r>
          </a:p>
        </p:txBody>
      </p:sp>
      <p:sp>
        <p:nvSpPr>
          <p:cNvPr id="3" name="object 3"/>
          <p:cNvSpPr txBox="1"/>
          <p:nvPr/>
        </p:nvSpPr>
        <p:spPr>
          <a:xfrm>
            <a:off x="1083868" y="899667"/>
            <a:ext cx="1202055" cy="635000"/>
          </a:xfrm>
          <a:prstGeom prst="rect">
            <a:avLst/>
          </a:prstGeom>
        </p:spPr>
        <p:txBody>
          <a:bodyPr vert="horz" wrap="square" lIns="0" tIns="12700" rIns="0" bIns="0" rtlCol="0">
            <a:spAutoFit/>
          </a:bodyPr>
          <a:lstStyle/>
          <a:p>
            <a:pPr marL="12700">
              <a:lnSpc>
                <a:spcPct val="100000"/>
              </a:lnSpc>
              <a:spcBef>
                <a:spcPts val="100"/>
              </a:spcBef>
            </a:pPr>
            <a:r>
              <a:rPr sz="4000" b="0" spc="-5" dirty="0">
                <a:latin typeface="Calibri Light"/>
                <a:cs typeface="Calibri Light"/>
              </a:rPr>
              <a:t>C</a:t>
            </a:r>
            <a:r>
              <a:rPr sz="4000" b="0" spc="-10" dirty="0">
                <a:latin typeface="Calibri Light"/>
                <a:cs typeface="Calibri Light"/>
              </a:rPr>
              <a:t>E</a:t>
            </a:r>
            <a:r>
              <a:rPr sz="4000" b="0" spc="-65" dirty="0">
                <a:latin typeface="Calibri Light"/>
                <a:cs typeface="Calibri Light"/>
              </a:rPr>
              <a:t>J</a:t>
            </a:r>
            <a:r>
              <a:rPr sz="4000" b="0" spc="-125" dirty="0">
                <a:latin typeface="Calibri Light"/>
                <a:cs typeface="Calibri Light"/>
              </a:rPr>
              <a:t>A</a:t>
            </a:r>
            <a:r>
              <a:rPr sz="4000" b="0" dirty="0">
                <a:latin typeface="Calibri Light"/>
                <a:cs typeface="Calibri Light"/>
              </a:rPr>
              <a:t>?</a:t>
            </a:r>
            <a:endParaRPr sz="4000" dirty="0">
              <a:latin typeface="Calibri Light"/>
              <a:cs typeface="Calibri Light"/>
            </a:endParaRPr>
          </a:p>
        </p:txBody>
      </p:sp>
      <p:sp>
        <p:nvSpPr>
          <p:cNvPr id="4" name="object 4"/>
          <p:cNvSpPr/>
          <p:nvPr/>
        </p:nvSpPr>
        <p:spPr>
          <a:xfrm>
            <a:off x="8824347" y="1009629"/>
            <a:ext cx="1927225" cy="2464435"/>
          </a:xfrm>
          <a:custGeom>
            <a:avLst/>
            <a:gdLst/>
            <a:ahLst/>
            <a:cxnLst/>
            <a:rect l="l" t="t" r="r" b="b"/>
            <a:pathLst>
              <a:path w="1927225" h="2464435">
                <a:moveTo>
                  <a:pt x="0" y="0"/>
                </a:moveTo>
                <a:lnTo>
                  <a:pt x="0" y="2464308"/>
                </a:lnTo>
                <a:lnTo>
                  <a:pt x="1926673" y="927837"/>
                </a:lnTo>
                <a:lnTo>
                  <a:pt x="1895145" y="889112"/>
                </a:lnTo>
                <a:lnTo>
                  <a:pt x="1862915" y="851119"/>
                </a:lnTo>
                <a:lnTo>
                  <a:pt x="1829995" y="813863"/>
                </a:lnTo>
                <a:lnTo>
                  <a:pt x="1796399" y="777353"/>
                </a:lnTo>
                <a:lnTo>
                  <a:pt x="1762141" y="741593"/>
                </a:lnTo>
                <a:lnTo>
                  <a:pt x="1727232" y="706590"/>
                </a:lnTo>
                <a:lnTo>
                  <a:pt x="1691688" y="672351"/>
                </a:lnTo>
                <a:lnTo>
                  <a:pt x="1655520" y="638882"/>
                </a:lnTo>
                <a:lnTo>
                  <a:pt x="1618742" y="606190"/>
                </a:lnTo>
                <a:lnTo>
                  <a:pt x="1581367" y="574280"/>
                </a:lnTo>
                <a:lnTo>
                  <a:pt x="1543409" y="543159"/>
                </a:lnTo>
                <a:lnTo>
                  <a:pt x="1504881" y="512833"/>
                </a:lnTo>
                <a:lnTo>
                  <a:pt x="1465795" y="483310"/>
                </a:lnTo>
                <a:lnTo>
                  <a:pt x="1426166" y="454594"/>
                </a:lnTo>
                <a:lnTo>
                  <a:pt x="1386005" y="426694"/>
                </a:lnTo>
                <a:lnTo>
                  <a:pt x="1345328" y="399614"/>
                </a:lnTo>
                <a:lnTo>
                  <a:pt x="1304146" y="373361"/>
                </a:lnTo>
                <a:lnTo>
                  <a:pt x="1262473" y="347942"/>
                </a:lnTo>
                <a:lnTo>
                  <a:pt x="1220323" y="323363"/>
                </a:lnTo>
                <a:lnTo>
                  <a:pt x="1177707" y="299630"/>
                </a:lnTo>
                <a:lnTo>
                  <a:pt x="1134641" y="276750"/>
                </a:lnTo>
                <a:lnTo>
                  <a:pt x="1091136" y="254729"/>
                </a:lnTo>
                <a:lnTo>
                  <a:pt x="1047206" y="233574"/>
                </a:lnTo>
                <a:lnTo>
                  <a:pt x="1002865" y="213290"/>
                </a:lnTo>
                <a:lnTo>
                  <a:pt x="958125" y="193885"/>
                </a:lnTo>
                <a:lnTo>
                  <a:pt x="913000" y="175364"/>
                </a:lnTo>
                <a:lnTo>
                  <a:pt x="867503" y="157734"/>
                </a:lnTo>
                <a:lnTo>
                  <a:pt x="821647" y="141001"/>
                </a:lnTo>
                <a:lnTo>
                  <a:pt x="775445" y="125172"/>
                </a:lnTo>
                <a:lnTo>
                  <a:pt x="728911" y="110253"/>
                </a:lnTo>
                <a:lnTo>
                  <a:pt x="682058" y="96251"/>
                </a:lnTo>
                <a:lnTo>
                  <a:pt x="634899" y="83171"/>
                </a:lnTo>
                <a:lnTo>
                  <a:pt x="587447" y="71020"/>
                </a:lnTo>
                <a:lnTo>
                  <a:pt x="539715" y="59805"/>
                </a:lnTo>
                <a:lnTo>
                  <a:pt x="491717" y="49532"/>
                </a:lnTo>
                <a:lnTo>
                  <a:pt x="443466" y="40206"/>
                </a:lnTo>
                <a:lnTo>
                  <a:pt x="394976" y="31836"/>
                </a:lnTo>
                <a:lnTo>
                  <a:pt x="346258" y="24426"/>
                </a:lnTo>
                <a:lnTo>
                  <a:pt x="297327" y="17984"/>
                </a:lnTo>
                <a:lnTo>
                  <a:pt x="248196" y="12515"/>
                </a:lnTo>
                <a:lnTo>
                  <a:pt x="198878" y="8026"/>
                </a:lnTo>
                <a:lnTo>
                  <a:pt x="149386" y="4524"/>
                </a:lnTo>
                <a:lnTo>
                  <a:pt x="99733" y="2015"/>
                </a:lnTo>
                <a:lnTo>
                  <a:pt x="49934" y="504"/>
                </a:lnTo>
                <a:lnTo>
                  <a:pt x="0" y="0"/>
                </a:lnTo>
                <a:close/>
              </a:path>
            </a:pathLst>
          </a:custGeom>
          <a:solidFill>
            <a:srgbClr val="5B9BD5"/>
          </a:solidFill>
        </p:spPr>
        <p:txBody>
          <a:bodyPr wrap="square" lIns="0" tIns="0" rIns="0" bIns="0" rtlCol="0"/>
          <a:lstStyle/>
          <a:p>
            <a:endParaRPr dirty="0"/>
          </a:p>
        </p:txBody>
      </p:sp>
      <p:sp>
        <p:nvSpPr>
          <p:cNvPr id="5" name="object 5"/>
          <p:cNvSpPr txBox="1"/>
          <p:nvPr/>
        </p:nvSpPr>
        <p:spPr>
          <a:xfrm>
            <a:off x="8919402" y="1352803"/>
            <a:ext cx="1256665" cy="1046480"/>
          </a:xfrm>
          <a:prstGeom prst="rect">
            <a:avLst/>
          </a:prstGeom>
        </p:spPr>
        <p:txBody>
          <a:bodyPr vert="horz" wrap="square" lIns="0" tIns="38100" rIns="0" bIns="0" rtlCol="0">
            <a:spAutoFit/>
          </a:bodyPr>
          <a:lstStyle/>
          <a:p>
            <a:pPr marL="12700" marR="5080" indent="635" algn="ctr">
              <a:lnSpc>
                <a:spcPct val="90700"/>
              </a:lnSpc>
              <a:spcBef>
                <a:spcPts val="300"/>
              </a:spcBef>
            </a:pPr>
            <a:r>
              <a:rPr sz="1800" spc="-10" dirty="0">
                <a:solidFill>
                  <a:srgbClr val="FFFFFF"/>
                </a:solidFill>
                <a:latin typeface="Calibri"/>
                <a:cs typeface="Calibri"/>
              </a:rPr>
              <a:t>Equitable  </a:t>
            </a:r>
            <a:r>
              <a:rPr sz="1800" spc="-15" dirty="0">
                <a:solidFill>
                  <a:srgbClr val="FFFFFF"/>
                </a:solidFill>
                <a:latin typeface="Calibri"/>
                <a:cs typeface="Calibri"/>
              </a:rPr>
              <a:t>workforce </a:t>
            </a:r>
            <a:r>
              <a:rPr sz="1800" dirty="0">
                <a:solidFill>
                  <a:srgbClr val="FFFFFF"/>
                </a:solidFill>
                <a:latin typeface="Calibri"/>
                <a:cs typeface="Calibri"/>
              </a:rPr>
              <a:t>&amp;  </a:t>
            </a:r>
            <a:r>
              <a:rPr sz="1800" spc="-5" dirty="0">
                <a:solidFill>
                  <a:srgbClr val="FFFFFF"/>
                </a:solidFill>
                <a:latin typeface="Calibri"/>
                <a:cs typeface="Calibri"/>
              </a:rPr>
              <a:t>business  d</a:t>
            </a:r>
            <a:r>
              <a:rPr sz="1800" spc="-15" dirty="0">
                <a:solidFill>
                  <a:srgbClr val="FFFFFF"/>
                </a:solidFill>
                <a:latin typeface="Calibri"/>
                <a:cs typeface="Calibri"/>
              </a:rPr>
              <a:t>e</a:t>
            </a:r>
            <a:r>
              <a:rPr sz="1800" spc="-20" dirty="0">
                <a:solidFill>
                  <a:srgbClr val="FFFFFF"/>
                </a:solidFill>
                <a:latin typeface="Calibri"/>
                <a:cs typeface="Calibri"/>
              </a:rPr>
              <a:t>v</a:t>
            </a:r>
            <a:r>
              <a:rPr sz="1800" spc="-5" dirty="0">
                <a:solidFill>
                  <a:srgbClr val="FFFFFF"/>
                </a:solidFill>
                <a:latin typeface="Calibri"/>
                <a:cs typeface="Calibri"/>
              </a:rPr>
              <a:t>elopme</a:t>
            </a:r>
            <a:r>
              <a:rPr sz="1800" spc="-20" dirty="0">
                <a:solidFill>
                  <a:srgbClr val="FFFFFF"/>
                </a:solidFill>
                <a:latin typeface="Calibri"/>
                <a:cs typeface="Calibri"/>
              </a:rPr>
              <a:t>n</a:t>
            </a:r>
            <a:r>
              <a:rPr sz="1800" dirty="0">
                <a:solidFill>
                  <a:srgbClr val="FFFFFF"/>
                </a:solidFill>
                <a:latin typeface="Calibri"/>
                <a:cs typeface="Calibri"/>
              </a:rPr>
              <a:t>t</a:t>
            </a:r>
            <a:endParaRPr sz="1800" dirty="0">
              <a:latin typeface="Calibri"/>
              <a:cs typeface="Calibri"/>
            </a:endParaRPr>
          </a:p>
        </p:txBody>
      </p:sp>
      <p:sp>
        <p:nvSpPr>
          <p:cNvPr id="6" name="object 6"/>
          <p:cNvSpPr/>
          <p:nvPr/>
        </p:nvSpPr>
        <p:spPr>
          <a:xfrm>
            <a:off x="8697024" y="2201503"/>
            <a:ext cx="2464435" cy="2085339"/>
          </a:xfrm>
          <a:custGeom>
            <a:avLst/>
            <a:gdLst/>
            <a:ahLst/>
            <a:cxnLst/>
            <a:rect l="l" t="t" r="r" b="b"/>
            <a:pathLst>
              <a:path w="2464434" h="2085339">
                <a:moveTo>
                  <a:pt x="1926671" y="0"/>
                </a:moveTo>
                <a:lnTo>
                  <a:pt x="0" y="1536467"/>
                </a:lnTo>
                <a:lnTo>
                  <a:pt x="2402519" y="2084829"/>
                </a:lnTo>
                <a:lnTo>
                  <a:pt x="2413139" y="2036035"/>
                </a:lnTo>
                <a:lnTo>
                  <a:pt x="2422748" y="1987147"/>
                </a:lnTo>
                <a:lnTo>
                  <a:pt x="2431350" y="1938181"/>
                </a:lnTo>
                <a:lnTo>
                  <a:pt x="2438948" y="1889151"/>
                </a:lnTo>
                <a:lnTo>
                  <a:pt x="2445546" y="1840071"/>
                </a:lnTo>
                <a:lnTo>
                  <a:pt x="2451147" y="1790954"/>
                </a:lnTo>
                <a:lnTo>
                  <a:pt x="2455755" y="1741817"/>
                </a:lnTo>
                <a:lnTo>
                  <a:pt x="2459372" y="1692672"/>
                </a:lnTo>
                <a:lnTo>
                  <a:pt x="2462001" y="1643534"/>
                </a:lnTo>
                <a:lnTo>
                  <a:pt x="2463646" y="1594418"/>
                </a:lnTo>
                <a:lnTo>
                  <a:pt x="2464311" y="1545338"/>
                </a:lnTo>
                <a:lnTo>
                  <a:pt x="2463998" y="1496308"/>
                </a:lnTo>
                <a:lnTo>
                  <a:pt x="2462711" y="1447342"/>
                </a:lnTo>
                <a:lnTo>
                  <a:pt x="2460453" y="1398454"/>
                </a:lnTo>
                <a:lnTo>
                  <a:pt x="2457228" y="1349660"/>
                </a:lnTo>
                <a:lnTo>
                  <a:pt x="2453037" y="1300973"/>
                </a:lnTo>
                <a:lnTo>
                  <a:pt x="2447886" y="1252407"/>
                </a:lnTo>
                <a:lnTo>
                  <a:pt x="2441777" y="1203978"/>
                </a:lnTo>
                <a:lnTo>
                  <a:pt x="2434713" y="1155698"/>
                </a:lnTo>
                <a:lnTo>
                  <a:pt x="2426698" y="1107583"/>
                </a:lnTo>
                <a:lnTo>
                  <a:pt x="2417735" y="1059647"/>
                </a:lnTo>
                <a:lnTo>
                  <a:pt x="2407827" y="1011904"/>
                </a:lnTo>
                <a:lnTo>
                  <a:pt x="2396977" y="964368"/>
                </a:lnTo>
                <a:lnTo>
                  <a:pt x="2385189" y="917054"/>
                </a:lnTo>
                <a:lnTo>
                  <a:pt x="2372466" y="869976"/>
                </a:lnTo>
                <a:lnTo>
                  <a:pt x="2358811" y="823149"/>
                </a:lnTo>
                <a:lnTo>
                  <a:pt x="2344227" y="776585"/>
                </a:lnTo>
                <a:lnTo>
                  <a:pt x="2328719" y="730301"/>
                </a:lnTo>
                <a:lnTo>
                  <a:pt x="2312288" y="684310"/>
                </a:lnTo>
                <a:lnTo>
                  <a:pt x="2294939" y="638627"/>
                </a:lnTo>
                <a:lnTo>
                  <a:pt x="2276674" y="593265"/>
                </a:lnTo>
                <a:lnTo>
                  <a:pt x="2257497" y="548239"/>
                </a:lnTo>
                <a:lnTo>
                  <a:pt x="2237411" y="503564"/>
                </a:lnTo>
                <a:lnTo>
                  <a:pt x="2216419" y="459253"/>
                </a:lnTo>
                <a:lnTo>
                  <a:pt x="2194525" y="415322"/>
                </a:lnTo>
                <a:lnTo>
                  <a:pt x="2171732" y="371784"/>
                </a:lnTo>
                <a:lnTo>
                  <a:pt x="2148043" y="328653"/>
                </a:lnTo>
                <a:lnTo>
                  <a:pt x="2123461" y="285945"/>
                </a:lnTo>
                <a:lnTo>
                  <a:pt x="2097990" y="243672"/>
                </a:lnTo>
                <a:lnTo>
                  <a:pt x="2071633" y="201850"/>
                </a:lnTo>
                <a:lnTo>
                  <a:pt x="2044393" y="160493"/>
                </a:lnTo>
                <a:lnTo>
                  <a:pt x="2016274" y="119615"/>
                </a:lnTo>
                <a:lnTo>
                  <a:pt x="1987278" y="79231"/>
                </a:lnTo>
                <a:lnTo>
                  <a:pt x="1957409" y="39354"/>
                </a:lnTo>
                <a:lnTo>
                  <a:pt x="1926671" y="0"/>
                </a:lnTo>
                <a:close/>
              </a:path>
            </a:pathLst>
          </a:custGeom>
          <a:solidFill>
            <a:srgbClr val="56BCD0"/>
          </a:solidFill>
        </p:spPr>
        <p:txBody>
          <a:bodyPr wrap="square" lIns="0" tIns="0" rIns="0" bIns="0" rtlCol="0"/>
          <a:lstStyle/>
          <a:p>
            <a:endParaRPr dirty="0"/>
          </a:p>
        </p:txBody>
      </p:sp>
      <p:sp>
        <p:nvSpPr>
          <p:cNvPr id="7" name="object 7"/>
          <p:cNvSpPr/>
          <p:nvPr/>
        </p:nvSpPr>
        <p:spPr>
          <a:xfrm>
            <a:off x="8697024" y="2201502"/>
            <a:ext cx="2464435" cy="2085339"/>
          </a:xfrm>
          <a:custGeom>
            <a:avLst/>
            <a:gdLst/>
            <a:ahLst/>
            <a:cxnLst/>
            <a:rect l="l" t="t" r="r" b="b"/>
            <a:pathLst>
              <a:path w="2464434" h="2085339">
                <a:moveTo>
                  <a:pt x="1926672" y="0"/>
                </a:moveTo>
                <a:lnTo>
                  <a:pt x="1957410" y="39354"/>
                </a:lnTo>
                <a:lnTo>
                  <a:pt x="1987279" y="79231"/>
                </a:lnTo>
                <a:lnTo>
                  <a:pt x="2016275" y="119615"/>
                </a:lnTo>
                <a:lnTo>
                  <a:pt x="2044394" y="160493"/>
                </a:lnTo>
                <a:lnTo>
                  <a:pt x="2071634" y="201850"/>
                </a:lnTo>
                <a:lnTo>
                  <a:pt x="2097991" y="243672"/>
                </a:lnTo>
                <a:lnTo>
                  <a:pt x="2123462" y="285945"/>
                </a:lnTo>
                <a:lnTo>
                  <a:pt x="2148044" y="328653"/>
                </a:lnTo>
                <a:lnTo>
                  <a:pt x="2171733" y="371784"/>
                </a:lnTo>
                <a:lnTo>
                  <a:pt x="2194526" y="415322"/>
                </a:lnTo>
                <a:lnTo>
                  <a:pt x="2216420" y="459254"/>
                </a:lnTo>
                <a:lnTo>
                  <a:pt x="2237412" y="503564"/>
                </a:lnTo>
                <a:lnTo>
                  <a:pt x="2257497" y="548239"/>
                </a:lnTo>
                <a:lnTo>
                  <a:pt x="2276675" y="593265"/>
                </a:lnTo>
                <a:lnTo>
                  <a:pt x="2294939" y="638627"/>
                </a:lnTo>
                <a:lnTo>
                  <a:pt x="2312289" y="684310"/>
                </a:lnTo>
                <a:lnTo>
                  <a:pt x="2328719" y="730301"/>
                </a:lnTo>
                <a:lnTo>
                  <a:pt x="2344228" y="776586"/>
                </a:lnTo>
                <a:lnTo>
                  <a:pt x="2358811" y="823149"/>
                </a:lnTo>
                <a:lnTo>
                  <a:pt x="2372466" y="869977"/>
                </a:lnTo>
                <a:lnTo>
                  <a:pt x="2385189" y="917055"/>
                </a:lnTo>
                <a:lnTo>
                  <a:pt x="2396977" y="964369"/>
                </a:lnTo>
                <a:lnTo>
                  <a:pt x="2407827" y="1011904"/>
                </a:lnTo>
                <a:lnTo>
                  <a:pt x="2417735" y="1059647"/>
                </a:lnTo>
                <a:lnTo>
                  <a:pt x="2426698" y="1107584"/>
                </a:lnTo>
                <a:lnTo>
                  <a:pt x="2434713" y="1155699"/>
                </a:lnTo>
                <a:lnTo>
                  <a:pt x="2441777" y="1203978"/>
                </a:lnTo>
                <a:lnTo>
                  <a:pt x="2447886" y="1252408"/>
                </a:lnTo>
                <a:lnTo>
                  <a:pt x="2453038" y="1300973"/>
                </a:lnTo>
                <a:lnTo>
                  <a:pt x="2457228" y="1349660"/>
                </a:lnTo>
                <a:lnTo>
                  <a:pt x="2460453" y="1398455"/>
                </a:lnTo>
                <a:lnTo>
                  <a:pt x="2462711" y="1447342"/>
                </a:lnTo>
                <a:lnTo>
                  <a:pt x="2463998" y="1496308"/>
                </a:lnTo>
                <a:lnTo>
                  <a:pt x="2464311" y="1545338"/>
                </a:lnTo>
                <a:lnTo>
                  <a:pt x="2463646" y="1594419"/>
                </a:lnTo>
                <a:lnTo>
                  <a:pt x="2462001" y="1643535"/>
                </a:lnTo>
                <a:lnTo>
                  <a:pt x="2459372" y="1692672"/>
                </a:lnTo>
                <a:lnTo>
                  <a:pt x="2455755" y="1741817"/>
                </a:lnTo>
                <a:lnTo>
                  <a:pt x="2451148" y="1790955"/>
                </a:lnTo>
                <a:lnTo>
                  <a:pt x="2445546" y="1840071"/>
                </a:lnTo>
                <a:lnTo>
                  <a:pt x="2438948" y="1889151"/>
                </a:lnTo>
                <a:lnTo>
                  <a:pt x="2431350" y="1938182"/>
                </a:lnTo>
                <a:lnTo>
                  <a:pt x="2422748" y="1987148"/>
                </a:lnTo>
                <a:lnTo>
                  <a:pt x="2413139" y="2036035"/>
                </a:lnTo>
                <a:lnTo>
                  <a:pt x="2402520" y="2084830"/>
                </a:lnTo>
                <a:lnTo>
                  <a:pt x="0" y="1536468"/>
                </a:lnTo>
                <a:lnTo>
                  <a:pt x="1926672" y="0"/>
                </a:lnTo>
                <a:close/>
              </a:path>
            </a:pathLst>
          </a:custGeom>
          <a:ln w="12700">
            <a:solidFill>
              <a:srgbClr val="FFFFFF"/>
            </a:solidFill>
          </a:ln>
        </p:spPr>
        <p:txBody>
          <a:bodyPr wrap="square" lIns="0" tIns="0" rIns="0" bIns="0" rtlCol="0"/>
          <a:lstStyle/>
          <a:p>
            <a:endParaRPr dirty="0"/>
          </a:p>
        </p:txBody>
      </p:sp>
      <p:sp>
        <p:nvSpPr>
          <p:cNvPr id="8" name="object 8"/>
          <p:cNvSpPr txBox="1"/>
          <p:nvPr/>
        </p:nvSpPr>
        <p:spPr>
          <a:xfrm>
            <a:off x="9669544" y="3187700"/>
            <a:ext cx="1305560" cy="553085"/>
          </a:xfrm>
          <a:prstGeom prst="rect">
            <a:avLst/>
          </a:prstGeom>
        </p:spPr>
        <p:txBody>
          <a:bodyPr vert="horz" wrap="square" lIns="0" tIns="38735" rIns="0" bIns="0" rtlCol="0">
            <a:spAutoFit/>
          </a:bodyPr>
          <a:lstStyle/>
          <a:p>
            <a:pPr marL="31115" marR="5080" indent="-19050">
              <a:lnSpc>
                <a:spcPts val="1989"/>
              </a:lnSpc>
              <a:spcBef>
                <a:spcPts val="305"/>
              </a:spcBef>
            </a:pPr>
            <a:r>
              <a:rPr sz="1800" spc="-10" dirty="0">
                <a:solidFill>
                  <a:srgbClr val="FFFFFF"/>
                </a:solidFill>
                <a:latin typeface="Calibri"/>
                <a:cs typeface="Calibri"/>
              </a:rPr>
              <a:t>Energy</a:t>
            </a:r>
            <a:r>
              <a:rPr sz="1800" spc="-60" dirty="0">
                <a:solidFill>
                  <a:srgbClr val="FFFFFF"/>
                </a:solidFill>
                <a:latin typeface="Calibri"/>
                <a:cs typeface="Calibri"/>
              </a:rPr>
              <a:t> </a:t>
            </a:r>
            <a:r>
              <a:rPr sz="1800" spc="-5" dirty="0">
                <a:solidFill>
                  <a:srgbClr val="FFFFFF"/>
                </a:solidFill>
                <a:latin typeface="Calibri"/>
                <a:cs typeface="Calibri"/>
              </a:rPr>
              <a:t>access  </a:t>
            </a:r>
            <a:r>
              <a:rPr sz="1800" dirty="0">
                <a:solidFill>
                  <a:srgbClr val="FFFFFF"/>
                </a:solidFill>
                <a:latin typeface="Calibri"/>
                <a:cs typeface="Calibri"/>
              </a:rPr>
              <a:t>&amp; solar </a:t>
            </a:r>
            <a:r>
              <a:rPr sz="1800" spc="-15" dirty="0">
                <a:solidFill>
                  <a:srgbClr val="FFFFFF"/>
                </a:solidFill>
                <a:latin typeface="Calibri"/>
                <a:cs typeface="Calibri"/>
              </a:rPr>
              <a:t>for</a:t>
            </a:r>
            <a:r>
              <a:rPr sz="1800" spc="-100" dirty="0">
                <a:solidFill>
                  <a:srgbClr val="FFFFFF"/>
                </a:solidFill>
                <a:latin typeface="Calibri"/>
                <a:cs typeface="Calibri"/>
              </a:rPr>
              <a:t> </a:t>
            </a:r>
            <a:r>
              <a:rPr sz="1800" dirty="0">
                <a:solidFill>
                  <a:srgbClr val="FFFFFF"/>
                </a:solidFill>
                <a:latin typeface="Calibri"/>
                <a:cs typeface="Calibri"/>
              </a:rPr>
              <a:t>all</a:t>
            </a:r>
            <a:endParaRPr sz="1800" dirty="0">
              <a:latin typeface="Calibri"/>
              <a:cs typeface="Calibri"/>
            </a:endParaRPr>
          </a:p>
        </p:txBody>
      </p:sp>
      <p:sp>
        <p:nvSpPr>
          <p:cNvPr id="9" name="object 9"/>
          <p:cNvSpPr/>
          <p:nvPr/>
        </p:nvSpPr>
        <p:spPr>
          <a:xfrm>
            <a:off x="8697024" y="3737970"/>
            <a:ext cx="2402840" cy="2220595"/>
          </a:xfrm>
          <a:custGeom>
            <a:avLst/>
            <a:gdLst/>
            <a:ahLst/>
            <a:cxnLst/>
            <a:rect l="l" t="t" r="r" b="b"/>
            <a:pathLst>
              <a:path w="2402840" h="2220595">
                <a:moveTo>
                  <a:pt x="0" y="0"/>
                </a:moveTo>
                <a:lnTo>
                  <a:pt x="1069221" y="2220262"/>
                </a:lnTo>
                <a:lnTo>
                  <a:pt x="1113991" y="2198141"/>
                </a:lnTo>
                <a:lnTo>
                  <a:pt x="1158204" y="2175173"/>
                </a:lnTo>
                <a:lnTo>
                  <a:pt x="1201851" y="2151369"/>
                </a:lnTo>
                <a:lnTo>
                  <a:pt x="1244922" y="2126740"/>
                </a:lnTo>
                <a:lnTo>
                  <a:pt x="1287408" y="2101297"/>
                </a:lnTo>
                <a:lnTo>
                  <a:pt x="1329301" y="2075053"/>
                </a:lnTo>
                <a:lnTo>
                  <a:pt x="1370591" y="2048018"/>
                </a:lnTo>
                <a:lnTo>
                  <a:pt x="1411269" y="2020205"/>
                </a:lnTo>
                <a:lnTo>
                  <a:pt x="1451326" y="1991624"/>
                </a:lnTo>
                <a:lnTo>
                  <a:pt x="1490753" y="1962287"/>
                </a:lnTo>
                <a:lnTo>
                  <a:pt x="1529540" y="1932205"/>
                </a:lnTo>
                <a:lnTo>
                  <a:pt x="1567678" y="1901391"/>
                </a:lnTo>
                <a:lnTo>
                  <a:pt x="1605159" y="1869855"/>
                </a:lnTo>
                <a:lnTo>
                  <a:pt x="1641973" y="1837609"/>
                </a:lnTo>
                <a:lnTo>
                  <a:pt x="1678111" y="1804664"/>
                </a:lnTo>
                <a:lnTo>
                  <a:pt x="1713563" y="1771032"/>
                </a:lnTo>
                <a:lnTo>
                  <a:pt x="1748322" y="1736724"/>
                </a:lnTo>
                <a:lnTo>
                  <a:pt x="1782377" y="1701753"/>
                </a:lnTo>
                <a:lnTo>
                  <a:pt x="1815719" y="1666128"/>
                </a:lnTo>
                <a:lnTo>
                  <a:pt x="1848339" y="1629862"/>
                </a:lnTo>
                <a:lnTo>
                  <a:pt x="1880229" y="1592967"/>
                </a:lnTo>
                <a:lnTo>
                  <a:pt x="1911378" y="1555453"/>
                </a:lnTo>
                <a:lnTo>
                  <a:pt x="1941779" y="1517332"/>
                </a:lnTo>
                <a:lnTo>
                  <a:pt x="1971421" y="1478616"/>
                </a:lnTo>
                <a:lnTo>
                  <a:pt x="2000295" y="1439316"/>
                </a:lnTo>
                <a:lnTo>
                  <a:pt x="2028393" y="1399444"/>
                </a:lnTo>
                <a:lnTo>
                  <a:pt x="2055705" y="1359010"/>
                </a:lnTo>
                <a:lnTo>
                  <a:pt x="2082222" y="1318027"/>
                </a:lnTo>
                <a:lnTo>
                  <a:pt x="2107935" y="1276506"/>
                </a:lnTo>
                <a:lnTo>
                  <a:pt x="2132834" y="1234459"/>
                </a:lnTo>
                <a:lnTo>
                  <a:pt x="2156912" y="1191896"/>
                </a:lnTo>
                <a:lnTo>
                  <a:pt x="2180158" y="1148830"/>
                </a:lnTo>
                <a:lnTo>
                  <a:pt x="2202563" y="1105271"/>
                </a:lnTo>
                <a:lnTo>
                  <a:pt x="2224118" y="1061232"/>
                </a:lnTo>
                <a:lnTo>
                  <a:pt x="2244814" y="1016724"/>
                </a:lnTo>
                <a:lnTo>
                  <a:pt x="2264643" y="971758"/>
                </a:lnTo>
                <a:lnTo>
                  <a:pt x="2283594" y="926345"/>
                </a:lnTo>
                <a:lnTo>
                  <a:pt x="2301658" y="880498"/>
                </a:lnTo>
                <a:lnTo>
                  <a:pt x="2318827" y="834228"/>
                </a:lnTo>
                <a:lnTo>
                  <a:pt x="2335091" y="787545"/>
                </a:lnTo>
                <a:lnTo>
                  <a:pt x="2350442" y="740462"/>
                </a:lnTo>
                <a:lnTo>
                  <a:pt x="2364869" y="692991"/>
                </a:lnTo>
                <a:lnTo>
                  <a:pt x="2378364" y="645141"/>
                </a:lnTo>
                <a:lnTo>
                  <a:pt x="2390918" y="596926"/>
                </a:lnTo>
                <a:lnTo>
                  <a:pt x="2402522" y="548356"/>
                </a:lnTo>
                <a:lnTo>
                  <a:pt x="0" y="0"/>
                </a:lnTo>
                <a:close/>
              </a:path>
            </a:pathLst>
          </a:custGeom>
          <a:solidFill>
            <a:srgbClr val="52CAB8"/>
          </a:solidFill>
        </p:spPr>
        <p:txBody>
          <a:bodyPr wrap="square" lIns="0" tIns="0" rIns="0" bIns="0" rtlCol="0"/>
          <a:lstStyle/>
          <a:p>
            <a:endParaRPr dirty="0"/>
          </a:p>
        </p:txBody>
      </p:sp>
      <p:sp>
        <p:nvSpPr>
          <p:cNvPr id="10" name="object 10"/>
          <p:cNvSpPr/>
          <p:nvPr/>
        </p:nvSpPr>
        <p:spPr>
          <a:xfrm>
            <a:off x="8697024" y="3737970"/>
            <a:ext cx="2402840" cy="2220595"/>
          </a:xfrm>
          <a:custGeom>
            <a:avLst/>
            <a:gdLst/>
            <a:ahLst/>
            <a:cxnLst/>
            <a:rect l="l" t="t" r="r" b="b"/>
            <a:pathLst>
              <a:path w="2402840" h="2220595">
                <a:moveTo>
                  <a:pt x="2402522" y="548357"/>
                </a:moveTo>
                <a:lnTo>
                  <a:pt x="2390918" y="596926"/>
                </a:lnTo>
                <a:lnTo>
                  <a:pt x="2378364" y="645141"/>
                </a:lnTo>
                <a:lnTo>
                  <a:pt x="2364869" y="692991"/>
                </a:lnTo>
                <a:lnTo>
                  <a:pt x="2350441" y="740462"/>
                </a:lnTo>
                <a:lnTo>
                  <a:pt x="2335091" y="787545"/>
                </a:lnTo>
                <a:lnTo>
                  <a:pt x="2318827" y="834227"/>
                </a:lnTo>
                <a:lnTo>
                  <a:pt x="2301658" y="880498"/>
                </a:lnTo>
                <a:lnTo>
                  <a:pt x="2283593" y="926345"/>
                </a:lnTo>
                <a:lnTo>
                  <a:pt x="2264642" y="971758"/>
                </a:lnTo>
                <a:lnTo>
                  <a:pt x="2244814" y="1016724"/>
                </a:lnTo>
                <a:lnTo>
                  <a:pt x="2224118" y="1061232"/>
                </a:lnTo>
                <a:lnTo>
                  <a:pt x="2202562" y="1105271"/>
                </a:lnTo>
                <a:lnTo>
                  <a:pt x="2180157" y="1148830"/>
                </a:lnTo>
                <a:lnTo>
                  <a:pt x="2156912" y="1191896"/>
                </a:lnTo>
                <a:lnTo>
                  <a:pt x="2132834" y="1234458"/>
                </a:lnTo>
                <a:lnTo>
                  <a:pt x="2107935" y="1276506"/>
                </a:lnTo>
                <a:lnTo>
                  <a:pt x="2082222" y="1318027"/>
                </a:lnTo>
                <a:lnTo>
                  <a:pt x="2055705" y="1359010"/>
                </a:lnTo>
                <a:lnTo>
                  <a:pt x="2028393" y="1399443"/>
                </a:lnTo>
                <a:lnTo>
                  <a:pt x="2000295" y="1439316"/>
                </a:lnTo>
                <a:lnTo>
                  <a:pt x="1971421" y="1478616"/>
                </a:lnTo>
                <a:lnTo>
                  <a:pt x="1941779" y="1517332"/>
                </a:lnTo>
                <a:lnTo>
                  <a:pt x="1911378" y="1555453"/>
                </a:lnTo>
                <a:lnTo>
                  <a:pt x="1880229" y="1592967"/>
                </a:lnTo>
                <a:lnTo>
                  <a:pt x="1848339" y="1629862"/>
                </a:lnTo>
                <a:lnTo>
                  <a:pt x="1815719" y="1666128"/>
                </a:lnTo>
                <a:lnTo>
                  <a:pt x="1782377" y="1701752"/>
                </a:lnTo>
                <a:lnTo>
                  <a:pt x="1748322" y="1736724"/>
                </a:lnTo>
                <a:lnTo>
                  <a:pt x="1713564" y="1771032"/>
                </a:lnTo>
                <a:lnTo>
                  <a:pt x="1678111" y="1804664"/>
                </a:lnTo>
                <a:lnTo>
                  <a:pt x="1641973" y="1837608"/>
                </a:lnTo>
                <a:lnTo>
                  <a:pt x="1605159" y="1869854"/>
                </a:lnTo>
                <a:lnTo>
                  <a:pt x="1567679" y="1901390"/>
                </a:lnTo>
                <a:lnTo>
                  <a:pt x="1529540" y="1932205"/>
                </a:lnTo>
                <a:lnTo>
                  <a:pt x="1490753" y="1962286"/>
                </a:lnTo>
                <a:lnTo>
                  <a:pt x="1451327" y="1991623"/>
                </a:lnTo>
                <a:lnTo>
                  <a:pt x="1411270" y="2020204"/>
                </a:lnTo>
                <a:lnTo>
                  <a:pt x="1370592" y="2048018"/>
                </a:lnTo>
                <a:lnTo>
                  <a:pt x="1329302" y="2075053"/>
                </a:lnTo>
                <a:lnTo>
                  <a:pt x="1287409" y="2101297"/>
                </a:lnTo>
                <a:lnTo>
                  <a:pt x="1244923" y="2126739"/>
                </a:lnTo>
                <a:lnTo>
                  <a:pt x="1201852" y="2151369"/>
                </a:lnTo>
                <a:lnTo>
                  <a:pt x="1158205" y="2175173"/>
                </a:lnTo>
                <a:lnTo>
                  <a:pt x="1113992" y="2198141"/>
                </a:lnTo>
                <a:lnTo>
                  <a:pt x="1069223" y="2220262"/>
                </a:lnTo>
                <a:lnTo>
                  <a:pt x="0" y="0"/>
                </a:lnTo>
                <a:lnTo>
                  <a:pt x="2402522" y="548357"/>
                </a:lnTo>
                <a:close/>
              </a:path>
            </a:pathLst>
          </a:custGeom>
          <a:ln w="12700">
            <a:solidFill>
              <a:srgbClr val="FFFFFF"/>
            </a:solidFill>
          </a:ln>
        </p:spPr>
        <p:txBody>
          <a:bodyPr wrap="square" lIns="0" tIns="0" rIns="0" bIns="0" rtlCol="0"/>
          <a:lstStyle/>
          <a:p>
            <a:endParaRPr dirty="0"/>
          </a:p>
        </p:txBody>
      </p:sp>
      <p:sp>
        <p:nvSpPr>
          <p:cNvPr id="11" name="object 11"/>
          <p:cNvSpPr txBox="1"/>
          <p:nvPr/>
        </p:nvSpPr>
        <p:spPr>
          <a:xfrm>
            <a:off x="9522270" y="4373371"/>
            <a:ext cx="1049020" cy="556260"/>
          </a:xfrm>
          <a:prstGeom prst="rect">
            <a:avLst/>
          </a:prstGeom>
        </p:spPr>
        <p:txBody>
          <a:bodyPr vert="horz" wrap="square" lIns="0" tIns="36194" rIns="0" bIns="0" rtlCol="0">
            <a:spAutoFit/>
          </a:bodyPr>
          <a:lstStyle/>
          <a:p>
            <a:pPr marL="206375" marR="5080" indent="-194310">
              <a:lnSpc>
                <a:spcPts val="2020"/>
              </a:lnSpc>
              <a:spcBef>
                <a:spcPts val="284"/>
              </a:spcBef>
            </a:pPr>
            <a:r>
              <a:rPr sz="1800" spc="-35" dirty="0">
                <a:solidFill>
                  <a:srgbClr val="FFFFFF"/>
                </a:solidFill>
                <a:latin typeface="Calibri"/>
                <a:cs typeface="Calibri"/>
              </a:rPr>
              <a:t>R</a:t>
            </a:r>
            <a:r>
              <a:rPr sz="1800" spc="-5" dirty="0">
                <a:solidFill>
                  <a:srgbClr val="FFFFFF"/>
                </a:solidFill>
                <a:latin typeface="Calibri"/>
                <a:cs typeface="Calibri"/>
              </a:rPr>
              <a:t>e</a:t>
            </a:r>
            <a:r>
              <a:rPr sz="1800" dirty="0">
                <a:solidFill>
                  <a:srgbClr val="FFFFFF"/>
                </a:solidFill>
                <a:latin typeface="Calibri"/>
                <a:cs typeface="Calibri"/>
              </a:rPr>
              <a:t>n</a:t>
            </a:r>
            <a:r>
              <a:rPr sz="1800" spc="-10" dirty="0">
                <a:solidFill>
                  <a:srgbClr val="FFFFFF"/>
                </a:solidFill>
                <a:latin typeface="Calibri"/>
                <a:cs typeface="Calibri"/>
              </a:rPr>
              <a:t>e</a:t>
            </a:r>
            <a:r>
              <a:rPr sz="1800" spc="-25" dirty="0">
                <a:solidFill>
                  <a:srgbClr val="FFFFFF"/>
                </a:solidFill>
                <a:latin typeface="Calibri"/>
                <a:cs typeface="Calibri"/>
              </a:rPr>
              <a:t>w</a:t>
            </a:r>
            <a:r>
              <a:rPr sz="1800" spc="-5" dirty="0">
                <a:solidFill>
                  <a:srgbClr val="FFFFFF"/>
                </a:solidFill>
                <a:latin typeface="Calibri"/>
                <a:cs typeface="Calibri"/>
              </a:rPr>
              <a:t>a</a:t>
            </a:r>
            <a:r>
              <a:rPr sz="1800" dirty="0">
                <a:solidFill>
                  <a:srgbClr val="FFFFFF"/>
                </a:solidFill>
                <a:latin typeface="Calibri"/>
                <a:cs typeface="Calibri"/>
              </a:rPr>
              <a:t>ble  </a:t>
            </a:r>
            <a:r>
              <a:rPr sz="1800" spc="-10" dirty="0">
                <a:solidFill>
                  <a:srgbClr val="FFFFFF"/>
                </a:solidFill>
                <a:latin typeface="Calibri"/>
                <a:cs typeface="Calibri"/>
              </a:rPr>
              <a:t>energy</a:t>
            </a:r>
            <a:endParaRPr sz="1800" dirty="0">
              <a:latin typeface="Calibri"/>
              <a:cs typeface="Calibri"/>
            </a:endParaRPr>
          </a:p>
        </p:txBody>
      </p:sp>
      <p:sp>
        <p:nvSpPr>
          <p:cNvPr id="12" name="object 12"/>
          <p:cNvSpPr/>
          <p:nvPr/>
        </p:nvSpPr>
        <p:spPr>
          <a:xfrm>
            <a:off x="7627802" y="3737970"/>
            <a:ext cx="2138680" cy="2464435"/>
          </a:xfrm>
          <a:custGeom>
            <a:avLst/>
            <a:gdLst/>
            <a:ahLst/>
            <a:cxnLst/>
            <a:rect l="l" t="t" r="r" b="b"/>
            <a:pathLst>
              <a:path w="2138679" h="2464435">
                <a:moveTo>
                  <a:pt x="1069221" y="0"/>
                </a:moveTo>
                <a:lnTo>
                  <a:pt x="0" y="2220265"/>
                </a:lnTo>
                <a:lnTo>
                  <a:pt x="45263" y="2241500"/>
                </a:lnTo>
                <a:lnTo>
                  <a:pt x="90786" y="2261745"/>
                </a:lnTo>
                <a:lnTo>
                  <a:pt x="136609" y="2281026"/>
                </a:lnTo>
                <a:lnTo>
                  <a:pt x="182719" y="2299343"/>
                </a:lnTo>
                <a:lnTo>
                  <a:pt x="229100" y="2316696"/>
                </a:lnTo>
                <a:lnTo>
                  <a:pt x="275737" y="2333084"/>
                </a:lnTo>
                <a:lnTo>
                  <a:pt x="322617" y="2348509"/>
                </a:lnTo>
                <a:lnTo>
                  <a:pt x="369724" y="2362969"/>
                </a:lnTo>
                <a:lnTo>
                  <a:pt x="417043" y="2376466"/>
                </a:lnTo>
                <a:lnTo>
                  <a:pt x="464561" y="2388998"/>
                </a:lnTo>
                <a:lnTo>
                  <a:pt x="512262" y="2400566"/>
                </a:lnTo>
                <a:lnTo>
                  <a:pt x="560132" y="2411171"/>
                </a:lnTo>
                <a:lnTo>
                  <a:pt x="608156" y="2420811"/>
                </a:lnTo>
                <a:lnTo>
                  <a:pt x="656320" y="2429487"/>
                </a:lnTo>
                <a:lnTo>
                  <a:pt x="704608" y="2437199"/>
                </a:lnTo>
                <a:lnTo>
                  <a:pt x="753006" y="2443947"/>
                </a:lnTo>
                <a:lnTo>
                  <a:pt x="801500" y="2449730"/>
                </a:lnTo>
                <a:lnTo>
                  <a:pt x="850075" y="2454550"/>
                </a:lnTo>
                <a:lnTo>
                  <a:pt x="898717" y="2458406"/>
                </a:lnTo>
                <a:lnTo>
                  <a:pt x="947413" y="2461298"/>
                </a:lnTo>
                <a:lnTo>
                  <a:pt x="996156" y="2463225"/>
                </a:lnTo>
                <a:lnTo>
                  <a:pt x="1044815" y="2464188"/>
                </a:lnTo>
                <a:lnTo>
                  <a:pt x="1093602" y="2464188"/>
                </a:lnTo>
                <a:lnTo>
                  <a:pt x="1142367" y="2463223"/>
                </a:lnTo>
                <a:lnTo>
                  <a:pt x="1191099" y="2461295"/>
                </a:lnTo>
                <a:lnTo>
                  <a:pt x="1239793" y="2458402"/>
                </a:lnTo>
                <a:lnTo>
                  <a:pt x="1288434" y="2454545"/>
                </a:lnTo>
                <a:lnTo>
                  <a:pt x="1337008" y="2449724"/>
                </a:lnTo>
                <a:lnTo>
                  <a:pt x="1385502" y="2443939"/>
                </a:lnTo>
                <a:lnTo>
                  <a:pt x="1433900" y="2437190"/>
                </a:lnTo>
                <a:lnTo>
                  <a:pt x="1482188" y="2429477"/>
                </a:lnTo>
                <a:lnTo>
                  <a:pt x="1530351" y="2420799"/>
                </a:lnTo>
                <a:lnTo>
                  <a:pt x="1578374" y="2411158"/>
                </a:lnTo>
                <a:lnTo>
                  <a:pt x="1626244" y="2400553"/>
                </a:lnTo>
                <a:lnTo>
                  <a:pt x="1673945" y="2388983"/>
                </a:lnTo>
                <a:lnTo>
                  <a:pt x="1721462" y="2376450"/>
                </a:lnTo>
                <a:lnTo>
                  <a:pt x="1768781" y="2362952"/>
                </a:lnTo>
                <a:lnTo>
                  <a:pt x="1815888" y="2348491"/>
                </a:lnTo>
                <a:lnTo>
                  <a:pt x="1862767" y="2333065"/>
                </a:lnTo>
                <a:lnTo>
                  <a:pt x="1909404" y="2316675"/>
                </a:lnTo>
                <a:lnTo>
                  <a:pt x="1955785" y="2299321"/>
                </a:lnTo>
                <a:lnTo>
                  <a:pt x="2001894" y="2281003"/>
                </a:lnTo>
                <a:lnTo>
                  <a:pt x="2047717" y="2261721"/>
                </a:lnTo>
                <a:lnTo>
                  <a:pt x="2093239" y="2241475"/>
                </a:lnTo>
                <a:lnTo>
                  <a:pt x="2138392" y="2220291"/>
                </a:lnTo>
                <a:lnTo>
                  <a:pt x="1069221" y="0"/>
                </a:lnTo>
                <a:close/>
              </a:path>
            </a:pathLst>
          </a:custGeom>
          <a:solidFill>
            <a:srgbClr val="4DC58D"/>
          </a:solidFill>
        </p:spPr>
        <p:txBody>
          <a:bodyPr wrap="square" lIns="0" tIns="0" rIns="0" bIns="0" rtlCol="0"/>
          <a:lstStyle/>
          <a:p>
            <a:endParaRPr dirty="0"/>
          </a:p>
        </p:txBody>
      </p:sp>
      <p:sp>
        <p:nvSpPr>
          <p:cNvPr id="13" name="object 13"/>
          <p:cNvSpPr/>
          <p:nvPr/>
        </p:nvSpPr>
        <p:spPr>
          <a:xfrm>
            <a:off x="7627802" y="3737970"/>
            <a:ext cx="2138680" cy="2464435"/>
          </a:xfrm>
          <a:custGeom>
            <a:avLst/>
            <a:gdLst/>
            <a:ahLst/>
            <a:cxnLst/>
            <a:rect l="l" t="t" r="r" b="b"/>
            <a:pathLst>
              <a:path w="2138679" h="2464435">
                <a:moveTo>
                  <a:pt x="2138393" y="2220292"/>
                </a:moveTo>
                <a:lnTo>
                  <a:pt x="2093185" y="2241500"/>
                </a:lnTo>
                <a:lnTo>
                  <a:pt x="2047663" y="2261745"/>
                </a:lnTo>
                <a:lnTo>
                  <a:pt x="2001839" y="2281026"/>
                </a:lnTo>
                <a:lnTo>
                  <a:pt x="1955730" y="2299343"/>
                </a:lnTo>
                <a:lnTo>
                  <a:pt x="1909349" y="2316696"/>
                </a:lnTo>
                <a:lnTo>
                  <a:pt x="1862712" y="2333084"/>
                </a:lnTo>
                <a:lnTo>
                  <a:pt x="1815832" y="2348509"/>
                </a:lnTo>
                <a:lnTo>
                  <a:pt x="1768726" y="2362969"/>
                </a:lnTo>
                <a:lnTo>
                  <a:pt x="1721406" y="2376466"/>
                </a:lnTo>
                <a:lnTo>
                  <a:pt x="1673888" y="2388998"/>
                </a:lnTo>
                <a:lnTo>
                  <a:pt x="1626188" y="2400566"/>
                </a:lnTo>
                <a:lnTo>
                  <a:pt x="1578318" y="2411170"/>
                </a:lnTo>
                <a:lnTo>
                  <a:pt x="1530294" y="2420811"/>
                </a:lnTo>
                <a:lnTo>
                  <a:pt x="1482132" y="2429487"/>
                </a:lnTo>
                <a:lnTo>
                  <a:pt x="1433844" y="2437199"/>
                </a:lnTo>
                <a:lnTo>
                  <a:pt x="1385446" y="2443946"/>
                </a:lnTo>
                <a:lnTo>
                  <a:pt x="1336953" y="2449730"/>
                </a:lnTo>
                <a:lnTo>
                  <a:pt x="1288380" y="2454550"/>
                </a:lnTo>
                <a:lnTo>
                  <a:pt x="1239740" y="2458406"/>
                </a:lnTo>
                <a:lnTo>
                  <a:pt x="1191049" y="2461297"/>
                </a:lnTo>
                <a:lnTo>
                  <a:pt x="1142321" y="2463225"/>
                </a:lnTo>
                <a:lnTo>
                  <a:pt x="1093572" y="2464188"/>
                </a:lnTo>
                <a:lnTo>
                  <a:pt x="1044815" y="2464188"/>
                </a:lnTo>
                <a:lnTo>
                  <a:pt x="996065" y="2463223"/>
                </a:lnTo>
                <a:lnTo>
                  <a:pt x="947338" y="2461294"/>
                </a:lnTo>
                <a:lnTo>
                  <a:pt x="898647" y="2458402"/>
                </a:lnTo>
                <a:lnTo>
                  <a:pt x="850007" y="2454545"/>
                </a:lnTo>
                <a:lnTo>
                  <a:pt x="801434" y="2449724"/>
                </a:lnTo>
                <a:lnTo>
                  <a:pt x="752941" y="2443939"/>
                </a:lnTo>
                <a:lnTo>
                  <a:pt x="704543" y="2437190"/>
                </a:lnTo>
                <a:lnTo>
                  <a:pt x="656256" y="2429477"/>
                </a:lnTo>
                <a:lnTo>
                  <a:pt x="608093" y="2420799"/>
                </a:lnTo>
                <a:lnTo>
                  <a:pt x="560070" y="2411158"/>
                </a:lnTo>
                <a:lnTo>
                  <a:pt x="512201" y="2400553"/>
                </a:lnTo>
                <a:lnTo>
                  <a:pt x="464500" y="2388983"/>
                </a:lnTo>
                <a:lnTo>
                  <a:pt x="416983" y="2376450"/>
                </a:lnTo>
                <a:lnTo>
                  <a:pt x="369663" y="2362952"/>
                </a:lnTo>
                <a:lnTo>
                  <a:pt x="322557" y="2348491"/>
                </a:lnTo>
                <a:lnTo>
                  <a:pt x="275678" y="2333065"/>
                </a:lnTo>
                <a:lnTo>
                  <a:pt x="229041" y="2316675"/>
                </a:lnTo>
                <a:lnTo>
                  <a:pt x="182660" y="2299322"/>
                </a:lnTo>
                <a:lnTo>
                  <a:pt x="136551" y="2281004"/>
                </a:lnTo>
                <a:lnTo>
                  <a:pt x="90728" y="2261722"/>
                </a:lnTo>
                <a:lnTo>
                  <a:pt x="45206" y="2241476"/>
                </a:lnTo>
                <a:lnTo>
                  <a:pt x="0" y="2220266"/>
                </a:lnTo>
                <a:lnTo>
                  <a:pt x="1069222" y="0"/>
                </a:lnTo>
                <a:lnTo>
                  <a:pt x="2138393" y="2220292"/>
                </a:lnTo>
                <a:close/>
              </a:path>
            </a:pathLst>
          </a:custGeom>
          <a:ln w="12700">
            <a:solidFill>
              <a:srgbClr val="FFFFFF"/>
            </a:solidFill>
          </a:ln>
        </p:spPr>
        <p:txBody>
          <a:bodyPr wrap="square" lIns="0" tIns="0" rIns="0" bIns="0" rtlCol="0"/>
          <a:lstStyle/>
          <a:p>
            <a:endParaRPr dirty="0"/>
          </a:p>
        </p:txBody>
      </p:sp>
      <p:sp>
        <p:nvSpPr>
          <p:cNvPr id="14" name="object 14"/>
          <p:cNvSpPr txBox="1"/>
          <p:nvPr/>
        </p:nvSpPr>
        <p:spPr>
          <a:xfrm>
            <a:off x="8242079" y="5312155"/>
            <a:ext cx="910590" cy="556260"/>
          </a:xfrm>
          <a:prstGeom prst="rect">
            <a:avLst/>
          </a:prstGeom>
        </p:spPr>
        <p:txBody>
          <a:bodyPr vert="horz" wrap="square" lIns="0" tIns="36194" rIns="0" bIns="0" rtlCol="0">
            <a:spAutoFit/>
          </a:bodyPr>
          <a:lstStyle/>
          <a:p>
            <a:pPr marL="12700" marR="5080" indent="125730">
              <a:lnSpc>
                <a:spcPts val="2020"/>
              </a:lnSpc>
              <a:spcBef>
                <a:spcPts val="284"/>
              </a:spcBef>
            </a:pPr>
            <a:r>
              <a:rPr sz="1800" spc="-10" dirty="0">
                <a:solidFill>
                  <a:srgbClr val="FFFFFF"/>
                </a:solidFill>
                <a:latin typeface="Calibri"/>
                <a:cs typeface="Calibri"/>
              </a:rPr>
              <a:t>Energy  </a:t>
            </a:r>
            <a:r>
              <a:rPr sz="1800" spc="-20" dirty="0">
                <a:solidFill>
                  <a:srgbClr val="FFFFFF"/>
                </a:solidFill>
                <a:latin typeface="Calibri"/>
                <a:cs typeface="Calibri"/>
              </a:rPr>
              <a:t>ef</a:t>
            </a:r>
            <a:r>
              <a:rPr sz="1800" dirty="0">
                <a:solidFill>
                  <a:srgbClr val="FFFFFF"/>
                </a:solidFill>
                <a:latin typeface="Calibri"/>
                <a:cs typeface="Calibri"/>
              </a:rPr>
              <a:t>fi</a:t>
            </a:r>
            <a:r>
              <a:rPr sz="1800" spc="-5" dirty="0">
                <a:solidFill>
                  <a:srgbClr val="FFFFFF"/>
                </a:solidFill>
                <a:latin typeface="Calibri"/>
                <a:cs typeface="Calibri"/>
              </a:rPr>
              <a:t>c</a:t>
            </a:r>
            <a:r>
              <a:rPr sz="1800" dirty="0">
                <a:solidFill>
                  <a:srgbClr val="FFFFFF"/>
                </a:solidFill>
                <a:latin typeface="Calibri"/>
                <a:cs typeface="Calibri"/>
              </a:rPr>
              <a:t>ien</a:t>
            </a:r>
            <a:r>
              <a:rPr sz="1800" spc="-5" dirty="0">
                <a:solidFill>
                  <a:srgbClr val="FFFFFF"/>
                </a:solidFill>
                <a:latin typeface="Calibri"/>
                <a:cs typeface="Calibri"/>
              </a:rPr>
              <a:t>c</a:t>
            </a:r>
            <a:r>
              <a:rPr sz="1800" dirty="0">
                <a:solidFill>
                  <a:srgbClr val="FFFFFF"/>
                </a:solidFill>
                <a:latin typeface="Calibri"/>
                <a:cs typeface="Calibri"/>
              </a:rPr>
              <a:t>y</a:t>
            </a:r>
            <a:endParaRPr sz="1800" dirty="0">
              <a:latin typeface="Calibri"/>
              <a:cs typeface="Calibri"/>
            </a:endParaRPr>
          </a:p>
        </p:txBody>
      </p:sp>
      <p:sp>
        <p:nvSpPr>
          <p:cNvPr id="15" name="object 15"/>
          <p:cNvSpPr/>
          <p:nvPr/>
        </p:nvSpPr>
        <p:spPr>
          <a:xfrm>
            <a:off x="6294499" y="3737970"/>
            <a:ext cx="2402840" cy="2220595"/>
          </a:xfrm>
          <a:custGeom>
            <a:avLst/>
            <a:gdLst/>
            <a:ahLst/>
            <a:cxnLst/>
            <a:rect l="l" t="t" r="r" b="b"/>
            <a:pathLst>
              <a:path w="2402840" h="2220595">
                <a:moveTo>
                  <a:pt x="2402525" y="0"/>
                </a:moveTo>
                <a:lnTo>
                  <a:pt x="0" y="548359"/>
                </a:lnTo>
                <a:lnTo>
                  <a:pt x="11603" y="596929"/>
                </a:lnTo>
                <a:lnTo>
                  <a:pt x="24157" y="645144"/>
                </a:lnTo>
                <a:lnTo>
                  <a:pt x="37652" y="692993"/>
                </a:lnTo>
                <a:lnTo>
                  <a:pt x="52080" y="740465"/>
                </a:lnTo>
                <a:lnTo>
                  <a:pt x="67430" y="787547"/>
                </a:lnTo>
                <a:lnTo>
                  <a:pt x="83694" y="834230"/>
                </a:lnTo>
                <a:lnTo>
                  <a:pt x="100863" y="880500"/>
                </a:lnTo>
                <a:lnTo>
                  <a:pt x="118928" y="926347"/>
                </a:lnTo>
                <a:lnTo>
                  <a:pt x="137879" y="971760"/>
                </a:lnTo>
                <a:lnTo>
                  <a:pt x="157707" y="1016726"/>
                </a:lnTo>
                <a:lnTo>
                  <a:pt x="178403" y="1061234"/>
                </a:lnTo>
                <a:lnTo>
                  <a:pt x="199959" y="1105273"/>
                </a:lnTo>
                <a:lnTo>
                  <a:pt x="222364" y="1148832"/>
                </a:lnTo>
                <a:lnTo>
                  <a:pt x="245610" y="1191898"/>
                </a:lnTo>
                <a:lnTo>
                  <a:pt x="269687" y="1234461"/>
                </a:lnTo>
                <a:lnTo>
                  <a:pt x="294587" y="1276508"/>
                </a:lnTo>
                <a:lnTo>
                  <a:pt x="320300" y="1318029"/>
                </a:lnTo>
                <a:lnTo>
                  <a:pt x="346817" y="1359012"/>
                </a:lnTo>
                <a:lnTo>
                  <a:pt x="374129" y="1399446"/>
                </a:lnTo>
                <a:lnTo>
                  <a:pt x="402226" y="1439318"/>
                </a:lnTo>
                <a:lnTo>
                  <a:pt x="431101" y="1478618"/>
                </a:lnTo>
                <a:lnTo>
                  <a:pt x="460743" y="1517334"/>
                </a:lnTo>
                <a:lnTo>
                  <a:pt x="491143" y="1555455"/>
                </a:lnTo>
                <a:lnTo>
                  <a:pt x="522292" y="1592969"/>
                </a:lnTo>
                <a:lnTo>
                  <a:pt x="554182" y="1629865"/>
                </a:lnTo>
                <a:lnTo>
                  <a:pt x="586802" y="1666130"/>
                </a:lnTo>
                <a:lnTo>
                  <a:pt x="620145" y="1701755"/>
                </a:lnTo>
                <a:lnTo>
                  <a:pt x="654199" y="1736727"/>
                </a:lnTo>
                <a:lnTo>
                  <a:pt x="688958" y="1771034"/>
                </a:lnTo>
                <a:lnTo>
                  <a:pt x="724410" y="1804666"/>
                </a:lnTo>
                <a:lnTo>
                  <a:pt x="760548" y="1837611"/>
                </a:lnTo>
                <a:lnTo>
                  <a:pt x="797362" y="1869857"/>
                </a:lnTo>
                <a:lnTo>
                  <a:pt x="834843" y="1901393"/>
                </a:lnTo>
                <a:lnTo>
                  <a:pt x="872981" y="1932208"/>
                </a:lnTo>
                <a:lnTo>
                  <a:pt x="911768" y="1962289"/>
                </a:lnTo>
                <a:lnTo>
                  <a:pt x="951195" y="1991626"/>
                </a:lnTo>
                <a:lnTo>
                  <a:pt x="991252" y="2020207"/>
                </a:lnTo>
                <a:lnTo>
                  <a:pt x="1031929" y="2048021"/>
                </a:lnTo>
                <a:lnTo>
                  <a:pt x="1073219" y="2075056"/>
                </a:lnTo>
                <a:lnTo>
                  <a:pt x="1115112" y="2101300"/>
                </a:lnTo>
                <a:lnTo>
                  <a:pt x="1157599" y="2126742"/>
                </a:lnTo>
                <a:lnTo>
                  <a:pt x="1200670" y="2151372"/>
                </a:lnTo>
                <a:lnTo>
                  <a:pt x="1244316" y="2175176"/>
                </a:lnTo>
                <a:lnTo>
                  <a:pt x="1288529" y="2198144"/>
                </a:lnTo>
                <a:lnTo>
                  <a:pt x="1333299" y="2220265"/>
                </a:lnTo>
                <a:lnTo>
                  <a:pt x="2402525" y="0"/>
                </a:lnTo>
                <a:close/>
              </a:path>
            </a:pathLst>
          </a:custGeom>
          <a:solidFill>
            <a:srgbClr val="49BF64"/>
          </a:solidFill>
        </p:spPr>
        <p:txBody>
          <a:bodyPr wrap="square" lIns="0" tIns="0" rIns="0" bIns="0" rtlCol="0"/>
          <a:lstStyle/>
          <a:p>
            <a:endParaRPr dirty="0"/>
          </a:p>
        </p:txBody>
      </p:sp>
      <p:sp>
        <p:nvSpPr>
          <p:cNvPr id="16" name="object 16"/>
          <p:cNvSpPr/>
          <p:nvPr/>
        </p:nvSpPr>
        <p:spPr>
          <a:xfrm>
            <a:off x="6294500" y="3737970"/>
            <a:ext cx="2402840" cy="2220595"/>
          </a:xfrm>
          <a:custGeom>
            <a:avLst/>
            <a:gdLst/>
            <a:ahLst/>
            <a:cxnLst/>
            <a:rect l="l" t="t" r="r" b="b"/>
            <a:pathLst>
              <a:path w="2402840" h="2220595">
                <a:moveTo>
                  <a:pt x="1333299" y="2220265"/>
                </a:moveTo>
                <a:lnTo>
                  <a:pt x="1288529" y="2198144"/>
                </a:lnTo>
                <a:lnTo>
                  <a:pt x="1244316" y="2175176"/>
                </a:lnTo>
                <a:lnTo>
                  <a:pt x="1200670" y="2151372"/>
                </a:lnTo>
                <a:lnTo>
                  <a:pt x="1157599" y="2126742"/>
                </a:lnTo>
                <a:lnTo>
                  <a:pt x="1115112" y="2101300"/>
                </a:lnTo>
                <a:lnTo>
                  <a:pt x="1073219" y="2075056"/>
                </a:lnTo>
                <a:lnTo>
                  <a:pt x="1031929" y="2048021"/>
                </a:lnTo>
                <a:lnTo>
                  <a:pt x="991251" y="2020207"/>
                </a:lnTo>
                <a:lnTo>
                  <a:pt x="951194" y="1991626"/>
                </a:lnTo>
                <a:lnTo>
                  <a:pt x="911768" y="1962289"/>
                </a:lnTo>
                <a:lnTo>
                  <a:pt x="872981" y="1932208"/>
                </a:lnTo>
                <a:lnTo>
                  <a:pt x="834842" y="1901393"/>
                </a:lnTo>
                <a:lnTo>
                  <a:pt x="797362" y="1869857"/>
                </a:lnTo>
                <a:lnTo>
                  <a:pt x="760548" y="1837611"/>
                </a:lnTo>
                <a:lnTo>
                  <a:pt x="724410" y="1804666"/>
                </a:lnTo>
                <a:lnTo>
                  <a:pt x="688957" y="1771034"/>
                </a:lnTo>
                <a:lnTo>
                  <a:pt x="654199" y="1736727"/>
                </a:lnTo>
                <a:lnTo>
                  <a:pt x="620144" y="1701755"/>
                </a:lnTo>
                <a:lnTo>
                  <a:pt x="586802" y="1666131"/>
                </a:lnTo>
                <a:lnTo>
                  <a:pt x="554182" y="1629865"/>
                </a:lnTo>
                <a:lnTo>
                  <a:pt x="522292" y="1592969"/>
                </a:lnTo>
                <a:lnTo>
                  <a:pt x="491143" y="1555455"/>
                </a:lnTo>
                <a:lnTo>
                  <a:pt x="460742" y="1517335"/>
                </a:lnTo>
                <a:lnTo>
                  <a:pt x="431100" y="1478618"/>
                </a:lnTo>
                <a:lnTo>
                  <a:pt x="402226" y="1439318"/>
                </a:lnTo>
                <a:lnTo>
                  <a:pt x="374128" y="1399446"/>
                </a:lnTo>
                <a:lnTo>
                  <a:pt x="346816" y="1359012"/>
                </a:lnTo>
                <a:lnTo>
                  <a:pt x="320299" y="1318029"/>
                </a:lnTo>
                <a:lnTo>
                  <a:pt x="294586" y="1276508"/>
                </a:lnTo>
                <a:lnTo>
                  <a:pt x="269687" y="1234461"/>
                </a:lnTo>
                <a:lnTo>
                  <a:pt x="245609" y="1191898"/>
                </a:lnTo>
                <a:lnTo>
                  <a:pt x="222364" y="1148832"/>
                </a:lnTo>
                <a:lnTo>
                  <a:pt x="199959" y="1105273"/>
                </a:lnTo>
                <a:lnTo>
                  <a:pt x="178403" y="1061234"/>
                </a:lnTo>
                <a:lnTo>
                  <a:pt x="157707" y="1016726"/>
                </a:lnTo>
                <a:lnTo>
                  <a:pt x="137879" y="971760"/>
                </a:lnTo>
                <a:lnTo>
                  <a:pt x="118928" y="926347"/>
                </a:lnTo>
                <a:lnTo>
                  <a:pt x="100863" y="880500"/>
                </a:lnTo>
                <a:lnTo>
                  <a:pt x="83694" y="834230"/>
                </a:lnTo>
                <a:lnTo>
                  <a:pt x="67430" y="787547"/>
                </a:lnTo>
                <a:lnTo>
                  <a:pt x="52080" y="740464"/>
                </a:lnTo>
                <a:lnTo>
                  <a:pt x="37652" y="692993"/>
                </a:lnTo>
                <a:lnTo>
                  <a:pt x="24157" y="645143"/>
                </a:lnTo>
                <a:lnTo>
                  <a:pt x="11603" y="596928"/>
                </a:lnTo>
                <a:lnTo>
                  <a:pt x="0" y="548359"/>
                </a:lnTo>
                <a:lnTo>
                  <a:pt x="2402524" y="0"/>
                </a:lnTo>
                <a:lnTo>
                  <a:pt x="1333299" y="2220265"/>
                </a:lnTo>
                <a:close/>
              </a:path>
            </a:pathLst>
          </a:custGeom>
          <a:ln w="12700">
            <a:solidFill>
              <a:srgbClr val="FFFFFF"/>
            </a:solidFill>
          </a:ln>
        </p:spPr>
        <p:txBody>
          <a:bodyPr wrap="square" lIns="0" tIns="0" rIns="0" bIns="0" rtlCol="0"/>
          <a:lstStyle/>
          <a:p>
            <a:endParaRPr dirty="0"/>
          </a:p>
        </p:txBody>
      </p:sp>
      <p:sp>
        <p:nvSpPr>
          <p:cNvPr id="17" name="object 17"/>
          <p:cNvSpPr txBox="1"/>
          <p:nvPr/>
        </p:nvSpPr>
        <p:spPr>
          <a:xfrm>
            <a:off x="6777990" y="4373371"/>
            <a:ext cx="1139190" cy="556260"/>
          </a:xfrm>
          <a:prstGeom prst="rect">
            <a:avLst/>
          </a:prstGeom>
        </p:spPr>
        <p:txBody>
          <a:bodyPr vert="horz" wrap="square" lIns="0" tIns="36194" rIns="0" bIns="0" rtlCol="0">
            <a:spAutoFit/>
          </a:bodyPr>
          <a:lstStyle/>
          <a:p>
            <a:pPr marL="271780" marR="5080" indent="-259715">
              <a:lnSpc>
                <a:spcPts val="2020"/>
              </a:lnSpc>
              <a:spcBef>
                <a:spcPts val="284"/>
              </a:spcBef>
            </a:pPr>
            <a:r>
              <a:rPr sz="1800" dirty="0">
                <a:solidFill>
                  <a:srgbClr val="FFFFFF"/>
                </a:solidFill>
                <a:latin typeface="Calibri"/>
                <a:cs typeface="Calibri"/>
              </a:rPr>
              <a:t>Ca</a:t>
            </a:r>
            <a:r>
              <a:rPr sz="1800" spc="-5" dirty="0">
                <a:solidFill>
                  <a:srgbClr val="FFFFFF"/>
                </a:solidFill>
                <a:latin typeface="Calibri"/>
                <a:cs typeface="Calibri"/>
              </a:rPr>
              <a:t>rbo</a:t>
            </a:r>
            <a:r>
              <a:rPr sz="1800" dirty="0">
                <a:solidFill>
                  <a:srgbClr val="FFFFFF"/>
                </a:solidFill>
                <a:latin typeface="Calibri"/>
                <a:cs typeface="Calibri"/>
              </a:rPr>
              <a:t>n</a:t>
            </a:r>
            <a:r>
              <a:rPr sz="1800" spc="-20" dirty="0">
                <a:solidFill>
                  <a:srgbClr val="FFFFFF"/>
                </a:solidFill>
                <a:latin typeface="Calibri"/>
                <a:cs typeface="Calibri"/>
              </a:rPr>
              <a:t>-</a:t>
            </a:r>
            <a:r>
              <a:rPr sz="1800" dirty="0">
                <a:solidFill>
                  <a:srgbClr val="FFFFFF"/>
                </a:solidFill>
                <a:latin typeface="Calibri"/>
                <a:cs typeface="Calibri"/>
              </a:rPr>
              <a:t>f</a:t>
            </a:r>
            <a:r>
              <a:rPr sz="1800" spc="-25" dirty="0">
                <a:solidFill>
                  <a:srgbClr val="FFFFFF"/>
                </a:solidFill>
                <a:latin typeface="Calibri"/>
                <a:cs typeface="Calibri"/>
              </a:rPr>
              <a:t>r</a:t>
            </a:r>
            <a:r>
              <a:rPr sz="1800" spc="-5" dirty="0">
                <a:solidFill>
                  <a:srgbClr val="FFFFFF"/>
                </a:solidFill>
                <a:latin typeface="Calibri"/>
                <a:cs typeface="Calibri"/>
              </a:rPr>
              <a:t>e</a:t>
            </a:r>
            <a:r>
              <a:rPr sz="1800" dirty="0">
                <a:solidFill>
                  <a:srgbClr val="FFFFFF"/>
                </a:solidFill>
                <a:latin typeface="Calibri"/>
                <a:cs typeface="Calibri"/>
              </a:rPr>
              <a:t>e  </a:t>
            </a:r>
            <a:r>
              <a:rPr sz="1800" spc="-10" dirty="0">
                <a:solidFill>
                  <a:srgbClr val="FFFFFF"/>
                </a:solidFill>
                <a:latin typeface="Calibri"/>
                <a:cs typeface="Calibri"/>
              </a:rPr>
              <a:t>power</a:t>
            </a:r>
            <a:endParaRPr sz="1800" dirty="0">
              <a:latin typeface="Calibri"/>
              <a:cs typeface="Calibri"/>
            </a:endParaRPr>
          </a:p>
        </p:txBody>
      </p:sp>
      <p:sp>
        <p:nvSpPr>
          <p:cNvPr id="18" name="object 18"/>
          <p:cNvSpPr/>
          <p:nvPr/>
        </p:nvSpPr>
        <p:spPr>
          <a:xfrm>
            <a:off x="6232710" y="2201499"/>
            <a:ext cx="2464435" cy="2085339"/>
          </a:xfrm>
          <a:custGeom>
            <a:avLst/>
            <a:gdLst/>
            <a:ahLst/>
            <a:cxnLst/>
            <a:rect l="l" t="t" r="r" b="b"/>
            <a:pathLst>
              <a:path w="2464434" h="2085339">
                <a:moveTo>
                  <a:pt x="537640" y="0"/>
                </a:moveTo>
                <a:lnTo>
                  <a:pt x="506901" y="39354"/>
                </a:lnTo>
                <a:lnTo>
                  <a:pt x="477033" y="79231"/>
                </a:lnTo>
                <a:lnTo>
                  <a:pt x="448037" y="119615"/>
                </a:lnTo>
                <a:lnTo>
                  <a:pt x="419917" y="160493"/>
                </a:lnTo>
                <a:lnTo>
                  <a:pt x="392677" y="201850"/>
                </a:lnTo>
                <a:lnTo>
                  <a:pt x="366320" y="243672"/>
                </a:lnTo>
                <a:lnTo>
                  <a:pt x="340849" y="285945"/>
                </a:lnTo>
                <a:lnTo>
                  <a:pt x="316268" y="328653"/>
                </a:lnTo>
                <a:lnTo>
                  <a:pt x="292579" y="371784"/>
                </a:lnTo>
                <a:lnTo>
                  <a:pt x="269785" y="415322"/>
                </a:lnTo>
                <a:lnTo>
                  <a:pt x="247891" y="459253"/>
                </a:lnTo>
                <a:lnTo>
                  <a:pt x="226900" y="503564"/>
                </a:lnTo>
                <a:lnTo>
                  <a:pt x="206814" y="548239"/>
                </a:lnTo>
                <a:lnTo>
                  <a:pt x="187637" y="593265"/>
                </a:lnTo>
                <a:lnTo>
                  <a:pt x="169372" y="638626"/>
                </a:lnTo>
                <a:lnTo>
                  <a:pt x="152023" y="684310"/>
                </a:lnTo>
                <a:lnTo>
                  <a:pt x="135592" y="730301"/>
                </a:lnTo>
                <a:lnTo>
                  <a:pt x="120083" y="776585"/>
                </a:lnTo>
                <a:lnTo>
                  <a:pt x="105500" y="823148"/>
                </a:lnTo>
                <a:lnTo>
                  <a:pt x="91845" y="869976"/>
                </a:lnTo>
                <a:lnTo>
                  <a:pt x="79122" y="917054"/>
                </a:lnTo>
                <a:lnTo>
                  <a:pt x="67334" y="964368"/>
                </a:lnTo>
                <a:lnTo>
                  <a:pt x="56484" y="1011904"/>
                </a:lnTo>
                <a:lnTo>
                  <a:pt x="46576" y="1059647"/>
                </a:lnTo>
                <a:lnTo>
                  <a:pt x="37613" y="1107583"/>
                </a:lnTo>
                <a:lnTo>
                  <a:pt x="29597" y="1155698"/>
                </a:lnTo>
                <a:lnTo>
                  <a:pt x="22534" y="1203977"/>
                </a:lnTo>
                <a:lnTo>
                  <a:pt x="16424" y="1252407"/>
                </a:lnTo>
                <a:lnTo>
                  <a:pt x="11273" y="1300973"/>
                </a:lnTo>
                <a:lnTo>
                  <a:pt x="7083" y="1349660"/>
                </a:lnTo>
                <a:lnTo>
                  <a:pt x="3857" y="1398454"/>
                </a:lnTo>
                <a:lnTo>
                  <a:pt x="1599" y="1447341"/>
                </a:lnTo>
                <a:lnTo>
                  <a:pt x="312" y="1496307"/>
                </a:lnTo>
                <a:lnTo>
                  <a:pt x="0" y="1545337"/>
                </a:lnTo>
                <a:lnTo>
                  <a:pt x="664" y="1594418"/>
                </a:lnTo>
                <a:lnTo>
                  <a:pt x="2310" y="1643534"/>
                </a:lnTo>
                <a:lnTo>
                  <a:pt x="4939" y="1692671"/>
                </a:lnTo>
                <a:lnTo>
                  <a:pt x="8556" y="1741816"/>
                </a:lnTo>
                <a:lnTo>
                  <a:pt x="13163" y="1790954"/>
                </a:lnTo>
                <a:lnTo>
                  <a:pt x="18764" y="1840070"/>
                </a:lnTo>
                <a:lnTo>
                  <a:pt x="25362" y="1889150"/>
                </a:lnTo>
                <a:lnTo>
                  <a:pt x="32961" y="1938180"/>
                </a:lnTo>
                <a:lnTo>
                  <a:pt x="41563" y="1987146"/>
                </a:lnTo>
                <a:lnTo>
                  <a:pt x="51172" y="2036033"/>
                </a:lnTo>
                <a:lnTo>
                  <a:pt x="61791" y="2084828"/>
                </a:lnTo>
                <a:lnTo>
                  <a:pt x="2464314" y="1536471"/>
                </a:lnTo>
                <a:lnTo>
                  <a:pt x="537640" y="0"/>
                </a:lnTo>
                <a:close/>
              </a:path>
            </a:pathLst>
          </a:custGeom>
          <a:solidFill>
            <a:srgbClr val="50B846"/>
          </a:solidFill>
        </p:spPr>
        <p:txBody>
          <a:bodyPr wrap="square" lIns="0" tIns="0" rIns="0" bIns="0" rtlCol="0"/>
          <a:lstStyle/>
          <a:p>
            <a:endParaRPr dirty="0"/>
          </a:p>
        </p:txBody>
      </p:sp>
      <p:sp>
        <p:nvSpPr>
          <p:cNvPr id="19" name="object 19"/>
          <p:cNvSpPr/>
          <p:nvPr/>
        </p:nvSpPr>
        <p:spPr>
          <a:xfrm>
            <a:off x="6232711" y="2201499"/>
            <a:ext cx="2464435" cy="2085339"/>
          </a:xfrm>
          <a:custGeom>
            <a:avLst/>
            <a:gdLst/>
            <a:ahLst/>
            <a:cxnLst/>
            <a:rect l="l" t="t" r="r" b="b"/>
            <a:pathLst>
              <a:path w="2464434" h="2085339">
                <a:moveTo>
                  <a:pt x="61791" y="2084828"/>
                </a:moveTo>
                <a:lnTo>
                  <a:pt x="51172" y="2036033"/>
                </a:lnTo>
                <a:lnTo>
                  <a:pt x="41563" y="1987146"/>
                </a:lnTo>
                <a:lnTo>
                  <a:pt x="32961" y="1938180"/>
                </a:lnTo>
                <a:lnTo>
                  <a:pt x="25362" y="1889150"/>
                </a:lnTo>
                <a:lnTo>
                  <a:pt x="18764" y="1840070"/>
                </a:lnTo>
                <a:lnTo>
                  <a:pt x="13163" y="1790953"/>
                </a:lnTo>
                <a:lnTo>
                  <a:pt x="8556" y="1741816"/>
                </a:lnTo>
                <a:lnTo>
                  <a:pt x="4939" y="1692671"/>
                </a:lnTo>
                <a:lnTo>
                  <a:pt x="2310" y="1643534"/>
                </a:lnTo>
                <a:lnTo>
                  <a:pt x="664" y="1594417"/>
                </a:lnTo>
                <a:lnTo>
                  <a:pt x="0" y="1545337"/>
                </a:lnTo>
                <a:lnTo>
                  <a:pt x="312" y="1496307"/>
                </a:lnTo>
                <a:lnTo>
                  <a:pt x="1599" y="1447341"/>
                </a:lnTo>
                <a:lnTo>
                  <a:pt x="3857" y="1398454"/>
                </a:lnTo>
                <a:lnTo>
                  <a:pt x="7083" y="1349659"/>
                </a:lnTo>
                <a:lnTo>
                  <a:pt x="11273" y="1300972"/>
                </a:lnTo>
                <a:lnTo>
                  <a:pt x="16424" y="1252407"/>
                </a:lnTo>
                <a:lnTo>
                  <a:pt x="22534" y="1203977"/>
                </a:lnTo>
                <a:lnTo>
                  <a:pt x="29597" y="1155698"/>
                </a:lnTo>
                <a:lnTo>
                  <a:pt x="37613" y="1107583"/>
                </a:lnTo>
                <a:lnTo>
                  <a:pt x="46576" y="1059647"/>
                </a:lnTo>
                <a:lnTo>
                  <a:pt x="56484" y="1011903"/>
                </a:lnTo>
                <a:lnTo>
                  <a:pt x="67334" y="964368"/>
                </a:lnTo>
                <a:lnTo>
                  <a:pt x="79122" y="917054"/>
                </a:lnTo>
                <a:lnTo>
                  <a:pt x="91845" y="869976"/>
                </a:lnTo>
                <a:lnTo>
                  <a:pt x="105500" y="823148"/>
                </a:lnTo>
                <a:lnTo>
                  <a:pt x="120083" y="776585"/>
                </a:lnTo>
                <a:lnTo>
                  <a:pt x="135592" y="730301"/>
                </a:lnTo>
                <a:lnTo>
                  <a:pt x="152022" y="684310"/>
                </a:lnTo>
                <a:lnTo>
                  <a:pt x="169372" y="638626"/>
                </a:lnTo>
                <a:lnTo>
                  <a:pt x="187637" y="593264"/>
                </a:lnTo>
                <a:lnTo>
                  <a:pt x="206814" y="548239"/>
                </a:lnTo>
                <a:lnTo>
                  <a:pt x="226900" y="503564"/>
                </a:lnTo>
                <a:lnTo>
                  <a:pt x="247891" y="459253"/>
                </a:lnTo>
                <a:lnTo>
                  <a:pt x="269785" y="415322"/>
                </a:lnTo>
                <a:lnTo>
                  <a:pt x="292578" y="371784"/>
                </a:lnTo>
                <a:lnTo>
                  <a:pt x="316267" y="328653"/>
                </a:lnTo>
                <a:lnTo>
                  <a:pt x="340849" y="285944"/>
                </a:lnTo>
                <a:lnTo>
                  <a:pt x="366320" y="243672"/>
                </a:lnTo>
                <a:lnTo>
                  <a:pt x="392677" y="201850"/>
                </a:lnTo>
                <a:lnTo>
                  <a:pt x="419917" y="160493"/>
                </a:lnTo>
                <a:lnTo>
                  <a:pt x="448037" y="119615"/>
                </a:lnTo>
                <a:lnTo>
                  <a:pt x="477032" y="79231"/>
                </a:lnTo>
                <a:lnTo>
                  <a:pt x="506901" y="39354"/>
                </a:lnTo>
                <a:lnTo>
                  <a:pt x="537640" y="0"/>
                </a:lnTo>
                <a:lnTo>
                  <a:pt x="2464313" y="1536471"/>
                </a:lnTo>
                <a:lnTo>
                  <a:pt x="61791" y="2084828"/>
                </a:lnTo>
                <a:close/>
              </a:path>
            </a:pathLst>
          </a:custGeom>
          <a:ln w="12700">
            <a:solidFill>
              <a:srgbClr val="FFFFFF"/>
            </a:solidFill>
          </a:ln>
        </p:spPr>
        <p:txBody>
          <a:bodyPr wrap="square" lIns="0" tIns="0" rIns="0" bIns="0" rtlCol="0"/>
          <a:lstStyle/>
          <a:p>
            <a:endParaRPr dirty="0"/>
          </a:p>
        </p:txBody>
      </p:sp>
      <p:sp>
        <p:nvSpPr>
          <p:cNvPr id="20" name="object 20"/>
          <p:cNvSpPr txBox="1"/>
          <p:nvPr/>
        </p:nvSpPr>
        <p:spPr>
          <a:xfrm>
            <a:off x="6388241" y="3187700"/>
            <a:ext cx="1367155" cy="553085"/>
          </a:xfrm>
          <a:prstGeom prst="rect">
            <a:avLst/>
          </a:prstGeom>
        </p:spPr>
        <p:txBody>
          <a:bodyPr vert="horz" wrap="square" lIns="0" tIns="38735" rIns="0" bIns="0" rtlCol="0">
            <a:spAutoFit/>
          </a:bodyPr>
          <a:lstStyle/>
          <a:p>
            <a:pPr marL="12700" marR="5080" indent="330835">
              <a:lnSpc>
                <a:spcPts val="1989"/>
              </a:lnSpc>
              <a:spcBef>
                <a:spcPts val="305"/>
              </a:spcBef>
            </a:pPr>
            <a:r>
              <a:rPr sz="1800" spc="-5" dirty="0">
                <a:solidFill>
                  <a:srgbClr val="FFFFFF"/>
                </a:solidFill>
                <a:latin typeface="Calibri"/>
                <a:cs typeface="Calibri"/>
              </a:rPr>
              <a:t>Electric  </a:t>
            </a:r>
            <a:r>
              <a:rPr sz="1800" dirty="0">
                <a:solidFill>
                  <a:srgbClr val="FFFFFF"/>
                </a:solidFill>
                <a:latin typeface="Calibri"/>
                <a:cs typeface="Calibri"/>
              </a:rPr>
              <a:t>t</a:t>
            </a:r>
            <a:r>
              <a:rPr sz="1800" spc="-40" dirty="0">
                <a:solidFill>
                  <a:srgbClr val="FFFFFF"/>
                </a:solidFill>
                <a:latin typeface="Calibri"/>
                <a:cs typeface="Calibri"/>
              </a:rPr>
              <a:t>r</a:t>
            </a:r>
            <a:r>
              <a:rPr sz="1800" spc="-5" dirty="0">
                <a:solidFill>
                  <a:srgbClr val="FFFFFF"/>
                </a:solidFill>
                <a:latin typeface="Calibri"/>
                <a:cs typeface="Calibri"/>
              </a:rPr>
              <a:t>an</a:t>
            </a:r>
            <a:r>
              <a:rPr sz="1800" dirty="0">
                <a:solidFill>
                  <a:srgbClr val="FFFFFF"/>
                </a:solidFill>
                <a:latin typeface="Calibri"/>
                <a:cs typeface="Calibri"/>
              </a:rPr>
              <a:t>s</a:t>
            </a:r>
            <a:r>
              <a:rPr sz="1800" spc="-5" dirty="0">
                <a:solidFill>
                  <a:srgbClr val="FFFFFF"/>
                </a:solidFill>
                <a:latin typeface="Calibri"/>
                <a:cs typeface="Calibri"/>
              </a:rPr>
              <a:t>por</a:t>
            </a:r>
            <a:r>
              <a:rPr sz="1800" spc="-25" dirty="0">
                <a:solidFill>
                  <a:srgbClr val="FFFFFF"/>
                </a:solidFill>
                <a:latin typeface="Calibri"/>
                <a:cs typeface="Calibri"/>
              </a:rPr>
              <a:t>t</a:t>
            </a:r>
            <a:r>
              <a:rPr sz="1800" spc="-20" dirty="0">
                <a:solidFill>
                  <a:srgbClr val="FFFFFF"/>
                </a:solidFill>
                <a:latin typeface="Calibri"/>
                <a:cs typeface="Calibri"/>
              </a:rPr>
              <a:t>a</a:t>
            </a:r>
            <a:r>
              <a:rPr sz="1800" dirty="0">
                <a:solidFill>
                  <a:srgbClr val="FFFFFF"/>
                </a:solidFill>
                <a:latin typeface="Calibri"/>
                <a:cs typeface="Calibri"/>
              </a:rPr>
              <a:t>ti</a:t>
            </a:r>
            <a:r>
              <a:rPr sz="1800" spc="-5" dirty="0">
                <a:solidFill>
                  <a:srgbClr val="FFFFFF"/>
                </a:solidFill>
                <a:latin typeface="Calibri"/>
                <a:cs typeface="Calibri"/>
              </a:rPr>
              <a:t>o</a:t>
            </a:r>
            <a:r>
              <a:rPr sz="1800" dirty="0">
                <a:solidFill>
                  <a:srgbClr val="FFFFFF"/>
                </a:solidFill>
                <a:latin typeface="Calibri"/>
                <a:cs typeface="Calibri"/>
              </a:rPr>
              <a:t>n</a:t>
            </a:r>
            <a:endParaRPr sz="1800" dirty="0">
              <a:latin typeface="Calibri"/>
              <a:cs typeface="Calibri"/>
            </a:endParaRPr>
          </a:p>
        </p:txBody>
      </p:sp>
      <p:sp>
        <p:nvSpPr>
          <p:cNvPr id="21" name="object 21"/>
          <p:cNvSpPr/>
          <p:nvPr/>
        </p:nvSpPr>
        <p:spPr>
          <a:xfrm>
            <a:off x="6770353" y="1273713"/>
            <a:ext cx="1927225" cy="2464435"/>
          </a:xfrm>
          <a:custGeom>
            <a:avLst/>
            <a:gdLst/>
            <a:ahLst/>
            <a:cxnLst/>
            <a:rect l="l" t="t" r="r" b="b"/>
            <a:pathLst>
              <a:path w="1927225" h="2464435">
                <a:moveTo>
                  <a:pt x="1926673" y="0"/>
                </a:moveTo>
                <a:lnTo>
                  <a:pt x="1876739" y="504"/>
                </a:lnTo>
                <a:lnTo>
                  <a:pt x="1826939" y="2015"/>
                </a:lnTo>
                <a:lnTo>
                  <a:pt x="1777287" y="4524"/>
                </a:lnTo>
                <a:lnTo>
                  <a:pt x="1727795" y="8027"/>
                </a:lnTo>
                <a:lnTo>
                  <a:pt x="1678477" y="12515"/>
                </a:lnTo>
                <a:lnTo>
                  <a:pt x="1629346" y="17984"/>
                </a:lnTo>
                <a:lnTo>
                  <a:pt x="1580415" y="24426"/>
                </a:lnTo>
                <a:lnTo>
                  <a:pt x="1531697" y="31836"/>
                </a:lnTo>
                <a:lnTo>
                  <a:pt x="1483207" y="40207"/>
                </a:lnTo>
                <a:lnTo>
                  <a:pt x="1434956" y="49532"/>
                </a:lnTo>
                <a:lnTo>
                  <a:pt x="1386958" y="59805"/>
                </a:lnTo>
                <a:lnTo>
                  <a:pt x="1339226" y="71021"/>
                </a:lnTo>
                <a:lnTo>
                  <a:pt x="1291774" y="83171"/>
                </a:lnTo>
                <a:lnTo>
                  <a:pt x="1244615" y="96251"/>
                </a:lnTo>
                <a:lnTo>
                  <a:pt x="1197762" y="110254"/>
                </a:lnTo>
                <a:lnTo>
                  <a:pt x="1151228" y="125173"/>
                </a:lnTo>
                <a:lnTo>
                  <a:pt x="1105026" y="141002"/>
                </a:lnTo>
                <a:lnTo>
                  <a:pt x="1059170" y="157734"/>
                </a:lnTo>
                <a:lnTo>
                  <a:pt x="1013673" y="175364"/>
                </a:lnTo>
                <a:lnTo>
                  <a:pt x="968548" y="193885"/>
                </a:lnTo>
                <a:lnTo>
                  <a:pt x="923808" y="213291"/>
                </a:lnTo>
                <a:lnTo>
                  <a:pt x="879467" y="233574"/>
                </a:lnTo>
                <a:lnTo>
                  <a:pt x="835537" y="254730"/>
                </a:lnTo>
                <a:lnTo>
                  <a:pt x="792033" y="276751"/>
                </a:lnTo>
                <a:lnTo>
                  <a:pt x="748966" y="299631"/>
                </a:lnTo>
                <a:lnTo>
                  <a:pt x="706351" y="323363"/>
                </a:lnTo>
                <a:lnTo>
                  <a:pt x="664200" y="347942"/>
                </a:lnTo>
                <a:lnTo>
                  <a:pt x="622527" y="373361"/>
                </a:lnTo>
                <a:lnTo>
                  <a:pt x="581346" y="399614"/>
                </a:lnTo>
                <a:lnTo>
                  <a:pt x="540668" y="426694"/>
                </a:lnTo>
                <a:lnTo>
                  <a:pt x="500508" y="454595"/>
                </a:lnTo>
                <a:lnTo>
                  <a:pt x="460878" y="483310"/>
                </a:lnTo>
                <a:lnTo>
                  <a:pt x="421793" y="512834"/>
                </a:lnTo>
                <a:lnTo>
                  <a:pt x="383264" y="543159"/>
                </a:lnTo>
                <a:lnTo>
                  <a:pt x="345306" y="574280"/>
                </a:lnTo>
                <a:lnTo>
                  <a:pt x="307931" y="606190"/>
                </a:lnTo>
                <a:lnTo>
                  <a:pt x="271154" y="638883"/>
                </a:lnTo>
                <a:lnTo>
                  <a:pt x="234986" y="672352"/>
                </a:lnTo>
                <a:lnTo>
                  <a:pt x="199441" y="706591"/>
                </a:lnTo>
                <a:lnTo>
                  <a:pt x="164533" y="741593"/>
                </a:lnTo>
                <a:lnTo>
                  <a:pt x="130274" y="777353"/>
                </a:lnTo>
                <a:lnTo>
                  <a:pt x="96678" y="813864"/>
                </a:lnTo>
                <a:lnTo>
                  <a:pt x="63758" y="851119"/>
                </a:lnTo>
                <a:lnTo>
                  <a:pt x="31528" y="889112"/>
                </a:lnTo>
                <a:lnTo>
                  <a:pt x="0" y="927837"/>
                </a:lnTo>
                <a:lnTo>
                  <a:pt x="1926671" y="2464306"/>
                </a:lnTo>
                <a:lnTo>
                  <a:pt x="1926673" y="0"/>
                </a:lnTo>
                <a:close/>
              </a:path>
            </a:pathLst>
          </a:custGeom>
          <a:solidFill>
            <a:srgbClr val="70AD47"/>
          </a:solidFill>
        </p:spPr>
        <p:txBody>
          <a:bodyPr wrap="square" lIns="0" tIns="0" rIns="0" bIns="0" rtlCol="0"/>
          <a:lstStyle/>
          <a:p>
            <a:endParaRPr dirty="0"/>
          </a:p>
        </p:txBody>
      </p:sp>
      <p:sp>
        <p:nvSpPr>
          <p:cNvPr id="22" name="object 22"/>
          <p:cNvSpPr/>
          <p:nvPr/>
        </p:nvSpPr>
        <p:spPr>
          <a:xfrm>
            <a:off x="6770353" y="1273714"/>
            <a:ext cx="1927225" cy="2464435"/>
          </a:xfrm>
          <a:custGeom>
            <a:avLst/>
            <a:gdLst/>
            <a:ahLst/>
            <a:cxnLst/>
            <a:rect l="l" t="t" r="r" b="b"/>
            <a:pathLst>
              <a:path w="1927225" h="2464435">
                <a:moveTo>
                  <a:pt x="0" y="927838"/>
                </a:moveTo>
                <a:lnTo>
                  <a:pt x="31528" y="889112"/>
                </a:lnTo>
                <a:lnTo>
                  <a:pt x="63758" y="851119"/>
                </a:lnTo>
                <a:lnTo>
                  <a:pt x="96678" y="813864"/>
                </a:lnTo>
                <a:lnTo>
                  <a:pt x="130274" y="777353"/>
                </a:lnTo>
                <a:lnTo>
                  <a:pt x="164532" y="741593"/>
                </a:lnTo>
                <a:lnTo>
                  <a:pt x="199441" y="706590"/>
                </a:lnTo>
                <a:lnTo>
                  <a:pt x="234986" y="672352"/>
                </a:lnTo>
                <a:lnTo>
                  <a:pt x="271153" y="638883"/>
                </a:lnTo>
                <a:lnTo>
                  <a:pt x="307931" y="606190"/>
                </a:lnTo>
                <a:lnTo>
                  <a:pt x="345306" y="574280"/>
                </a:lnTo>
                <a:lnTo>
                  <a:pt x="383264" y="543159"/>
                </a:lnTo>
                <a:lnTo>
                  <a:pt x="421793" y="512834"/>
                </a:lnTo>
                <a:lnTo>
                  <a:pt x="460878" y="483310"/>
                </a:lnTo>
                <a:lnTo>
                  <a:pt x="500508" y="454595"/>
                </a:lnTo>
                <a:lnTo>
                  <a:pt x="540668" y="426694"/>
                </a:lnTo>
                <a:lnTo>
                  <a:pt x="581346" y="399614"/>
                </a:lnTo>
                <a:lnTo>
                  <a:pt x="622528" y="373361"/>
                </a:lnTo>
                <a:lnTo>
                  <a:pt x="664200" y="347942"/>
                </a:lnTo>
                <a:lnTo>
                  <a:pt x="706351" y="323363"/>
                </a:lnTo>
                <a:lnTo>
                  <a:pt x="748966" y="299630"/>
                </a:lnTo>
                <a:lnTo>
                  <a:pt x="792033" y="276750"/>
                </a:lnTo>
                <a:lnTo>
                  <a:pt x="835538" y="254729"/>
                </a:lnTo>
                <a:lnTo>
                  <a:pt x="879467" y="233574"/>
                </a:lnTo>
                <a:lnTo>
                  <a:pt x="923809" y="213290"/>
                </a:lnTo>
                <a:lnTo>
                  <a:pt x="968549" y="193885"/>
                </a:lnTo>
                <a:lnTo>
                  <a:pt x="1013674" y="175364"/>
                </a:lnTo>
                <a:lnTo>
                  <a:pt x="1059171" y="157734"/>
                </a:lnTo>
                <a:lnTo>
                  <a:pt x="1105027" y="141001"/>
                </a:lnTo>
                <a:lnTo>
                  <a:pt x="1151229" y="125172"/>
                </a:lnTo>
                <a:lnTo>
                  <a:pt x="1197763" y="110253"/>
                </a:lnTo>
                <a:lnTo>
                  <a:pt x="1244616" y="96251"/>
                </a:lnTo>
                <a:lnTo>
                  <a:pt x="1291775" y="83171"/>
                </a:lnTo>
                <a:lnTo>
                  <a:pt x="1339227" y="71020"/>
                </a:lnTo>
                <a:lnTo>
                  <a:pt x="1386959" y="59805"/>
                </a:lnTo>
                <a:lnTo>
                  <a:pt x="1434957" y="49532"/>
                </a:lnTo>
                <a:lnTo>
                  <a:pt x="1483207" y="40207"/>
                </a:lnTo>
                <a:lnTo>
                  <a:pt x="1531698" y="31836"/>
                </a:lnTo>
                <a:lnTo>
                  <a:pt x="1580416" y="24426"/>
                </a:lnTo>
                <a:lnTo>
                  <a:pt x="1629347" y="17984"/>
                </a:lnTo>
                <a:lnTo>
                  <a:pt x="1678478" y="12515"/>
                </a:lnTo>
                <a:lnTo>
                  <a:pt x="1727796" y="8026"/>
                </a:lnTo>
                <a:lnTo>
                  <a:pt x="1777288" y="4524"/>
                </a:lnTo>
                <a:lnTo>
                  <a:pt x="1826940" y="2015"/>
                </a:lnTo>
                <a:lnTo>
                  <a:pt x="1876740" y="504"/>
                </a:lnTo>
                <a:lnTo>
                  <a:pt x="1926674" y="0"/>
                </a:lnTo>
                <a:lnTo>
                  <a:pt x="1926671" y="2464306"/>
                </a:lnTo>
                <a:lnTo>
                  <a:pt x="0" y="927838"/>
                </a:lnTo>
                <a:close/>
              </a:path>
            </a:pathLst>
          </a:custGeom>
          <a:ln w="12700">
            <a:solidFill>
              <a:srgbClr val="FFFFFF"/>
            </a:solidFill>
          </a:ln>
        </p:spPr>
        <p:txBody>
          <a:bodyPr wrap="square" lIns="0" tIns="0" rIns="0" bIns="0" rtlCol="0"/>
          <a:lstStyle/>
          <a:p>
            <a:endParaRPr dirty="0"/>
          </a:p>
        </p:txBody>
      </p:sp>
      <p:sp>
        <p:nvSpPr>
          <p:cNvPr id="23" name="object 23"/>
          <p:cNvSpPr txBox="1"/>
          <p:nvPr/>
        </p:nvSpPr>
        <p:spPr>
          <a:xfrm>
            <a:off x="7359987" y="1614932"/>
            <a:ext cx="1231265" cy="1049655"/>
          </a:xfrm>
          <a:prstGeom prst="rect">
            <a:avLst/>
          </a:prstGeom>
        </p:spPr>
        <p:txBody>
          <a:bodyPr vert="horz" wrap="square" lIns="0" tIns="36830" rIns="0" bIns="0" rtlCol="0">
            <a:spAutoFit/>
          </a:bodyPr>
          <a:lstStyle/>
          <a:p>
            <a:pPr marL="12700" marR="5080" indent="-635" algn="ctr">
              <a:lnSpc>
                <a:spcPct val="91100"/>
              </a:lnSpc>
              <a:spcBef>
                <a:spcPts val="290"/>
              </a:spcBef>
            </a:pPr>
            <a:r>
              <a:rPr sz="1800" spc="-5" dirty="0">
                <a:solidFill>
                  <a:srgbClr val="FFFFFF"/>
                </a:solidFill>
                <a:latin typeface="Calibri"/>
                <a:cs typeface="Calibri"/>
              </a:rPr>
              <a:t>Support </a:t>
            </a:r>
            <a:r>
              <a:rPr sz="1800" spc="-15" dirty="0">
                <a:solidFill>
                  <a:srgbClr val="FFFFFF"/>
                </a:solidFill>
                <a:latin typeface="Calibri"/>
                <a:cs typeface="Calibri"/>
              </a:rPr>
              <a:t>for  </a:t>
            </a:r>
            <a:r>
              <a:rPr sz="1800" spc="-10" dirty="0">
                <a:solidFill>
                  <a:srgbClr val="FFFFFF"/>
                </a:solidFill>
                <a:latin typeface="Calibri"/>
                <a:cs typeface="Calibri"/>
              </a:rPr>
              <a:t>fossil </a:t>
            </a:r>
            <a:r>
              <a:rPr sz="1800" spc="-5" dirty="0">
                <a:solidFill>
                  <a:srgbClr val="FFFFFF"/>
                </a:solidFill>
                <a:latin typeface="Calibri"/>
                <a:cs typeface="Calibri"/>
              </a:rPr>
              <a:t>fuel  </a:t>
            </a:r>
            <a:r>
              <a:rPr sz="1800" spc="-20" dirty="0">
                <a:solidFill>
                  <a:srgbClr val="FFFFFF"/>
                </a:solidFill>
                <a:latin typeface="Calibri"/>
                <a:cs typeface="Calibri"/>
              </a:rPr>
              <a:t>c</a:t>
            </a:r>
            <a:r>
              <a:rPr sz="1800" spc="-5" dirty="0">
                <a:solidFill>
                  <a:srgbClr val="FFFFFF"/>
                </a:solidFill>
                <a:latin typeface="Calibri"/>
                <a:cs typeface="Calibri"/>
              </a:rPr>
              <a:t>o</a:t>
            </a:r>
            <a:r>
              <a:rPr sz="1800" dirty="0">
                <a:solidFill>
                  <a:srgbClr val="FFFFFF"/>
                </a:solidFill>
                <a:latin typeface="Calibri"/>
                <a:cs typeface="Calibri"/>
              </a:rPr>
              <a:t>mm</a:t>
            </a:r>
            <a:r>
              <a:rPr sz="1800" spc="-5" dirty="0">
                <a:solidFill>
                  <a:srgbClr val="FFFFFF"/>
                </a:solidFill>
                <a:latin typeface="Calibri"/>
                <a:cs typeface="Calibri"/>
              </a:rPr>
              <a:t>uni</a:t>
            </a:r>
            <a:r>
              <a:rPr sz="1800" dirty="0">
                <a:solidFill>
                  <a:srgbClr val="FFFFFF"/>
                </a:solidFill>
                <a:latin typeface="Calibri"/>
                <a:cs typeface="Calibri"/>
              </a:rPr>
              <a:t>ti</a:t>
            </a:r>
            <a:r>
              <a:rPr sz="1800" spc="-5" dirty="0">
                <a:solidFill>
                  <a:srgbClr val="FFFFFF"/>
                </a:solidFill>
                <a:latin typeface="Calibri"/>
                <a:cs typeface="Calibri"/>
              </a:rPr>
              <a:t>e</a:t>
            </a:r>
            <a:r>
              <a:rPr sz="1800" dirty="0">
                <a:solidFill>
                  <a:srgbClr val="FFFFFF"/>
                </a:solidFill>
                <a:latin typeface="Calibri"/>
                <a:cs typeface="Calibri"/>
              </a:rPr>
              <a:t>s  </a:t>
            </a:r>
            <a:r>
              <a:rPr sz="1800" spc="-5" dirty="0">
                <a:solidFill>
                  <a:srgbClr val="FFFFFF"/>
                </a:solidFill>
                <a:latin typeface="Calibri"/>
                <a:cs typeface="Calibri"/>
              </a:rPr>
              <a:t>and</a:t>
            </a:r>
            <a:r>
              <a:rPr sz="1800" spc="-55" dirty="0">
                <a:solidFill>
                  <a:srgbClr val="FFFFFF"/>
                </a:solidFill>
                <a:latin typeface="Calibri"/>
                <a:cs typeface="Calibri"/>
              </a:rPr>
              <a:t> </a:t>
            </a:r>
            <a:r>
              <a:rPr sz="1800" spc="-20" dirty="0">
                <a:solidFill>
                  <a:srgbClr val="FFFFFF"/>
                </a:solidFill>
                <a:latin typeface="Calibri"/>
                <a:cs typeface="Calibri"/>
              </a:rPr>
              <a:t>workers</a:t>
            </a:r>
            <a:endParaRPr sz="1800" dirty="0">
              <a:latin typeface="Calibri"/>
              <a:cs typeface="Calibri"/>
            </a:endParaRPr>
          </a:p>
        </p:txBody>
      </p:sp>
      <p:sp>
        <p:nvSpPr>
          <p:cNvPr id="24" name="object 24"/>
          <p:cNvSpPr txBox="1"/>
          <p:nvPr/>
        </p:nvSpPr>
        <p:spPr>
          <a:xfrm>
            <a:off x="1066291" y="2207259"/>
            <a:ext cx="4315460" cy="3677285"/>
          </a:xfrm>
          <a:prstGeom prst="rect">
            <a:avLst/>
          </a:prstGeom>
        </p:spPr>
        <p:txBody>
          <a:bodyPr vert="horz" wrap="square" lIns="0" tIns="95885" rIns="0" bIns="0" rtlCol="0">
            <a:spAutoFit/>
          </a:bodyPr>
          <a:lstStyle/>
          <a:p>
            <a:pPr marL="29845" marR="5080">
              <a:lnSpc>
                <a:spcPct val="80400"/>
              </a:lnSpc>
              <a:spcBef>
                <a:spcPts val="755"/>
              </a:spcBef>
            </a:pPr>
            <a:r>
              <a:rPr sz="2800" spc="-10" dirty="0">
                <a:latin typeface="Calibri"/>
                <a:cs typeface="Calibri"/>
              </a:rPr>
              <a:t>Comprehensive </a:t>
            </a:r>
            <a:r>
              <a:rPr sz="2800" spc="-15" dirty="0">
                <a:latin typeface="Calibri"/>
                <a:cs typeface="Calibri"/>
              </a:rPr>
              <a:t>energy  </a:t>
            </a:r>
            <a:r>
              <a:rPr sz="2800" spc="-10" dirty="0">
                <a:latin typeface="Calibri"/>
                <a:cs typeface="Calibri"/>
              </a:rPr>
              <a:t>legislation that </a:t>
            </a:r>
            <a:r>
              <a:rPr sz="2800" spc="-20" dirty="0">
                <a:latin typeface="Calibri"/>
                <a:cs typeface="Calibri"/>
              </a:rPr>
              <a:t>centers </a:t>
            </a:r>
            <a:r>
              <a:rPr sz="2800" spc="-5" dirty="0">
                <a:latin typeface="Calibri"/>
                <a:cs typeface="Calibri"/>
              </a:rPr>
              <a:t>equity  and puts Illinois on </a:t>
            </a:r>
            <a:r>
              <a:rPr sz="2800" spc="-15" dirty="0">
                <a:latin typeface="Calibri"/>
                <a:cs typeface="Calibri"/>
              </a:rPr>
              <a:t>track to  </a:t>
            </a:r>
            <a:r>
              <a:rPr sz="2800" spc="-10" dirty="0">
                <a:latin typeface="Calibri"/>
                <a:cs typeface="Calibri"/>
              </a:rPr>
              <a:t>achieve </a:t>
            </a:r>
            <a:r>
              <a:rPr sz="2800" dirty="0">
                <a:latin typeface="Calibri"/>
                <a:cs typeface="Calibri"/>
              </a:rPr>
              <a:t>100 </a:t>
            </a:r>
            <a:r>
              <a:rPr sz="2800" spc="-15" dirty="0">
                <a:latin typeface="Calibri"/>
                <a:cs typeface="Calibri"/>
              </a:rPr>
              <a:t>percent  renewable </a:t>
            </a:r>
            <a:r>
              <a:rPr sz="2800" spc="-10" dirty="0">
                <a:latin typeface="Calibri"/>
                <a:cs typeface="Calibri"/>
              </a:rPr>
              <a:t>energy </a:t>
            </a:r>
            <a:r>
              <a:rPr sz="2800" spc="-5" dirty="0">
                <a:latin typeface="Calibri"/>
                <a:cs typeface="Calibri"/>
              </a:rPr>
              <a:t>by</a:t>
            </a:r>
            <a:r>
              <a:rPr sz="2800" dirty="0">
                <a:latin typeface="Calibri"/>
                <a:cs typeface="Calibri"/>
              </a:rPr>
              <a:t> 2050.</a:t>
            </a:r>
          </a:p>
          <a:p>
            <a:pPr marL="12700" marR="154940">
              <a:lnSpc>
                <a:spcPct val="90200"/>
              </a:lnSpc>
              <a:spcBef>
                <a:spcPts val="2465"/>
              </a:spcBef>
            </a:pPr>
            <a:r>
              <a:rPr sz="2800" spc="-15" dirty="0">
                <a:latin typeface="Calibri"/>
                <a:cs typeface="Calibri"/>
              </a:rPr>
              <a:t>DCEO </a:t>
            </a:r>
            <a:r>
              <a:rPr sz="2800" spc="-5" dirty="0">
                <a:latin typeface="Calibri"/>
                <a:cs typeface="Calibri"/>
              </a:rPr>
              <a:t>is responsible </a:t>
            </a:r>
            <a:r>
              <a:rPr sz="2800" spc="-25" dirty="0">
                <a:latin typeface="Calibri"/>
                <a:cs typeface="Calibri"/>
              </a:rPr>
              <a:t>for  </a:t>
            </a:r>
            <a:r>
              <a:rPr sz="2800" spc="-10" dirty="0">
                <a:latin typeface="Calibri"/>
                <a:cs typeface="Calibri"/>
              </a:rPr>
              <a:t>administering </a:t>
            </a:r>
            <a:r>
              <a:rPr sz="2800" spc="-20" dirty="0">
                <a:latin typeface="Calibri"/>
                <a:cs typeface="Calibri"/>
              </a:rPr>
              <a:t>workforce </a:t>
            </a:r>
            <a:r>
              <a:rPr sz="2800" spc="-5" dirty="0">
                <a:latin typeface="Calibri"/>
                <a:cs typeface="Calibri"/>
              </a:rPr>
              <a:t>and  business </a:t>
            </a:r>
            <a:r>
              <a:rPr sz="2800" spc="-10" dirty="0">
                <a:latin typeface="Calibri"/>
                <a:cs typeface="Calibri"/>
              </a:rPr>
              <a:t>development  </a:t>
            </a:r>
            <a:r>
              <a:rPr sz="2800" spc="-15" dirty="0">
                <a:latin typeface="Calibri"/>
                <a:cs typeface="Calibri"/>
              </a:rPr>
              <a:t>programs.</a:t>
            </a:r>
            <a:endParaRPr sz="2800" dirty="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14400" y="304800"/>
            <a:ext cx="10513061" cy="1266936"/>
          </a:xfrm>
          <a:prstGeom prst="rect">
            <a:avLst/>
          </a:prstGeom>
        </p:spPr>
        <p:txBody>
          <a:bodyPr vert="horz" wrap="square" lIns="0" tIns="151497" rIns="0" bIns="0" rtlCol="0">
            <a:spAutoFit/>
          </a:bodyPr>
          <a:lstStyle/>
          <a:p>
            <a:pPr marL="12700" marR="5080">
              <a:lnSpc>
                <a:spcPts val="4320"/>
              </a:lnSpc>
              <a:spcBef>
                <a:spcPts val="645"/>
              </a:spcBef>
            </a:pPr>
            <a:r>
              <a:rPr sz="3600" b="1" spc="-5" dirty="0"/>
              <a:t>The </a:t>
            </a:r>
            <a:r>
              <a:rPr sz="3600" b="1" dirty="0"/>
              <a:t>goal </a:t>
            </a:r>
            <a:r>
              <a:rPr sz="3600" b="1" spc="-5" dirty="0"/>
              <a:t>is </a:t>
            </a:r>
            <a:r>
              <a:rPr sz="3600" b="1" spc="-15" dirty="0"/>
              <a:t>100% </a:t>
            </a:r>
            <a:r>
              <a:rPr sz="3600" b="1" spc="-5" dirty="0"/>
              <a:t>carbon-free</a:t>
            </a:r>
            <a:r>
              <a:rPr lang="en-US" sz="3600" b="1" spc="-5" dirty="0"/>
              <a:t> </a:t>
            </a:r>
            <a:r>
              <a:rPr sz="3600" b="1" spc="-15" dirty="0"/>
              <a:t>power </a:t>
            </a:r>
            <a:r>
              <a:rPr sz="3600" b="1" spc="-25" dirty="0"/>
              <a:t>by </a:t>
            </a:r>
            <a:r>
              <a:rPr sz="3600" b="1" spc="-5" dirty="0"/>
              <a:t>2050.  </a:t>
            </a:r>
            <a:r>
              <a:rPr sz="3600" b="1" dirty="0"/>
              <a:t>Here’s where our </a:t>
            </a:r>
            <a:r>
              <a:rPr sz="3600" b="1" spc="-5" dirty="0"/>
              <a:t>electric grid is</a:t>
            </a:r>
            <a:r>
              <a:rPr sz="3600" b="1" spc="-85" dirty="0"/>
              <a:t> </a:t>
            </a:r>
            <a:r>
              <a:rPr sz="3600" b="1" spc="-40" dirty="0"/>
              <a:t>now.</a:t>
            </a:r>
          </a:p>
        </p:txBody>
      </p:sp>
      <p:sp>
        <p:nvSpPr>
          <p:cNvPr id="4" name="object 4"/>
          <p:cNvSpPr/>
          <p:nvPr/>
        </p:nvSpPr>
        <p:spPr>
          <a:xfrm>
            <a:off x="1371600" y="1676400"/>
            <a:ext cx="9348216" cy="500556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6862" y="82803"/>
            <a:ext cx="10644505" cy="635000"/>
          </a:xfrm>
          <a:prstGeom prst="rect">
            <a:avLst/>
          </a:prstGeom>
        </p:spPr>
        <p:txBody>
          <a:bodyPr vert="horz" wrap="square" lIns="0" tIns="12700" rIns="0" bIns="0" rtlCol="0">
            <a:spAutoFit/>
          </a:bodyPr>
          <a:lstStyle/>
          <a:p>
            <a:pPr marL="12700">
              <a:lnSpc>
                <a:spcPct val="100000"/>
              </a:lnSpc>
              <a:spcBef>
                <a:spcPts val="100"/>
              </a:spcBef>
            </a:pPr>
            <a:r>
              <a:rPr sz="4000" spc="-20" dirty="0"/>
              <a:t>CEJA </a:t>
            </a:r>
            <a:r>
              <a:rPr sz="4000" spc="-40" dirty="0"/>
              <a:t>Workforce </a:t>
            </a:r>
            <a:r>
              <a:rPr sz="4000" dirty="0"/>
              <a:t>&amp; </a:t>
            </a:r>
            <a:r>
              <a:rPr sz="4000" spc="-5" dirty="0"/>
              <a:t>Business </a:t>
            </a:r>
            <a:r>
              <a:rPr sz="4000" spc="-15" dirty="0"/>
              <a:t>Development</a:t>
            </a:r>
            <a:r>
              <a:rPr sz="4000" spc="5" dirty="0"/>
              <a:t> </a:t>
            </a:r>
            <a:r>
              <a:rPr sz="4000" spc="-40" dirty="0"/>
              <a:t>Ecosystem</a:t>
            </a:r>
            <a:endParaRPr sz="4000" dirty="0"/>
          </a:p>
        </p:txBody>
      </p:sp>
      <p:sp>
        <p:nvSpPr>
          <p:cNvPr id="3" name="object 3"/>
          <p:cNvSpPr/>
          <p:nvPr/>
        </p:nvSpPr>
        <p:spPr>
          <a:xfrm>
            <a:off x="423907" y="955417"/>
            <a:ext cx="11504295" cy="5729605"/>
          </a:xfrm>
          <a:custGeom>
            <a:avLst/>
            <a:gdLst/>
            <a:ahLst/>
            <a:cxnLst/>
            <a:rect l="l" t="t" r="r" b="b"/>
            <a:pathLst>
              <a:path w="11504295" h="5729605">
                <a:moveTo>
                  <a:pt x="0" y="954928"/>
                </a:moveTo>
                <a:lnTo>
                  <a:pt x="1168" y="907267"/>
                </a:lnTo>
                <a:lnTo>
                  <a:pt x="4638" y="860211"/>
                </a:lnTo>
                <a:lnTo>
                  <a:pt x="10353" y="813815"/>
                </a:lnTo>
                <a:lnTo>
                  <a:pt x="18260" y="768134"/>
                </a:lnTo>
                <a:lnTo>
                  <a:pt x="28304" y="723221"/>
                </a:lnTo>
                <a:lnTo>
                  <a:pt x="40430" y="679132"/>
                </a:lnTo>
                <a:lnTo>
                  <a:pt x="54583" y="635921"/>
                </a:lnTo>
                <a:lnTo>
                  <a:pt x="70709" y="593644"/>
                </a:lnTo>
                <a:lnTo>
                  <a:pt x="88753" y="552354"/>
                </a:lnTo>
                <a:lnTo>
                  <a:pt x="108660" y="512107"/>
                </a:lnTo>
                <a:lnTo>
                  <a:pt x="130375" y="472957"/>
                </a:lnTo>
                <a:lnTo>
                  <a:pt x="153844" y="434959"/>
                </a:lnTo>
                <a:lnTo>
                  <a:pt x="179012" y="398168"/>
                </a:lnTo>
                <a:lnTo>
                  <a:pt x="205825" y="362638"/>
                </a:lnTo>
                <a:lnTo>
                  <a:pt x="234227" y="328425"/>
                </a:lnTo>
                <a:lnTo>
                  <a:pt x="264164" y="295582"/>
                </a:lnTo>
                <a:lnTo>
                  <a:pt x="295582" y="264164"/>
                </a:lnTo>
                <a:lnTo>
                  <a:pt x="328424" y="234227"/>
                </a:lnTo>
                <a:lnTo>
                  <a:pt x="362638" y="205825"/>
                </a:lnTo>
                <a:lnTo>
                  <a:pt x="398168" y="179013"/>
                </a:lnTo>
                <a:lnTo>
                  <a:pt x="434959" y="153844"/>
                </a:lnTo>
                <a:lnTo>
                  <a:pt x="472957" y="130375"/>
                </a:lnTo>
                <a:lnTo>
                  <a:pt x="512106" y="108660"/>
                </a:lnTo>
                <a:lnTo>
                  <a:pt x="552354" y="88753"/>
                </a:lnTo>
                <a:lnTo>
                  <a:pt x="593643" y="70709"/>
                </a:lnTo>
                <a:lnTo>
                  <a:pt x="635921" y="54583"/>
                </a:lnTo>
                <a:lnTo>
                  <a:pt x="679131" y="40430"/>
                </a:lnTo>
                <a:lnTo>
                  <a:pt x="723220" y="28304"/>
                </a:lnTo>
                <a:lnTo>
                  <a:pt x="768133" y="18260"/>
                </a:lnTo>
                <a:lnTo>
                  <a:pt x="813815" y="10353"/>
                </a:lnTo>
                <a:lnTo>
                  <a:pt x="860211" y="4638"/>
                </a:lnTo>
                <a:lnTo>
                  <a:pt x="907266" y="1168"/>
                </a:lnTo>
                <a:lnTo>
                  <a:pt x="954927" y="0"/>
                </a:lnTo>
                <a:lnTo>
                  <a:pt x="10548887" y="0"/>
                </a:lnTo>
                <a:lnTo>
                  <a:pt x="10596547" y="1168"/>
                </a:lnTo>
                <a:lnTo>
                  <a:pt x="10643603" y="4638"/>
                </a:lnTo>
                <a:lnTo>
                  <a:pt x="10689999" y="10353"/>
                </a:lnTo>
                <a:lnTo>
                  <a:pt x="10735681" y="18260"/>
                </a:lnTo>
                <a:lnTo>
                  <a:pt x="10780593" y="28304"/>
                </a:lnTo>
                <a:lnTo>
                  <a:pt x="10824682" y="40430"/>
                </a:lnTo>
                <a:lnTo>
                  <a:pt x="10867893" y="54583"/>
                </a:lnTo>
                <a:lnTo>
                  <a:pt x="10910171" y="70709"/>
                </a:lnTo>
                <a:lnTo>
                  <a:pt x="10951460" y="88753"/>
                </a:lnTo>
                <a:lnTo>
                  <a:pt x="10991707" y="108660"/>
                </a:lnTo>
                <a:lnTo>
                  <a:pt x="11030857" y="130375"/>
                </a:lnTo>
                <a:lnTo>
                  <a:pt x="11068855" y="153844"/>
                </a:lnTo>
                <a:lnTo>
                  <a:pt x="11105646" y="179013"/>
                </a:lnTo>
                <a:lnTo>
                  <a:pt x="11141176" y="205825"/>
                </a:lnTo>
                <a:lnTo>
                  <a:pt x="11175390" y="234227"/>
                </a:lnTo>
                <a:lnTo>
                  <a:pt x="11208232" y="264164"/>
                </a:lnTo>
                <a:lnTo>
                  <a:pt x="11239650" y="295582"/>
                </a:lnTo>
                <a:lnTo>
                  <a:pt x="11269587" y="328425"/>
                </a:lnTo>
                <a:lnTo>
                  <a:pt x="11297989" y="362638"/>
                </a:lnTo>
                <a:lnTo>
                  <a:pt x="11324802" y="398168"/>
                </a:lnTo>
                <a:lnTo>
                  <a:pt x="11349970" y="434959"/>
                </a:lnTo>
                <a:lnTo>
                  <a:pt x="11373439" y="472957"/>
                </a:lnTo>
                <a:lnTo>
                  <a:pt x="11395154" y="512107"/>
                </a:lnTo>
                <a:lnTo>
                  <a:pt x="11415061" y="552354"/>
                </a:lnTo>
                <a:lnTo>
                  <a:pt x="11433105" y="593644"/>
                </a:lnTo>
                <a:lnTo>
                  <a:pt x="11449231" y="635921"/>
                </a:lnTo>
                <a:lnTo>
                  <a:pt x="11463384" y="679132"/>
                </a:lnTo>
                <a:lnTo>
                  <a:pt x="11475510" y="723221"/>
                </a:lnTo>
                <a:lnTo>
                  <a:pt x="11485554" y="768134"/>
                </a:lnTo>
                <a:lnTo>
                  <a:pt x="11493461" y="813815"/>
                </a:lnTo>
                <a:lnTo>
                  <a:pt x="11499176" y="860211"/>
                </a:lnTo>
                <a:lnTo>
                  <a:pt x="11502646" y="907267"/>
                </a:lnTo>
                <a:lnTo>
                  <a:pt x="11503815" y="954928"/>
                </a:lnTo>
                <a:lnTo>
                  <a:pt x="11503815" y="4774540"/>
                </a:lnTo>
                <a:lnTo>
                  <a:pt x="11502646" y="4822200"/>
                </a:lnTo>
                <a:lnTo>
                  <a:pt x="11499176" y="4869256"/>
                </a:lnTo>
                <a:lnTo>
                  <a:pt x="11493461" y="4915652"/>
                </a:lnTo>
                <a:lnTo>
                  <a:pt x="11485554" y="4961334"/>
                </a:lnTo>
                <a:lnTo>
                  <a:pt x="11475510" y="5006246"/>
                </a:lnTo>
                <a:lnTo>
                  <a:pt x="11463384" y="5050335"/>
                </a:lnTo>
                <a:lnTo>
                  <a:pt x="11449231" y="5093546"/>
                </a:lnTo>
                <a:lnTo>
                  <a:pt x="11433105" y="5135823"/>
                </a:lnTo>
                <a:lnTo>
                  <a:pt x="11415061" y="5177113"/>
                </a:lnTo>
                <a:lnTo>
                  <a:pt x="11395154" y="5217360"/>
                </a:lnTo>
                <a:lnTo>
                  <a:pt x="11373439" y="5256510"/>
                </a:lnTo>
                <a:lnTo>
                  <a:pt x="11349970" y="5294508"/>
                </a:lnTo>
                <a:lnTo>
                  <a:pt x="11324802" y="5331299"/>
                </a:lnTo>
                <a:lnTo>
                  <a:pt x="11297989" y="5366829"/>
                </a:lnTo>
                <a:lnTo>
                  <a:pt x="11269587" y="5401042"/>
                </a:lnTo>
                <a:lnTo>
                  <a:pt x="11239650" y="5433885"/>
                </a:lnTo>
                <a:lnTo>
                  <a:pt x="11208232" y="5465303"/>
                </a:lnTo>
                <a:lnTo>
                  <a:pt x="11175390" y="5495240"/>
                </a:lnTo>
                <a:lnTo>
                  <a:pt x="11141176" y="5523642"/>
                </a:lnTo>
                <a:lnTo>
                  <a:pt x="11105646" y="5550455"/>
                </a:lnTo>
                <a:lnTo>
                  <a:pt x="11068855" y="5575623"/>
                </a:lnTo>
                <a:lnTo>
                  <a:pt x="11030857" y="5599092"/>
                </a:lnTo>
                <a:lnTo>
                  <a:pt x="10991707" y="5620807"/>
                </a:lnTo>
                <a:lnTo>
                  <a:pt x="10951460" y="5640714"/>
                </a:lnTo>
                <a:lnTo>
                  <a:pt x="10910171" y="5658758"/>
                </a:lnTo>
                <a:lnTo>
                  <a:pt x="10867893" y="5674884"/>
                </a:lnTo>
                <a:lnTo>
                  <a:pt x="10824682" y="5689037"/>
                </a:lnTo>
                <a:lnTo>
                  <a:pt x="10780593" y="5701163"/>
                </a:lnTo>
                <a:lnTo>
                  <a:pt x="10735681" y="5711207"/>
                </a:lnTo>
                <a:lnTo>
                  <a:pt x="10689999" y="5719114"/>
                </a:lnTo>
                <a:lnTo>
                  <a:pt x="10643603" y="5724829"/>
                </a:lnTo>
                <a:lnTo>
                  <a:pt x="10596547" y="5728299"/>
                </a:lnTo>
                <a:lnTo>
                  <a:pt x="10548887" y="5729468"/>
                </a:lnTo>
                <a:lnTo>
                  <a:pt x="954927" y="5729468"/>
                </a:lnTo>
                <a:lnTo>
                  <a:pt x="907266" y="5728299"/>
                </a:lnTo>
                <a:lnTo>
                  <a:pt x="860211" y="5724829"/>
                </a:lnTo>
                <a:lnTo>
                  <a:pt x="813815" y="5719114"/>
                </a:lnTo>
                <a:lnTo>
                  <a:pt x="768133" y="5711207"/>
                </a:lnTo>
                <a:lnTo>
                  <a:pt x="723220" y="5701163"/>
                </a:lnTo>
                <a:lnTo>
                  <a:pt x="679131" y="5689037"/>
                </a:lnTo>
                <a:lnTo>
                  <a:pt x="635921" y="5674884"/>
                </a:lnTo>
                <a:lnTo>
                  <a:pt x="593643" y="5658758"/>
                </a:lnTo>
                <a:lnTo>
                  <a:pt x="552354" y="5640714"/>
                </a:lnTo>
                <a:lnTo>
                  <a:pt x="512106" y="5620807"/>
                </a:lnTo>
                <a:lnTo>
                  <a:pt x="472957" y="5599092"/>
                </a:lnTo>
                <a:lnTo>
                  <a:pt x="434959" y="5575623"/>
                </a:lnTo>
                <a:lnTo>
                  <a:pt x="398168" y="5550455"/>
                </a:lnTo>
                <a:lnTo>
                  <a:pt x="362638" y="5523642"/>
                </a:lnTo>
                <a:lnTo>
                  <a:pt x="328424" y="5495240"/>
                </a:lnTo>
                <a:lnTo>
                  <a:pt x="295582" y="5465303"/>
                </a:lnTo>
                <a:lnTo>
                  <a:pt x="264164" y="5433885"/>
                </a:lnTo>
                <a:lnTo>
                  <a:pt x="234227" y="5401042"/>
                </a:lnTo>
                <a:lnTo>
                  <a:pt x="205825" y="5366829"/>
                </a:lnTo>
                <a:lnTo>
                  <a:pt x="179012" y="5331299"/>
                </a:lnTo>
                <a:lnTo>
                  <a:pt x="153844" y="5294508"/>
                </a:lnTo>
                <a:lnTo>
                  <a:pt x="130375" y="5256510"/>
                </a:lnTo>
                <a:lnTo>
                  <a:pt x="108660" y="5217360"/>
                </a:lnTo>
                <a:lnTo>
                  <a:pt x="88753" y="5177113"/>
                </a:lnTo>
                <a:lnTo>
                  <a:pt x="70709" y="5135823"/>
                </a:lnTo>
                <a:lnTo>
                  <a:pt x="54583" y="5093546"/>
                </a:lnTo>
                <a:lnTo>
                  <a:pt x="40430" y="5050335"/>
                </a:lnTo>
                <a:lnTo>
                  <a:pt x="28304" y="5006246"/>
                </a:lnTo>
                <a:lnTo>
                  <a:pt x="18260" y="4961334"/>
                </a:lnTo>
                <a:lnTo>
                  <a:pt x="10353" y="4915652"/>
                </a:lnTo>
                <a:lnTo>
                  <a:pt x="4638" y="4869256"/>
                </a:lnTo>
                <a:lnTo>
                  <a:pt x="1168" y="4822200"/>
                </a:lnTo>
                <a:lnTo>
                  <a:pt x="0" y="4774540"/>
                </a:lnTo>
                <a:lnTo>
                  <a:pt x="0" y="954928"/>
                </a:lnTo>
                <a:close/>
              </a:path>
            </a:pathLst>
          </a:custGeom>
          <a:ln w="38100">
            <a:solidFill>
              <a:srgbClr val="4472C4"/>
            </a:solidFill>
          </a:ln>
        </p:spPr>
        <p:txBody>
          <a:bodyPr wrap="square" lIns="0" tIns="0" rIns="0" bIns="0" rtlCol="0"/>
          <a:lstStyle/>
          <a:p>
            <a:endParaRPr dirty="0"/>
          </a:p>
        </p:txBody>
      </p:sp>
      <p:sp>
        <p:nvSpPr>
          <p:cNvPr id="4" name="object 4"/>
          <p:cNvSpPr txBox="1"/>
          <p:nvPr/>
        </p:nvSpPr>
        <p:spPr>
          <a:xfrm>
            <a:off x="7467719" y="1240028"/>
            <a:ext cx="273113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Contractor </a:t>
            </a:r>
            <a:r>
              <a:rPr sz="1800" spc="-5" dirty="0">
                <a:latin typeface="Calibri"/>
                <a:cs typeface="Calibri"/>
              </a:rPr>
              <a:t>support</a:t>
            </a:r>
            <a:r>
              <a:rPr sz="1800" spc="-15" dirty="0">
                <a:latin typeface="Calibri"/>
                <a:cs typeface="Calibri"/>
              </a:rPr>
              <a:t> programs</a:t>
            </a:r>
            <a:endParaRPr sz="1800" dirty="0">
              <a:latin typeface="Calibri"/>
              <a:cs typeface="Calibri"/>
            </a:endParaRPr>
          </a:p>
        </p:txBody>
      </p:sp>
      <p:sp>
        <p:nvSpPr>
          <p:cNvPr id="5" name="object 5"/>
          <p:cNvSpPr/>
          <p:nvPr/>
        </p:nvSpPr>
        <p:spPr>
          <a:xfrm>
            <a:off x="898661" y="2060245"/>
            <a:ext cx="636158" cy="1113276"/>
          </a:xfrm>
          <a:prstGeom prst="rect">
            <a:avLst/>
          </a:prstGeom>
          <a:blipFill>
            <a:blip r:embed="rId2" cstate="print"/>
            <a:stretch>
              <a:fillRect/>
            </a:stretch>
          </a:blipFill>
        </p:spPr>
        <p:txBody>
          <a:bodyPr wrap="square" lIns="0" tIns="0" rIns="0" bIns="0" rtlCol="0"/>
          <a:lstStyle/>
          <a:p>
            <a:endParaRPr dirty="0"/>
          </a:p>
        </p:txBody>
      </p:sp>
      <p:sp>
        <p:nvSpPr>
          <p:cNvPr id="6" name="object 6"/>
          <p:cNvSpPr txBox="1"/>
          <p:nvPr/>
        </p:nvSpPr>
        <p:spPr>
          <a:xfrm>
            <a:off x="773411" y="1975731"/>
            <a:ext cx="2139950" cy="1289050"/>
          </a:xfrm>
          <a:prstGeom prst="rect">
            <a:avLst/>
          </a:prstGeom>
          <a:ln w="57150">
            <a:solidFill>
              <a:srgbClr val="70AD47"/>
            </a:solidFill>
          </a:ln>
        </p:spPr>
        <p:txBody>
          <a:bodyPr vert="horz" wrap="square" lIns="0" tIns="175895" rIns="0" bIns="0" rtlCol="0">
            <a:spAutoFit/>
          </a:bodyPr>
          <a:lstStyle/>
          <a:p>
            <a:pPr marL="1078230" marR="295275" algn="ctr">
              <a:lnSpc>
                <a:spcPct val="101000"/>
              </a:lnSpc>
              <a:spcBef>
                <a:spcPts val="1385"/>
              </a:spcBef>
            </a:pPr>
            <a:r>
              <a:rPr sz="1400" dirty="0">
                <a:latin typeface="Calibri"/>
                <a:cs typeface="Calibri"/>
              </a:rPr>
              <a:t>Clean</a:t>
            </a:r>
            <a:r>
              <a:rPr sz="1400" spc="-95" dirty="0">
                <a:latin typeface="Calibri"/>
                <a:cs typeface="Calibri"/>
              </a:rPr>
              <a:t> </a:t>
            </a:r>
            <a:r>
              <a:rPr sz="1400" spc="-5" dirty="0">
                <a:latin typeface="Calibri"/>
                <a:cs typeface="Calibri"/>
              </a:rPr>
              <a:t>Jobs  </a:t>
            </a:r>
            <a:r>
              <a:rPr sz="1400" spc="-55" dirty="0">
                <a:latin typeface="Calibri"/>
                <a:cs typeface="Calibri"/>
              </a:rPr>
              <a:t>W</a:t>
            </a:r>
            <a:r>
              <a:rPr sz="1400" dirty="0">
                <a:latin typeface="Calibri"/>
                <a:cs typeface="Calibri"/>
              </a:rPr>
              <a:t>ork</a:t>
            </a:r>
            <a:r>
              <a:rPr sz="1400" spc="-35" dirty="0">
                <a:latin typeface="Calibri"/>
                <a:cs typeface="Calibri"/>
              </a:rPr>
              <a:t>f</a:t>
            </a:r>
            <a:r>
              <a:rPr sz="1400" spc="-5" dirty="0">
                <a:latin typeface="Calibri"/>
                <a:cs typeface="Calibri"/>
              </a:rPr>
              <a:t>o</a:t>
            </a:r>
            <a:r>
              <a:rPr sz="1400" spc="-25" dirty="0">
                <a:latin typeface="Calibri"/>
                <a:cs typeface="Calibri"/>
              </a:rPr>
              <a:t>r</a:t>
            </a:r>
            <a:r>
              <a:rPr sz="1400" spc="-5" dirty="0">
                <a:latin typeface="Calibri"/>
                <a:cs typeface="Calibri"/>
              </a:rPr>
              <a:t>c</a:t>
            </a:r>
            <a:r>
              <a:rPr sz="1400" dirty="0">
                <a:latin typeface="Calibri"/>
                <a:cs typeface="Calibri"/>
              </a:rPr>
              <a:t>e  </a:t>
            </a:r>
            <a:r>
              <a:rPr sz="1400" spc="-5" dirty="0">
                <a:latin typeface="Calibri"/>
                <a:cs typeface="Calibri"/>
              </a:rPr>
              <a:t>Network  </a:t>
            </a:r>
            <a:r>
              <a:rPr sz="1400" spc="-10" dirty="0">
                <a:latin typeface="Calibri"/>
                <a:cs typeface="Calibri"/>
              </a:rPr>
              <a:t>Program</a:t>
            </a:r>
            <a:endParaRPr sz="1400" dirty="0">
              <a:latin typeface="Calibri"/>
              <a:cs typeface="Calibri"/>
            </a:endParaRPr>
          </a:p>
        </p:txBody>
      </p:sp>
      <p:sp>
        <p:nvSpPr>
          <p:cNvPr id="7" name="object 7"/>
          <p:cNvSpPr txBox="1"/>
          <p:nvPr/>
        </p:nvSpPr>
        <p:spPr>
          <a:xfrm>
            <a:off x="3503305" y="1977438"/>
            <a:ext cx="2139950" cy="1278890"/>
          </a:xfrm>
          <a:prstGeom prst="rect">
            <a:avLst/>
          </a:prstGeom>
          <a:ln w="57150">
            <a:solidFill>
              <a:srgbClr val="EB5F11"/>
            </a:solidFill>
          </a:ln>
        </p:spPr>
        <p:txBody>
          <a:bodyPr vert="horz" wrap="square" lIns="0" tIns="127635" rIns="0" bIns="0" rtlCol="0">
            <a:spAutoFit/>
          </a:bodyPr>
          <a:lstStyle/>
          <a:p>
            <a:pPr marL="802005" marR="252095" indent="-1270" algn="ctr">
              <a:lnSpc>
                <a:spcPct val="101400"/>
              </a:lnSpc>
              <a:spcBef>
                <a:spcPts val="1005"/>
              </a:spcBef>
            </a:pPr>
            <a:r>
              <a:rPr sz="1400" spc="-5" dirty="0">
                <a:latin typeface="Calibri"/>
                <a:cs typeface="Calibri"/>
              </a:rPr>
              <a:t>Climate </a:t>
            </a:r>
            <a:r>
              <a:rPr sz="1400" spc="-20" dirty="0">
                <a:latin typeface="Calibri"/>
                <a:cs typeface="Calibri"/>
              </a:rPr>
              <a:t>Works  </a:t>
            </a:r>
            <a:r>
              <a:rPr sz="1400" spc="-5" dirty="0">
                <a:latin typeface="Calibri"/>
                <a:cs typeface="Calibri"/>
              </a:rPr>
              <a:t>Pre-    </a:t>
            </a:r>
            <a:r>
              <a:rPr sz="1400" dirty="0">
                <a:latin typeface="Calibri"/>
                <a:cs typeface="Calibri"/>
              </a:rPr>
              <a:t>app</a:t>
            </a:r>
            <a:r>
              <a:rPr sz="1400" spc="-20" dirty="0">
                <a:latin typeface="Calibri"/>
                <a:cs typeface="Calibri"/>
              </a:rPr>
              <a:t>r</a:t>
            </a:r>
            <a:r>
              <a:rPr sz="1400" dirty="0">
                <a:latin typeface="Calibri"/>
                <a:cs typeface="Calibri"/>
              </a:rPr>
              <a:t>e</a:t>
            </a:r>
            <a:r>
              <a:rPr sz="1400" spc="-15" dirty="0">
                <a:latin typeface="Calibri"/>
                <a:cs typeface="Calibri"/>
              </a:rPr>
              <a:t>n</a:t>
            </a:r>
            <a:r>
              <a:rPr sz="1400" spc="5" dirty="0">
                <a:latin typeface="Calibri"/>
                <a:cs typeface="Calibri"/>
              </a:rPr>
              <a:t>t</a:t>
            </a:r>
            <a:r>
              <a:rPr sz="1400" dirty="0">
                <a:latin typeface="Calibri"/>
                <a:cs typeface="Calibri"/>
              </a:rPr>
              <a:t>i</a:t>
            </a:r>
            <a:r>
              <a:rPr sz="1400" spc="-10" dirty="0">
                <a:latin typeface="Calibri"/>
                <a:cs typeface="Calibri"/>
              </a:rPr>
              <a:t>c</a:t>
            </a:r>
            <a:r>
              <a:rPr sz="1400" dirty="0">
                <a:latin typeface="Calibri"/>
                <a:cs typeface="Calibri"/>
              </a:rPr>
              <a:t>eship  </a:t>
            </a:r>
            <a:r>
              <a:rPr sz="1400" spc="-10" dirty="0">
                <a:latin typeface="Calibri"/>
                <a:cs typeface="Calibri"/>
              </a:rPr>
              <a:t>Program</a:t>
            </a:r>
            <a:endParaRPr sz="1400" dirty="0">
              <a:latin typeface="Calibri"/>
              <a:cs typeface="Calibri"/>
            </a:endParaRPr>
          </a:p>
        </p:txBody>
      </p:sp>
      <p:sp>
        <p:nvSpPr>
          <p:cNvPr id="8" name="object 8"/>
          <p:cNvSpPr/>
          <p:nvPr/>
        </p:nvSpPr>
        <p:spPr>
          <a:xfrm>
            <a:off x="3604833" y="2054179"/>
            <a:ext cx="630732" cy="1090796"/>
          </a:xfrm>
          <a:prstGeom prst="rect">
            <a:avLst/>
          </a:prstGeom>
          <a:blipFill>
            <a:blip r:embed="rId3" cstate="print"/>
            <a:stretch>
              <a:fillRect/>
            </a:stretch>
          </a:blipFill>
        </p:spPr>
        <p:txBody>
          <a:bodyPr wrap="square" lIns="0" tIns="0" rIns="0" bIns="0" rtlCol="0"/>
          <a:lstStyle/>
          <a:p>
            <a:endParaRPr dirty="0"/>
          </a:p>
        </p:txBody>
      </p:sp>
      <p:sp>
        <p:nvSpPr>
          <p:cNvPr id="9" name="object 9"/>
          <p:cNvSpPr txBox="1"/>
          <p:nvPr/>
        </p:nvSpPr>
        <p:spPr>
          <a:xfrm>
            <a:off x="3473737" y="3547662"/>
            <a:ext cx="2147570" cy="1223010"/>
          </a:xfrm>
          <a:prstGeom prst="rect">
            <a:avLst/>
          </a:prstGeom>
          <a:ln w="57150">
            <a:solidFill>
              <a:srgbClr val="08B5BD"/>
            </a:solidFill>
          </a:ln>
        </p:spPr>
        <p:txBody>
          <a:bodyPr vert="horz" wrap="square" lIns="0" tIns="66040" rIns="0" bIns="0" rtlCol="0">
            <a:spAutoFit/>
          </a:bodyPr>
          <a:lstStyle/>
          <a:p>
            <a:pPr marL="1085850" marR="295275" indent="23495" algn="just">
              <a:lnSpc>
                <a:spcPct val="101400"/>
              </a:lnSpc>
              <a:spcBef>
                <a:spcPts val="520"/>
              </a:spcBef>
            </a:pPr>
            <a:r>
              <a:rPr sz="1400" spc="-5" dirty="0">
                <a:latin typeface="Calibri"/>
                <a:cs typeface="Calibri"/>
              </a:rPr>
              <a:t>Returning  Resident  </a:t>
            </a:r>
            <a:r>
              <a:rPr sz="1400" dirty="0">
                <a:latin typeface="Calibri"/>
                <a:cs typeface="Calibri"/>
              </a:rPr>
              <a:t>Clean</a:t>
            </a:r>
            <a:r>
              <a:rPr sz="1400" spc="-90" dirty="0">
                <a:latin typeface="Calibri"/>
                <a:cs typeface="Calibri"/>
              </a:rPr>
              <a:t> </a:t>
            </a:r>
            <a:r>
              <a:rPr sz="1400" spc="-5" dirty="0">
                <a:latin typeface="Calibri"/>
                <a:cs typeface="Calibri"/>
              </a:rPr>
              <a:t>Jobs</a:t>
            </a:r>
            <a:endParaRPr sz="1400" dirty="0">
              <a:latin typeface="Calibri"/>
              <a:cs typeface="Calibri"/>
            </a:endParaRPr>
          </a:p>
          <a:p>
            <a:pPr marL="850900" algn="just">
              <a:lnSpc>
                <a:spcPct val="100000"/>
              </a:lnSpc>
              <a:spcBef>
                <a:spcPts val="25"/>
              </a:spcBef>
            </a:pPr>
            <a:r>
              <a:rPr sz="1400" spc="-15" dirty="0">
                <a:latin typeface="Calibri"/>
                <a:cs typeface="Calibri"/>
              </a:rPr>
              <a:t>Training</a:t>
            </a:r>
            <a:r>
              <a:rPr sz="1400" spc="-35" dirty="0">
                <a:latin typeface="Calibri"/>
                <a:cs typeface="Calibri"/>
              </a:rPr>
              <a:t> </a:t>
            </a:r>
            <a:r>
              <a:rPr sz="1400" spc="-10" dirty="0">
                <a:latin typeface="Calibri"/>
                <a:cs typeface="Calibri"/>
              </a:rPr>
              <a:t>Program</a:t>
            </a:r>
            <a:endParaRPr sz="1400" dirty="0">
              <a:latin typeface="Calibri"/>
              <a:cs typeface="Calibri"/>
            </a:endParaRPr>
          </a:p>
        </p:txBody>
      </p:sp>
      <p:sp>
        <p:nvSpPr>
          <p:cNvPr id="10" name="object 10"/>
          <p:cNvSpPr/>
          <p:nvPr/>
        </p:nvSpPr>
        <p:spPr>
          <a:xfrm>
            <a:off x="3579509" y="3633411"/>
            <a:ext cx="599457" cy="1049048"/>
          </a:xfrm>
          <a:prstGeom prst="rect">
            <a:avLst/>
          </a:prstGeom>
          <a:blipFill>
            <a:blip r:embed="rId4" cstate="print"/>
            <a:stretch>
              <a:fillRect/>
            </a:stretch>
          </a:blipFill>
        </p:spPr>
        <p:txBody>
          <a:bodyPr wrap="square" lIns="0" tIns="0" rIns="0" bIns="0" rtlCol="0"/>
          <a:lstStyle/>
          <a:p>
            <a:endParaRPr dirty="0"/>
          </a:p>
        </p:txBody>
      </p:sp>
      <p:sp>
        <p:nvSpPr>
          <p:cNvPr id="11" name="object 11"/>
          <p:cNvSpPr txBox="1"/>
          <p:nvPr/>
        </p:nvSpPr>
        <p:spPr>
          <a:xfrm>
            <a:off x="792634" y="3547662"/>
            <a:ext cx="2113280" cy="1223010"/>
          </a:xfrm>
          <a:prstGeom prst="rect">
            <a:avLst/>
          </a:prstGeom>
          <a:ln w="57150">
            <a:solidFill>
              <a:srgbClr val="AE1FBB"/>
            </a:solidFill>
          </a:ln>
        </p:spPr>
        <p:txBody>
          <a:bodyPr vert="horz" wrap="square" lIns="0" tIns="133350" rIns="0" bIns="0" rtlCol="0">
            <a:spAutoFit/>
          </a:bodyPr>
          <a:lstStyle/>
          <a:p>
            <a:pPr marL="1080135" marR="297815" indent="-13335" algn="ctr">
              <a:lnSpc>
                <a:spcPct val="101400"/>
              </a:lnSpc>
              <a:spcBef>
                <a:spcPts val="1050"/>
              </a:spcBef>
            </a:pPr>
            <a:r>
              <a:rPr sz="1400" spc="-5" dirty="0">
                <a:latin typeface="Calibri"/>
                <a:cs typeface="Calibri"/>
              </a:rPr>
              <a:t>Energy  </a:t>
            </a:r>
            <a:r>
              <a:rPr sz="1400" spc="-85" dirty="0">
                <a:latin typeface="Calibri"/>
                <a:cs typeface="Calibri"/>
              </a:rPr>
              <a:t>T</a:t>
            </a:r>
            <a:r>
              <a:rPr sz="1400" spc="-30" dirty="0">
                <a:latin typeface="Calibri"/>
                <a:cs typeface="Calibri"/>
              </a:rPr>
              <a:t>r</a:t>
            </a:r>
            <a:r>
              <a:rPr sz="1400" dirty="0">
                <a:latin typeface="Calibri"/>
                <a:cs typeface="Calibri"/>
              </a:rPr>
              <a:t>ansi</a:t>
            </a:r>
            <a:r>
              <a:rPr sz="1400" spc="5" dirty="0">
                <a:latin typeface="Calibri"/>
                <a:cs typeface="Calibri"/>
              </a:rPr>
              <a:t>t</a:t>
            </a:r>
            <a:r>
              <a:rPr sz="1400" dirty="0">
                <a:latin typeface="Calibri"/>
                <a:cs typeface="Calibri"/>
              </a:rPr>
              <a:t>i</a:t>
            </a:r>
            <a:r>
              <a:rPr sz="1400" spc="-5" dirty="0">
                <a:latin typeface="Calibri"/>
                <a:cs typeface="Calibri"/>
              </a:rPr>
              <a:t>o</a:t>
            </a:r>
            <a:r>
              <a:rPr sz="1400" dirty="0">
                <a:latin typeface="Calibri"/>
                <a:cs typeface="Calibri"/>
              </a:rPr>
              <a:t>n  </a:t>
            </a:r>
            <a:r>
              <a:rPr sz="1400" spc="-10" dirty="0">
                <a:latin typeface="Calibri"/>
                <a:cs typeface="Calibri"/>
              </a:rPr>
              <a:t>Navigator  Program</a:t>
            </a:r>
            <a:endParaRPr sz="1400" dirty="0">
              <a:latin typeface="Calibri"/>
              <a:cs typeface="Calibri"/>
            </a:endParaRPr>
          </a:p>
        </p:txBody>
      </p:sp>
      <p:sp>
        <p:nvSpPr>
          <p:cNvPr id="12" name="object 12"/>
          <p:cNvSpPr/>
          <p:nvPr/>
        </p:nvSpPr>
        <p:spPr>
          <a:xfrm>
            <a:off x="892151" y="3654901"/>
            <a:ext cx="579244" cy="990105"/>
          </a:xfrm>
          <a:prstGeom prst="rect">
            <a:avLst/>
          </a:prstGeom>
          <a:blipFill>
            <a:blip r:embed="rId5" cstate="print"/>
            <a:stretch>
              <a:fillRect/>
            </a:stretch>
          </a:blipFill>
        </p:spPr>
        <p:txBody>
          <a:bodyPr wrap="square" lIns="0" tIns="0" rIns="0" bIns="0" rtlCol="0"/>
          <a:lstStyle/>
          <a:p>
            <a:endParaRPr dirty="0"/>
          </a:p>
        </p:txBody>
      </p:sp>
      <p:sp>
        <p:nvSpPr>
          <p:cNvPr id="13" name="object 13"/>
          <p:cNvSpPr txBox="1"/>
          <p:nvPr/>
        </p:nvSpPr>
        <p:spPr>
          <a:xfrm>
            <a:off x="6423239" y="1738538"/>
            <a:ext cx="2061845" cy="1252855"/>
          </a:xfrm>
          <a:prstGeom prst="rect">
            <a:avLst/>
          </a:prstGeom>
          <a:ln w="57150">
            <a:solidFill>
              <a:srgbClr val="DBAC06"/>
            </a:solidFill>
          </a:ln>
        </p:spPr>
        <p:txBody>
          <a:bodyPr vert="horz" wrap="square" lIns="0" tIns="2540" rIns="0" bIns="0" rtlCol="0">
            <a:spAutoFit/>
          </a:bodyPr>
          <a:lstStyle/>
          <a:p>
            <a:pPr>
              <a:lnSpc>
                <a:spcPct val="100000"/>
              </a:lnSpc>
              <a:spcBef>
                <a:spcPts val="20"/>
              </a:spcBef>
            </a:pPr>
            <a:endParaRPr sz="1500" dirty="0">
              <a:latin typeface="Times New Roman"/>
              <a:cs typeface="Times New Roman"/>
            </a:endParaRPr>
          </a:p>
          <a:p>
            <a:pPr marL="1086485" marR="230504" indent="-38100" algn="just">
              <a:lnSpc>
                <a:spcPct val="100699"/>
              </a:lnSpc>
            </a:pPr>
            <a:r>
              <a:rPr sz="1400" dirty="0">
                <a:latin typeface="Calibri"/>
                <a:cs typeface="Calibri"/>
              </a:rPr>
              <a:t>C</a:t>
            </a:r>
            <a:r>
              <a:rPr sz="1400" spc="-5" dirty="0">
                <a:latin typeface="Calibri"/>
                <a:cs typeface="Calibri"/>
              </a:rPr>
              <a:t>o</a:t>
            </a:r>
            <a:r>
              <a:rPr sz="1400" spc="-15" dirty="0">
                <a:latin typeface="Calibri"/>
                <a:cs typeface="Calibri"/>
              </a:rPr>
              <a:t>n</a:t>
            </a:r>
            <a:r>
              <a:rPr sz="1400" spc="5" dirty="0">
                <a:latin typeface="Calibri"/>
                <a:cs typeface="Calibri"/>
              </a:rPr>
              <a:t>t</a:t>
            </a:r>
            <a:r>
              <a:rPr sz="1400" spc="-30" dirty="0">
                <a:latin typeface="Calibri"/>
                <a:cs typeface="Calibri"/>
              </a:rPr>
              <a:t>r</a:t>
            </a:r>
            <a:r>
              <a:rPr sz="1400" dirty="0">
                <a:latin typeface="Calibri"/>
                <a:cs typeface="Calibri"/>
              </a:rPr>
              <a:t>a</a:t>
            </a:r>
            <a:r>
              <a:rPr sz="1400" spc="-5" dirty="0">
                <a:latin typeface="Calibri"/>
                <a:cs typeface="Calibri"/>
              </a:rPr>
              <a:t>c</a:t>
            </a:r>
            <a:r>
              <a:rPr sz="1400" spc="-10" dirty="0">
                <a:latin typeface="Calibri"/>
                <a:cs typeface="Calibri"/>
              </a:rPr>
              <a:t>t</a:t>
            </a:r>
            <a:r>
              <a:rPr sz="1400" spc="-5" dirty="0">
                <a:latin typeface="Calibri"/>
                <a:cs typeface="Calibri"/>
              </a:rPr>
              <a:t>o</a:t>
            </a:r>
            <a:r>
              <a:rPr sz="1400" dirty="0">
                <a:latin typeface="Calibri"/>
                <a:cs typeface="Calibri"/>
              </a:rPr>
              <a:t>r  </a:t>
            </a:r>
            <a:r>
              <a:rPr sz="1400" spc="-5" dirty="0">
                <a:latin typeface="Calibri"/>
                <a:cs typeface="Calibri"/>
              </a:rPr>
              <a:t>Incubator  </a:t>
            </a:r>
            <a:r>
              <a:rPr sz="1400" spc="-10" dirty="0">
                <a:latin typeface="Calibri"/>
                <a:cs typeface="Calibri"/>
              </a:rPr>
              <a:t>Program</a:t>
            </a:r>
            <a:endParaRPr sz="1400" dirty="0">
              <a:latin typeface="Calibri"/>
              <a:cs typeface="Calibri"/>
            </a:endParaRPr>
          </a:p>
        </p:txBody>
      </p:sp>
      <p:sp>
        <p:nvSpPr>
          <p:cNvPr id="14" name="object 14"/>
          <p:cNvSpPr/>
          <p:nvPr/>
        </p:nvSpPr>
        <p:spPr>
          <a:xfrm>
            <a:off x="6554678" y="1829242"/>
            <a:ext cx="609872" cy="1058314"/>
          </a:xfrm>
          <a:prstGeom prst="rect">
            <a:avLst/>
          </a:prstGeom>
          <a:blipFill>
            <a:blip r:embed="rId6" cstate="print"/>
            <a:stretch>
              <a:fillRect/>
            </a:stretch>
          </a:blipFill>
        </p:spPr>
        <p:txBody>
          <a:bodyPr wrap="square" lIns="0" tIns="0" rIns="0" bIns="0" rtlCol="0"/>
          <a:lstStyle/>
          <a:p>
            <a:endParaRPr dirty="0"/>
          </a:p>
        </p:txBody>
      </p:sp>
      <p:sp>
        <p:nvSpPr>
          <p:cNvPr id="15" name="object 15"/>
          <p:cNvSpPr/>
          <p:nvPr/>
        </p:nvSpPr>
        <p:spPr>
          <a:xfrm>
            <a:off x="8924647" y="1869093"/>
            <a:ext cx="577898" cy="978611"/>
          </a:xfrm>
          <a:prstGeom prst="rect">
            <a:avLst/>
          </a:prstGeom>
          <a:blipFill>
            <a:blip r:embed="rId7" cstate="print"/>
            <a:stretch>
              <a:fillRect/>
            </a:stretch>
          </a:blipFill>
        </p:spPr>
        <p:txBody>
          <a:bodyPr wrap="square" lIns="0" tIns="0" rIns="0" bIns="0" rtlCol="0"/>
          <a:lstStyle/>
          <a:p>
            <a:endParaRPr dirty="0"/>
          </a:p>
        </p:txBody>
      </p:sp>
      <p:sp>
        <p:nvSpPr>
          <p:cNvPr id="16" name="object 16"/>
          <p:cNvSpPr txBox="1"/>
          <p:nvPr/>
        </p:nvSpPr>
        <p:spPr>
          <a:xfrm>
            <a:off x="8747810" y="1740843"/>
            <a:ext cx="2118995" cy="1223010"/>
          </a:xfrm>
          <a:prstGeom prst="rect">
            <a:avLst/>
          </a:prstGeom>
          <a:ln w="57150">
            <a:solidFill>
              <a:srgbClr val="5271FF"/>
            </a:solidFill>
          </a:ln>
        </p:spPr>
        <p:txBody>
          <a:bodyPr vert="horz" wrap="square" lIns="0" tIns="3810" rIns="0" bIns="0" rtlCol="0">
            <a:spAutoFit/>
          </a:bodyPr>
          <a:lstStyle/>
          <a:p>
            <a:pPr>
              <a:lnSpc>
                <a:spcPct val="100000"/>
              </a:lnSpc>
              <a:spcBef>
                <a:spcPts val="30"/>
              </a:spcBef>
            </a:pPr>
            <a:endParaRPr sz="1800" dirty="0">
              <a:latin typeface="Times New Roman"/>
              <a:cs typeface="Times New Roman"/>
            </a:endParaRPr>
          </a:p>
          <a:p>
            <a:pPr marL="995680" marR="287020" indent="-635" algn="ctr">
              <a:lnSpc>
                <a:spcPct val="101400"/>
              </a:lnSpc>
            </a:pPr>
            <a:r>
              <a:rPr sz="1400" spc="-5" dirty="0">
                <a:latin typeface="Calibri"/>
                <a:cs typeface="Calibri"/>
              </a:rPr>
              <a:t>Primes  </a:t>
            </a:r>
            <a:r>
              <a:rPr sz="1400" spc="-10" dirty="0">
                <a:latin typeface="Calibri"/>
                <a:cs typeface="Calibri"/>
              </a:rPr>
              <a:t>Contractor  </a:t>
            </a:r>
            <a:r>
              <a:rPr sz="1400" dirty="0">
                <a:latin typeface="Calibri"/>
                <a:cs typeface="Calibri"/>
              </a:rPr>
              <a:t>A</a:t>
            </a:r>
            <a:r>
              <a:rPr sz="1400" spc="-5" dirty="0">
                <a:latin typeface="Calibri"/>
                <a:cs typeface="Calibri"/>
              </a:rPr>
              <a:t>cc</a:t>
            </a:r>
            <a:r>
              <a:rPr sz="1400" dirty="0">
                <a:latin typeface="Calibri"/>
                <a:cs typeface="Calibri"/>
              </a:rPr>
              <a:t>ele</a:t>
            </a:r>
            <a:r>
              <a:rPr sz="1400" spc="-30" dirty="0">
                <a:latin typeface="Calibri"/>
                <a:cs typeface="Calibri"/>
              </a:rPr>
              <a:t>r</a:t>
            </a:r>
            <a:r>
              <a:rPr sz="1400" spc="-10" dirty="0">
                <a:latin typeface="Calibri"/>
                <a:cs typeface="Calibri"/>
              </a:rPr>
              <a:t>at</a:t>
            </a:r>
            <a:r>
              <a:rPr sz="1400" spc="-5" dirty="0">
                <a:latin typeface="Calibri"/>
                <a:cs typeface="Calibri"/>
              </a:rPr>
              <a:t>o</a:t>
            </a:r>
            <a:r>
              <a:rPr sz="1400" dirty="0">
                <a:latin typeface="Calibri"/>
                <a:cs typeface="Calibri"/>
              </a:rPr>
              <a:t>r</a:t>
            </a:r>
          </a:p>
        </p:txBody>
      </p:sp>
      <p:sp>
        <p:nvSpPr>
          <p:cNvPr id="17" name="object 17"/>
          <p:cNvSpPr txBox="1"/>
          <p:nvPr/>
        </p:nvSpPr>
        <p:spPr>
          <a:xfrm>
            <a:off x="9056942" y="4096645"/>
            <a:ext cx="1969770" cy="1056640"/>
          </a:xfrm>
          <a:prstGeom prst="rect">
            <a:avLst/>
          </a:prstGeom>
          <a:ln w="57150">
            <a:solidFill>
              <a:srgbClr val="7030A0"/>
            </a:solidFill>
          </a:ln>
        </p:spPr>
        <p:txBody>
          <a:bodyPr vert="horz" wrap="square" lIns="0" tIns="147955" rIns="0" bIns="0" rtlCol="0">
            <a:spAutoFit/>
          </a:bodyPr>
          <a:lstStyle/>
          <a:p>
            <a:pPr marL="818515" marR="132080" algn="ctr">
              <a:lnSpc>
                <a:spcPct val="100699"/>
              </a:lnSpc>
              <a:spcBef>
                <a:spcPts val="1165"/>
              </a:spcBef>
            </a:pPr>
            <a:r>
              <a:rPr sz="1400" spc="-5" dirty="0">
                <a:latin typeface="Calibri"/>
                <a:cs typeface="Calibri"/>
              </a:rPr>
              <a:t>Equitable  Energy</a:t>
            </a:r>
            <a:r>
              <a:rPr sz="1400" spc="-90" dirty="0">
                <a:latin typeface="Calibri"/>
                <a:cs typeface="Calibri"/>
              </a:rPr>
              <a:t> </a:t>
            </a:r>
            <a:r>
              <a:rPr sz="1400" spc="-5" dirty="0">
                <a:latin typeface="Calibri"/>
                <a:cs typeface="Calibri"/>
              </a:rPr>
              <a:t>Future  </a:t>
            </a:r>
            <a:r>
              <a:rPr sz="1400" spc="-10" dirty="0">
                <a:latin typeface="Calibri"/>
                <a:cs typeface="Calibri"/>
              </a:rPr>
              <a:t>Grant</a:t>
            </a:r>
            <a:endParaRPr sz="1400" dirty="0">
              <a:latin typeface="Calibri"/>
              <a:cs typeface="Calibri"/>
            </a:endParaRPr>
          </a:p>
        </p:txBody>
      </p:sp>
      <p:sp>
        <p:nvSpPr>
          <p:cNvPr id="18" name="object 18"/>
          <p:cNvSpPr/>
          <p:nvPr/>
        </p:nvSpPr>
        <p:spPr>
          <a:xfrm>
            <a:off x="586788" y="1266457"/>
            <a:ext cx="5387975" cy="5184007"/>
          </a:xfrm>
          <a:custGeom>
            <a:avLst/>
            <a:gdLst/>
            <a:ahLst/>
            <a:cxnLst/>
            <a:rect l="l" t="t" r="r" b="b"/>
            <a:pathLst>
              <a:path w="5387975" h="4988560">
                <a:moveTo>
                  <a:pt x="0" y="831417"/>
                </a:moveTo>
                <a:lnTo>
                  <a:pt x="1411" y="782565"/>
                </a:lnTo>
                <a:lnTo>
                  <a:pt x="5593" y="734456"/>
                </a:lnTo>
                <a:lnTo>
                  <a:pt x="12468" y="687168"/>
                </a:lnTo>
                <a:lnTo>
                  <a:pt x="21958" y="640780"/>
                </a:lnTo>
                <a:lnTo>
                  <a:pt x="33984" y="595369"/>
                </a:lnTo>
                <a:lnTo>
                  <a:pt x="48470" y="551014"/>
                </a:lnTo>
                <a:lnTo>
                  <a:pt x="65336" y="507792"/>
                </a:lnTo>
                <a:lnTo>
                  <a:pt x="84506" y="465780"/>
                </a:lnTo>
                <a:lnTo>
                  <a:pt x="105900" y="425058"/>
                </a:lnTo>
                <a:lnTo>
                  <a:pt x="129441" y="385704"/>
                </a:lnTo>
                <a:lnTo>
                  <a:pt x="155051" y="347794"/>
                </a:lnTo>
                <a:lnTo>
                  <a:pt x="182652" y="311408"/>
                </a:lnTo>
                <a:lnTo>
                  <a:pt x="212166" y="276622"/>
                </a:lnTo>
                <a:lnTo>
                  <a:pt x="243516" y="243516"/>
                </a:lnTo>
                <a:lnTo>
                  <a:pt x="276622" y="212167"/>
                </a:lnTo>
                <a:lnTo>
                  <a:pt x="311407" y="182652"/>
                </a:lnTo>
                <a:lnTo>
                  <a:pt x="347794" y="155051"/>
                </a:lnTo>
                <a:lnTo>
                  <a:pt x="385703" y="129441"/>
                </a:lnTo>
                <a:lnTo>
                  <a:pt x="425058" y="105900"/>
                </a:lnTo>
                <a:lnTo>
                  <a:pt x="465780" y="84506"/>
                </a:lnTo>
                <a:lnTo>
                  <a:pt x="507791" y="65336"/>
                </a:lnTo>
                <a:lnTo>
                  <a:pt x="551013" y="48470"/>
                </a:lnTo>
                <a:lnTo>
                  <a:pt x="595369" y="33984"/>
                </a:lnTo>
                <a:lnTo>
                  <a:pt x="640780" y="21958"/>
                </a:lnTo>
                <a:lnTo>
                  <a:pt x="687168" y="12468"/>
                </a:lnTo>
                <a:lnTo>
                  <a:pt x="734455" y="5593"/>
                </a:lnTo>
                <a:lnTo>
                  <a:pt x="782564" y="1411"/>
                </a:lnTo>
                <a:lnTo>
                  <a:pt x="831416" y="0"/>
                </a:lnTo>
                <a:lnTo>
                  <a:pt x="4555974" y="0"/>
                </a:lnTo>
                <a:lnTo>
                  <a:pt x="4604826" y="1411"/>
                </a:lnTo>
                <a:lnTo>
                  <a:pt x="4652934" y="5593"/>
                </a:lnTo>
                <a:lnTo>
                  <a:pt x="4700221" y="12468"/>
                </a:lnTo>
                <a:lnTo>
                  <a:pt x="4746610" y="21958"/>
                </a:lnTo>
                <a:lnTo>
                  <a:pt x="4792020" y="33984"/>
                </a:lnTo>
                <a:lnTo>
                  <a:pt x="4836376" y="48470"/>
                </a:lnTo>
                <a:lnTo>
                  <a:pt x="4879598" y="65336"/>
                </a:lnTo>
                <a:lnTo>
                  <a:pt x="4921609" y="84506"/>
                </a:lnTo>
                <a:lnTo>
                  <a:pt x="4962331" y="105900"/>
                </a:lnTo>
                <a:lnTo>
                  <a:pt x="5001686" y="129441"/>
                </a:lnTo>
                <a:lnTo>
                  <a:pt x="5039595" y="155051"/>
                </a:lnTo>
                <a:lnTo>
                  <a:pt x="5075982" y="182652"/>
                </a:lnTo>
                <a:lnTo>
                  <a:pt x="5110767" y="212167"/>
                </a:lnTo>
                <a:lnTo>
                  <a:pt x="5143873" y="243516"/>
                </a:lnTo>
                <a:lnTo>
                  <a:pt x="5175223" y="276622"/>
                </a:lnTo>
                <a:lnTo>
                  <a:pt x="5204737" y="311408"/>
                </a:lnTo>
                <a:lnTo>
                  <a:pt x="5232338" y="347794"/>
                </a:lnTo>
                <a:lnTo>
                  <a:pt x="5257948" y="385704"/>
                </a:lnTo>
                <a:lnTo>
                  <a:pt x="5281489" y="425058"/>
                </a:lnTo>
                <a:lnTo>
                  <a:pt x="5302883" y="465780"/>
                </a:lnTo>
                <a:lnTo>
                  <a:pt x="5322053" y="507792"/>
                </a:lnTo>
                <a:lnTo>
                  <a:pt x="5338919" y="551014"/>
                </a:lnTo>
                <a:lnTo>
                  <a:pt x="5353405" y="595369"/>
                </a:lnTo>
                <a:lnTo>
                  <a:pt x="5365431" y="640780"/>
                </a:lnTo>
                <a:lnTo>
                  <a:pt x="5374921" y="687168"/>
                </a:lnTo>
                <a:lnTo>
                  <a:pt x="5381796" y="734456"/>
                </a:lnTo>
                <a:lnTo>
                  <a:pt x="5385978" y="782565"/>
                </a:lnTo>
                <a:lnTo>
                  <a:pt x="5387390" y="831417"/>
                </a:lnTo>
                <a:lnTo>
                  <a:pt x="5387390" y="4156997"/>
                </a:lnTo>
                <a:lnTo>
                  <a:pt x="5385978" y="4205849"/>
                </a:lnTo>
                <a:lnTo>
                  <a:pt x="5381796" y="4253957"/>
                </a:lnTo>
                <a:lnTo>
                  <a:pt x="5374921" y="4301245"/>
                </a:lnTo>
                <a:lnTo>
                  <a:pt x="5365431" y="4347633"/>
                </a:lnTo>
                <a:lnTo>
                  <a:pt x="5353405" y="4393044"/>
                </a:lnTo>
                <a:lnTo>
                  <a:pt x="5338919" y="4437399"/>
                </a:lnTo>
                <a:lnTo>
                  <a:pt x="5322053" y="4480622"/>
                </a:lnTo>
                <a:lnTo>
                  <a:pt x="5302883" y="4522633"/>
                </a:lnTo>
                <a:lnTo>
                  <a:pt x="5281489" y="4563355"/>
                </a:lnTo>
                <a:lnTo>
                  <a:pt x="5257948" y="4602709"/>
                </a:lnTo>
                <a:lnTo>
                  <a:pt x="5232338" y="4640619"/>
                </a:lnTo>
                <a:lnTo>
                  <a:pt x="5204737" y="4677006"/>
                </a:lnTo>
                <a:lnTo>
                  <a:pt x="5175223" y="4711791"/>
                </a:lnTo>
                <a:lnTo>
                  <a:pt x="5143873" y="4744897"/>
                </a:lnTo>
                <a:lnTo>
                  <a:pt x="5110767" y="4776246"/>
                </a:lnTo>
                <a:lnTo>
                  <a:pt x="5075982" y="4805761"/>
                </a:lnTo>
                <a:lnTo>
                  <a:pt x="5039595" y="4833362"/>
                </a:lnTo>
                <a:lnTo>
                  <a:pt x="5001686" y="4858972"/>
                </a:lnTo>
                <a:lnTo>
                  <a:pt x="4962331" y="4882513"/>
                </a:lnTo>
                <a:lnTo>
                  <a:pt x="4921609" y="4903907"/>
                </a:lnTo>
                <a:lnTo>
                  <a:pt x="4879598" y="4923077"/>
                </a:lnTo>
                <a:lnTo>
                  <a:pt x="4836376" y="4939943"/>
                </a:lnTo>
                <a:lnTo>
                  <a:pt x="4792020" y="4954429"/>
                </a:lnTo>
                <a:lnTo>
                  <a:pt x="4746610" y="4966455"/>
                </a:lnTo>
                <a:lnTo>
                  <a:pt x="4700221" y="4975945"/>
                </a:lnTo>
                <a:lnTo>
                  <a:pt x="4652934" y="4982820"/>
                </a:lnTo>
                <a:lnTo>
                  <a:pt x="4604826" y="4987002"/>
                </a:lnTo>
                <a:lnTo>
                  <a:pt x="4555974" y="4988414"/>
                </a:lnTo>
                <a:lnTo>
                  <a:pt x="831416" y="4988414"/>
                </a:lnTo>
                <a:lnTo>
                  <a:pt x="782564" y="4987002"/>
                </a:lnTo>
                <a:lnTo>
                  <a:pt x="734455" y="4982820"/>
                </a:lnTo>
                <a:lnTo>
                  <a:pt x="687168" y="4975945"/>
                </a:lnTo>
                <a:lnTo>
                  <a:pt x="640780" y="4966455"/>
                </a:lnTo>
                <a:lnTo>
                  <a:pt x="595369" y="4954429"/>
                </a:lnTo>
                <a:lnTo>
                  <a:pt x="551013" y="4939943"/>
                </a:lnTo>
                <a:lnTo>
                  <a:pt x="507791" y="4923077"/>
                </a:lnTo>
                <a:lnTo>
                  <a:pt x="465780" y="4903907"/>
                </a:lnTo>
                <a:lnTo>
                  <a:pt x="425058" y="4882513"/>
                </a:lnTo>
                <a:lnTo>
                  <a:pt x="385703" y="4858972"/>
                </a:lnTo>
                <a:lnTo>
                  <a:pt x="347794" y="4833362"/>
                </a:lnTo>
                <a:lnTo>
                  <a:pt x="311407" y="4805761"/>
                </a:lnTo>
                <a:lnTo>
                  <a:pt x="276622" y="4776246"/>
                </a:lnTo>
                <a:lnTo>
                  <a:pt x="243516" y="4744897"/>
                </a:lnTo>
                <a:lnTo>
                  <a:pt x="212166" y="4711791"/>
                </a:lnTo>
                <a:lnTo>
                  <a:pt x="182652" y="4677006"/>
                </a:lnTo>
                <a:lnTo>
                  <a:pt x="155051" y="4640619"/>
                </a:lnTo>
                <a:lnTo>
                  <a:pt x="129441" y="4602709"/>
                </a:lnTo>
                <a:lnTo>
                  <a:pt x="105900" y="4563355"/>
                </a:lnTo>
                <a:lnTo>
                  <a:pt x="84506" y="4522633"/>
                </a:lnTo>
                <a:lnTo>
                  <a:pt x="65336" y="4480622"/>
                </a:lnTo>
                <a:lnTo>
                  <a:pt x="48470" y="4437399"/>
                </a:lnTo>
                <a:lnTo>
                  <a:pt x="33984" y="4393044"/>
                </a:lnTo>
                <a:lnTo>
                  <a:pt x="21958" y="4347633"/>
                </a:lnTo>
                <a:lnTo>
                  <a:pt x="12468" y="4301245"/>
                </a:lnTo>
                <a:lnTo>
                  <a:pt x="5593" y="4253957"/>
                </a:lnTo>
                <a:lnTo>
                  <a:pt x="1411" y="4205849"/>
                </a:lnTo>
                <a:lnTo>
                  <a:pt x="0" y="4156997"/>
                </a:lnTo>
                <a:lnTo>
                  <a:pt x="0" y="831417"/>
                </a:lnTo>
                <a:close/>
              </a:path>
            </a:pathLst>
          </a:custGeom>
          <a:ln w="38100">
            <a:solidFill>
              <a:srgbClr val="FFD966"/>
            </a:solidFill>
          </a:ln>
        </p:spPr>
        <p:txBody>
          <a:bodyPr wrap="square" lIns="0" tIns="0" rIns="0" bIns="0" rtlCol="0"/>
          <a:lstStyle/>
          <a:p>
            <a:endParaRPr dirty="0"/>
          </a:p>
        </p:txBody>
      </p:sp>
      <p:sp>
        <p:nvSpPr>
          <p:cNvPr id="19" name="object 19"/>
          <p:cNvSpPr/>
          <p:nvPr/>
        </p:nvSpPr>
        <p:spPr>
          <a:xfrm>
            <a:off x="6123969" y="1128006"/>
            <a:ext cx="5090969" cy="2136775"/>
          </a:xfrm>
          <a:custGeom>
            <a:avLst/>
            <a:gdLst/>
            <a:ahLst/>
            <a:cxnLst/>
            <a:rect l="l" t="t" r="r" b="b"/>
            <a:pathLst>
              <a:path w="5189220" h="2136775">
                <a:moveTo>
                  <a:pt x="0" y="356054"/>
                </a:moveTo>
                <a:lnTo>
                  <a:pt x="3250" y="307739"/>
                </a:lnTo>
                <a:lnTo>
                  <a:pt x="12718" y="261400"/>
                </a:lnTo>
                <a:lnTo>
                  <a:pt x="27980" y="217461"/>
                </a:lnTo>
                <a:lnTo>
                  <a:pt x="48611" y="176346"/>
                </a:lnTo>
                <a:lnTo>
                  <a:pt x="74188" y="138480"/>
                </a:lnTo>
                <a:lnTo>
                  <a:pt x="104285" y="104285"/>
                </a:lnTo>
                <a:lnTo>
                  <a:pt x="138479" y="74188"/>
                </a:lnTo>
                <a:lnTo>
                  <a:pt x="176346" y="48611"/>
                </a:lnTo>
                <a:lnTo>
                  <a:pt x="217461" y="27980"/>
                </a:lnTo>
                <a:lnTo>
                  <a:pt x="261400" y="12718"/>
                </a:lnTo>
                <a:lnTo>
                  <a:pt x="307738" y="3250"/>
                </a:lnTo>
                <a:lnTo>
                  <a:pt x="356053" y="0"/>
                </a:lnTo>
                <a:lnTo>
                  <a:pt x="4832975" y="0"/>
                </a:lnTo>
                <a:lnTo>
                  <a:pt x="4881289" y="3250"/>
                </a:lnTo>
                <a:lnTo>
                  <a:pt x="4927627" y="12718"/>
                </a:lnTo>
                <a:lnTo>
                  <a:pt x="4971566" y="27980"/>
                </a:lnTo>
                <a:lnTo>
                  <a:pt x="5012681" y="48611"/>
                </a:lnTo>
                <a:lnTo>
                  <a:pt x="5050548" y="74188"/>
                </a:lnTo>
                <a:lnTo>
                  <a:pt x="5084742" y="104285"/>
                </a:lnTo>
                <a:lnTo>
                  <a:pt x="5114839" y="138480"/>
                </a:lnTo>
                <a:lnTo>
                  <a:pt x="5140416" y="176346"/>
                </a:lnTo>
                <a:lnTo>
                  <a:pt x="5161047" y="217461"/>
                </a:lnTo>
                <a:lnTo>
                  <a:pt x="5176309" y="261400"/>
                </a:lnTo>
                <a:lnTo>
                  <a:pt x="5185777" y="307739"/>
                </a:lnTo>
                <a:lnTo>
                  <a:pt x="5189028" y="356054"/>
                </a:lnTo>
                <a:lnTo>
                  <a:pt x="5189028" y="1780243"/>
                </a:lnTo>
                <a:lnTo>
                  <a:pt x="5185777" y="1828557"/>
                </a:lnTo>
                <a:lnTo>
                  <a:pt x="5176309" y="1874896"/>
                </a:lnTo>
                <a:lnTo>
                  <a:pt x="5161047" y="1918835"/>
                </a:lnTo>
                <a:lnTo>
                  <a:pt x="5140416" y="1959950"/>
                </a:lnTo>
                <a:lnTo>
                  <a:pt x="5114839" y="1997816"/>
                </a:lnTo>
                <a:lnTo>
                  <a:pt x="5084742" y="2032011"/>
                </a:lnTo>
                <a:lnTo>
                  <a:pt x="5050548" y="2062108"/>
                </a:lnTo>
                <a:lnTo>
                  <a:pt x="5012681" y="2087685"/>
                </a:lnTo>
                <a:lnTo>
                  <a:pt x="4971566" y="2108316"/>
                </a:lnTo>
                <a:lnTo>
                  <a:pt x="4927627" y="2123578"/>
                </a:lnTo>
                <a:lnTo>
                  <a:pt x="4881289" y="2133046"/>
                </a:lnTo>
                <a:lnTo>
                  <a:pt x="4832975" y="2136297"/>
                </a:lnTo>
                <a:lnTo>
                  <a:pt x="356053" y="2136297"/>
                </a:lnTo>
                <a:lnTo>
                  <a:pt x="307738" y="2133046"/>
                </a:lnTo>
                <a:lnTo>
                  <a:pt x="261400" y="2123578"/>
                </a:lnTo>
                <a:lnTo>
                  <a:pt x="217461" y="2108316"/>
                </a:lnTo>
                <a:lnTo>
                  <a:pt x="176346" y="2087685"/>
                </a:lnTo>
                <a:lnTo>
                  <a:pt x="138479" y="2062108"/>
                </a:lnTo>
                <a:lnTo>
                  <a:pt x="104285" y="2032011"/>
                </a:lnTo>
                <a:lnTo>
                  <a:pt x="74188" y="1997816"/>
                </a:lnTo>
                <a:lnTo>
                  <a:pt x="48611" y="1959950"/>
                </a:lnTo>
                <a:lnTo>
                  <a:pt x="27980" y="1918835"/>
                </a:lnTo>
                <a:lnTo>
                  <a:pt x="12718" y="1874896"/>
                </a:lnTo>
                <a:lnTo>
                  <a:pt x="3250" y="1828557"/>
                </a:lnTo>
                <a:lnTo>
                  <a:pt x="0" y="1780243"/>
                </a:lnTo>
                <a:lnTo>
                  <a:pt x="0" y="356054"/>
                </a:lnTo>
                <a:close/>
              </a:path>
            </a:pathLst>
          </a:custGeom>
          <a:ln w="38100">
            <a:solidFill>
              <a:srgbClr val="ED7D31"/>
            </a:solidFill>
          </a:ln>
        </p:spPr>
        <p:txBody>
          <a:bodyPr wrap="square" lIns="0" tIns="0" rIns="0" bIns="0" rtlCol="0"/>
          <a:lstStyle/>
          <a:p>
            <a:endParaRPr dirty="0"/>
          </a:p>
        </p:txBody>
      </p:sp>
      <p:sp>
        <p:nvSpPr>
          <p:cNvPr id="20" name="object 20"/>
          <p:cNvSpPr txBox="1"/>
          <p:nvPr/>
        </p:nvSpPr>
        <p:spPr>
          <a:xfrm>
            <a:off x="1623728" y="1532635"/>
            <a:ext cx="2695575" cy="299720"/>
          </a:xfrm>
          <a:prstGeom prst="rect">
            <a:avLst/>
          </a:prstGeom>
        </p:spPr>
        <p:txBody>
          <a:bodyPr vert="horz" wrap="square" lIns="0" tIns="12700" rIns="0" bIns="0" rtlCol="0">
            <a:spAutoFit/>
          </a:bodyPr>
          <a:lstStyle/>
          <a:p>
            <a:pPr marL="12700">
              <a:lnSpc>
                <a:spcPct val="100000"/>
              </a:lnSpc>
              <a:spcBef>
                <a:spcPts val="100"/>
              </a:spcBef>
            </a:pPr>
            <a:r>
              <a:rPr sz="1800" spc="-20" dirty="0">
                <a:latin typeface="Calibri"/>
                <a:cs typeface="Calibri"/>
              </a:rPr>
              <a:t>Workforce </a:t>
            </a:r>
            <a:r>
              <a:rPr sz="1800" spc="-10" dirty="0">
                <a:latin typeface="Calibri"/>
                <a:cs typeface="Calibri"/>
              </a:rPr>
              <a:t>training</a:t>
            </a:r>
            <a:r>
              <a:rPr sz="1800" spc="-25" dirty="0">
                <a:latin typeface="Calibri"/>
                <a:cs typeface="Calibri"/>
              </a:rPr>
              <a:t> </a:t>
            </a:r>
            <a:r>
              <a:rPr sz="1800" spc="-10" dirty="0">
                <a:latin typeface="Calibri"/>
                <a:cs typeface="Calibri"/>
              </a:rPr>
              <a:t>programs</a:t>
            </a:r>
            <a:endParaRPr sz="1800" dirty="0">
              <a:latin typeface="Calibri"/>
              <a:cs typeface="Calibri"/>
            </a:endParaRPr>
          </a:p>
        </p:txBody>
      </p:sp>
      <p:sp>
        <p:nvSpPr>
          <p:cNvPr id="21" name="object 21"/>
          <p:cNvSpPr/>
          <p:nvPr/>
        </p:nvSpPr>
        <p:spPr>
          <a:xfrm>
            <a:off x="9207874" y="4223371"/>
            <a:ext cx="511870" cy="893315"/>
          </a:xfrm>
          <a:prstGeom prst="rect">
            <a:avLst/>
          </a:prstGeom>
          <a:blipFill>
            <a:blip r:embed="rId8" cstate="print"/>
            <a:stretch>
              <a:fillRect/>
            </a:stretch>
          </a:blipFill>
        </p:spPr>
        <p:txBody>
          <a:bodyPr wrap="square" lIns="0" tIns="0" rIns="0" bIns="0" rtlCol="0"/>
          <a:lstStyle/>
          <a:p>
            <a:endParaRPr dirty="0"/>
          </a:p>
        </p:txBody>
      </p:sp>
      <p:sp>
        <p:nvSpPr>
          <p:cNvPr id="22" name="object 22"/>
          <p:cNvSpPr txBox="1"/>
          <p:nvPr/>
        </p:nvSpPr>
        <p:spPr>
          <a:xfrm>
            <a:off x="6340834" y="5326325"/>
            <a:ext cx="2139950" cy="957580"/>
          </a:xfrm>
          <a:prstGeom prst="rect">
            <a:avLst/>
          </a:prstGeom>
          <a:ln w="57150">
            <a:solidFill>
              <a:srgbClr val="70AD47"/>
            </a:solidFill>
          </a:ln>
        </p:spPr>
        <p:txBody>
          <a:bodyPr vert="horz" wrap="square" lIns="0" tIns="0" rIns="0" bIns="0" rtlCol="0">
            <a:spAutoFit/>
          </a:bodyPr>
          <a:lstStyle/>
          <a:p>
            <a:pPr>
              <a:lnSpc>
                <a:spcPct val="100000"/>
              </a:lnSpc>
            </a:pPr>
            <a:endParaRPr sz="1400" dirty="0">
              <a:latin typeface="Times New Roman"/>
              <a:cs typeface="Times New Roman"/>
            </a:endParaRPr>
          </a:p>
          <a:p>
            <a:pPr marL="1378585" marR="322580" indent="-78105">
              <a:lnSpc>
                <a:spcPct val="100000"/>
              </a:lnSpc>
            </a:pPr>
            <a:r>
              <a:rPr sz="1400" spc="-5" dirty="0">
                <a:latin typeface="Calibri"/>
                <a:cs typeface="Calibri"/>
              </a:rPr>
              <a:t>Coal</a:t>
            </a:r>
            <a:r>
              <a:rPr sz="1400" spc="-85" dirty="0">
                <a:latin typeface="Calibri"/>
                <a:cs typeface="Calibri"/>
              </a:rPr>
              <a:t> </a:t>
            </a:r>
            <a:r>
              <a:rPr sz="1400" spc="-5" dirty="0">
                <a:latin typeface="Calibri"/>
                <a:cs typeface="Calibri"/>
              </a:rPr>
              <a:t>to  solar</a:t>
            </a:r>
            <a:endParaRPr sz="1400" dirty="0">
              <a:latin typeface="Calibri"/>
              <a:cs typeface="Calibri"/>
            </a:endParaRPr>
          </a:p>
        </p:txBody>
      </p:sp>
      <p:sp>
        <p:nvSpPr>
          <p:cNvPr id="23" name="object 23"/>
          <p:cNvSpPr txBox="1"/>
          <p:nvPr/>
        </p:nvSpPr>
        <p:spPr>
          <a:xfrm>
            <a:off x="7568503" y="3376676"/>
            <a:ext cx="2702560" cy="565150"/>
          </a:xfrm>
          <a:prstGeom prst="rect">
            <a:avLst/>
          </a:prstGeom>
        </p:spPr>
        <p:txBody>
          <a:bodyPr vert="horz" wrap="square" lIns="0" tIns="28575" rIns="0" bIns="0" rtlCol="0">
            <a:spAutoFit/>
          </a:bodyPr>
          <a:lstStyle/>
          <a:p>
            <a:pPr marL="242570" marR="5080" indent="-230504">
              <a:lnSpc>
                <a:spcPts val="2090"/>
              </a:lnSpc>
              <a:spcBef>
                <a:spcPts val="225"/>
              </a:spcBef>
            </a:pPr>
            <a:r>
              <a:rPr sz="1800" spc="-10" dirty="0">
                <a:latin typeface="Calibri"/>
                <a:cs typeface="Calibri"/>
              </a:rPr>
              <a:t>Economic </a:t>
            </a:r>
            <a:r>
              <a:rPr sz="1800" spc="-5" dirty="0">
                <a:latin typeface="Calibri"/>
                <a:cs typeface="Calibri"/>
              </a:rPr>
              <a:t>development, jobs  </a:t>
            </a:r>
            <a:r>
              <a:rPr sz="1800" dirty="0">
                <a:latin typeface="Calibri"/>
                <a:cs typeface="Calibri"/>
              </a:rPr>
              <a:t>&amp; </a:t>
            </a:r>
            <a:r>
              <a:rPr sz="1800" spc="-10" dirty="0">
                <a:latin typeface="Calibri"/>
                <a:cs typeface="Calibri"/>
              </a:rPr>
              <a:t>environmental</a:t>
            </a:r>
            <a:r>
              <a:rPr sz="1800" spc="-15" dirty="0">
                <a:latin typeface="Calibri"/>
                <a:cs typeface="Calibri"/>
              </a:rPr>
              <a:t> </a:t>
            </a:r>
            <a:r>
              <a:rPr sz="1800" spc="-10" dirty="0">
                <a:latin typeface="Calibri"/>
                <a:cs typeface="Calibri"/>
              </a:rPr>
              <a:t>justice</a:t>
            </a:r>
            <a:endParaRPr sz="1800" dirty="0">
              <a:latin typeface="Calibri"/>
              <a:cs typeface="Calibri"/>
            </a:endParaRPr>
          </a:p>
        </p:txBody>
      </p:sp>
      <p:sp>
        <p:nvSpPr>
          <p:cNvPr id="24" name="object 24"/>
          <p:cNvSpPr txBox="1"/>
          <p:nvPr/>
        </p:nvSpPr>
        <p:spPr>
          <a:xfrm>
            <a:off x="6318166" y="4098146"/>
            <a:ext cx="2147570" cy="1018540"/>
          </a:xfrm>
          <a:prstGeom prst="rect">
            <a:avLst/>
          </a:prstGeom>
          <a:ln w="57150">
            <a:solidFill>
              <a:srgbClr val="08B5BD"/>
            </a:solidFill>
          </a:ln>
        </p:spPr>
        <p:txBody>
          <a:bodyPr vert="horz" wrap="square" lIns="0" tIns="173990" rIns="0" bIns="0" rtlCol="0">
            <a:spAutoFit/>
          </a:bodyPr>
          <a:lstStyle/>
          <a:p>
            <a:pPr marL="785495" marR="64135" indent="20955">
              <a:lnSpc>
                <a:spcPct val="100000"/>
              </a:lnSpc>
              <a:spcBef>
                <a:spcPts val="1370"/>
              </a:spcBef>
            </a:pPr>
            <a:r>
              <a:rPr sz="1400" spc="-5" dirty="0">
                <a:latin typeface="Calibri"/>
                <a:cs typeface="Calibri"/>
              </a:rPr>
              <a:t>Energy </a:t>
            </a:r>
            <a:r>
              <a:rPr sz="1400" spc="-15" dirty="0">
                <a:latin typeface="Calibri"/>
                <a:cs typeface="Calibri"/>
              </a:rPr>
              <a:t>Transition  </a:t>
            </a:r>
            <a:r>
              <a:rPr sz="1400" spc="-5" dirty="0">
                <a:latin typeface="Calibri"/>
                <a:cs typeface="Calibri"/>
              </a:rPr>
              <a:t>Community</a:t>
            </a:r>
            <a:r>
              <a:rPr sz="1400" spc="-60" dirty="0">
                <a:latin typeface="Calibri"/>
                <a:cs typeface="Calibri"/>
              </a:rPr>
              <a:t> </a:t>
            </a:r>
            <a:r>
              <a:rPr sz="1400" spc="-10" dirty="0">
                <a:latin typeface="Calibri"/>
                <a:cs typeface="Calibri"/>
              </a:rPr>
              <a:t>Grant</a:t>
            </a:r>
            <a:endParaRPr sz="1400" dirty="0">
              <a:latin typeface="Calibri"/>
              <a:cs typeface="Calibri"/>
            </a:endParaRPr>
          </a:p>
        </p:txBody>
      </p:sp>
      <p:sp>
        <p:nvSpPr>
          <p:cNvPr id="25" name="object 25"/>
          <p:cNvSpPr txBox="1"/>
          <p:nvPr/>
        </p:nvSpPr>
        <p:spPr>
          <a:xfrm>
            <a:off x="9046464" y="5361359"/>
            <a:ext cx="1990725" cy="953135"/>
          </a:xfrm>
          <a:prstGeom prst="rect">
            <a:avLst/>
          </a:prstGeom>
          <a:ln w="57150">
            <a:solidFill>
              <a:srgbClr val="EB5F11"/>
            </a:solidFill>
          </a:ln>
        </p:spPr>
        <p:txBody>
          <a:bodyPr vert="horz" wrap="square" lIns="0" tIns="99695" rIns="0" bIns="0" rtlCol="0">
            <a:spAutoFit/>
          </a:bodyPr>
          <a:lstStyle/>
          <a:p>
            <a:pPr marL="885825" marR="198755" indent="27940" algn="just">
              <a:lnSpc>
                <a:spcPct val="101400"/>
              </a:lnSpc>
              <a:spcBef>
                <a:spcPts val="785"/>
              </a:spcBef>
            </a:pPr>
            <a:r>
              <a:rPr sz="1400" spc="-5" dirty="0">
                <a:latin typeface="Calibri"/>
                <a:cs typeface="Calibri"/>
              </a:rPr>
              <a:t>Community  Solar</a:t>
            </a:r>
            <a:r>
              <a:rPr sz="1400" spc="-75" dirty="0">
                <a:latin typeface="Calibri"/>
                <a:cs typeface="Calibri"/>
              </a:rPr>
              <a:t> </a:t>
            </a:r>
            <a:r>
              <a:rPr sz="1400" spc="-5" dirty="0">
                <a:latin typeface="Calibri"/>
                <a:cs typeface="Calibri"/>
              </a:rPr>
              <a:t>Energy  </a:t>
            </a:r>
            <a:r>
              <a:rPr sz="1400" spc="-10" dirty="0">
                <a:latin typeface="Calibri"/>
                <a:cs typeface="Calibri"/>
              </a:rPr>
              <a:t>Sovereignty</a:t>
            </a:r>
            <a:endParaRPr sz="1400" dirty="0">
              <a:latin typeface="Calibri"/>
              <a:cs typeface="Calibri"/>
            </a:endParaRPr>
          </a:p>
        </p:txBody>
      </p:sp>
      <p:sp>
        <p:nvSpPr>
          <p:cNvPr id="26" name="object 26"/>
          <p:cNvSpPr/>
          <p:nvPr/>
        </p:nvSpPr>
        <p:spPr>
          <a:xfrm>
            <a:off x="6137644" y="3366221"/>
            <a:ext cx="5162206" cy="3176905"/>
          </a:xfrm>
          <a:custGeom>
            <a:avLst/>
            <a:gdLst/>
            <a:ahLst/>
            <a:cxnLst/>
            <a:rect l="l" t="t" r="r" b="b"/>
            <a:pathLst>
              <a:path w="5220334" h="3176904">
                <a:moveTo>
                  <a:pt x="0" y="529448"/>
                </a:moveTo>
                <a:lnTo>
                  <a:pt x="2163" y="481257"/>
                </a:lnTo>
                <a:lnTo>
                  <a:pt x="8530" y="434279"/>
                </a:lnTo>
                <a:lnTo>
                  <a:pt x="18912" y="388700"/>
                </a:lnTo>
                <a:lnTo>
                  <a:pt x="33123" y="344706"/>
                </a:lnTo>
                <a:lnTo>
                  <a:pt x="50976" y="302486"/>
                </a:lnTo>
                <a:lnTo>
                  <a:pt x="72285" y="262225"/>
                </a:lnTo>
                <a:lnTo>
                  <a:pt x="96861" y="224111"/>
                </a:lnTo>
                <a:lnTo>
                  <a:pt x="124519" y="188331"/>
                </a:lnTo>
                <a:lnTo>
                  <a:pt x="155071" y="155071"/>
                </a:lnTo>
                <a:lnTo>
                  <a:pt x="188331" y="124519"/>
                </a:lnTo>
                <a:lnTo>
                  <a:pt x="224111" y="96861"/>
                </a:lnTo>
                <a:lnTo>
                  <a:pt x="262225" y="72285"/>
                </a:lnTo>
                <a:lnTo>
                  <a:pt x="302486" y="50976"/>
                </a:lnTo>
                <a:lnTo>
                  <a:pt x="344706" y="33123"/>
                </a:lnTo>
                <a:lnTo>
                  <a:pt x="388699" y="18912"/>
                </a:lnTo>
                <a:lnTo>
                  <a:pt x="434279" y="8530"/>
                </a:lnTo>
                <a:lnTo>
                  <a:pt x="481257" y="2163"/>
                </a:lnTo>
                <a:lnTo>
                  <a:pt x="529448" y="0"/>
                </a:lnTo>
                <a:lnTo>
                  <a:pt x="4690706" y="0"/>
                </a:lnTo>
                <a:lnTo>
                  <a:pt x="4738896" y="2163"/>
                </a:lnTo>
                <a:lnTo>
                  <a:pt x="4785875" y="8530"/>
                </a:lnTo>
                <a:lnTo>
                  <a:pt x="4831454" y="18912"/>
                </a:lnTo>
                <a:lnTo>
                  <a:pt x="4875447" y="33123"/>
                </a:lnTo>
                <a:lnTo>
                  <a:pt x="4917668" y="50976"/>
                </a:lnTo>
                <a:lnTo>
                  <a:pt x="4957928" y="72285"/>
                </a:lnTo>
                <a:lnTo>
                  <a:pt x="4996042" y="96861"/>
                </a:lnTo>
                <a:lnTo>
                  <a:pt x="5031822" y="124519"/>
                </a:lnTo>
                <a:lnTo>
                  <a:pt x="5065082" y="155071"/>
                </a:lnTo>
                <a:lnTo>
                  <a:pt x="5095634" y="188331"/>
                </a:lnTo>
                <a:lnTo>
                  <a:pt x="5123292" y="224111"/>
                </a:lnTo>
                <a:lnTo>
                  <a:pt x="5147868" y="262225"/>
                </a:lnTo>
                <a:lnTo>
                  <a:pt x="5169177" y="302486"/>
                </a:lnTo>
                <a:lnTo>
                  <a:pt x="5187030" y="344706"/>
                </a:lnTo>
                <a:lnTo>
                  <a:pt x="5201241" y="388700"/>
                </a:lnTo>
                <a:lnTo>
                  <a:pt x="5211623" y="434279"/>
                </a:lnTo>
                <a:lnTo>
                  <a:pt x="5217990" y="481257"/>
                </a:lnTo>
                <a:lnTo>
                  <a:pt x="5220154" y="529448"/>
                </a:lnTo>
                <a:lnTo>
                  <a:pt x="5220154" y="2647174"/>
                </a:lnTo>
                <a:lnTo>
                  <a:pt x="5217990" y="2695364"/>
                </a:lnTo>
                <a:lnTo>
                  <a:pt x="5211623" y="2742342"/>
                </a:lnTo>
                <a:lnTo>
                  <a:pt x="5201241" y="2787922"/>
                </a:lnTo>
                <a:lnTo>
                  <a:pt x="5187030" y="2831915"/>
                </a:lnTo>
                <a:lnTo>
                  <a:pt x="5169177" y="2874135"/>
                </a:lnTo>
                <a:lnTo>
                  <a:pt x="5147868" y="2914396"/>
                </a:lnTo>
                <a:lnTo>
                  <a:pt x="5123292" y="2952510"/>
                </a:lnTo>
                <a:lnTo>
                  <a:pt x="5095634" y="2988290"/>
                </a:lnTo>
                <a:lnTo>
                  <a:pt x="5065082" y="3021550"/>
                </a:lnTo>
                <a:lnTo>
                  <a:pt x="5031822" y="3052102"/>
                </a:lnTo>
                <a:lnTo>
                  <a:pt x="4996042" y="3079760"/>
                </a:lnTo>
                <a:lnTo>
                  <a:pt x="4957928" y="3104336"/>
                </a:lnTo>
                <a:lnTo>
                  <a:pt x="4917668" y="3125645"/>
                </a:lnTo>
                <a:lnTo>
                  <a:pt x="4875447" y="3143498"/>
                </a:lnTo>
                <a:lnTo>
                  <a:pt x="4831454" y="3157709"/>
                </a:lnTo>
                <a:lnTo>
                  <a:pt x="4785875" y="3168091"/>
                </a:lnTo>
                <a:lnTo>
                  <a:pt x="4738896" y="3174458"/>
                </a:lnTo>
                <a:lnTo>
                  <a:pt x="4690706" y="3176622"/>
                </a:lnTo>
                <a:lnTo>
                  <a:pt x="529448" y="3176622"/>
                </a:lnTo>
                <a:lnTo>
                  <a:pt x="481257" y="3174458"/>
                </a:lnTo>
                <a:lnTo>
                  <a:pt x="434279" y="3168091"/>
                </a:lnTo>
                <a:lnTo>
                  <a:pt x="388699" y="3157709"/>
                </a:lnTo>
                <a:lnTo>
                  <a:pt x="344706" y="3143498"/>
                </a:lnTo>
                <a:lnTo>
                  <a:pt x="302486" y="3125645"/>
                </a:lnTo>
                <a:lnTo>
                  <a:pt x="262225" y="3104336"/>
                </a:lnTo>
                <a:lnTo>
                  <a:pt x="224111" y="3079760"/>
                </a:lnTo>
                <a:lnTo>
                  <a:pt x="188331" y="3052102"/>
                </a:lnTo>
                <a:lnTo>
                  <a:pt x="155071" y="3021550"/>
                </a:lnTo>
                <a:lnTo>
                  <a:pt x="124519" y="2988290"/>
                </a:lnTo>
                <a:lnTo>
                  <a:pt x="96861" y="2952510"/>
                </a:lnTo>
                <a:lnTo>
                  <a:pt x="72285" y="2914396"/>
                </a:lnTo>
                <a:lnTo>
                  <a:pt x="50976" y="2874135"/>
                </a:lnTo>
                <a:lnTo>
                  <a:pt x="33123" y="2831915"/>
                </a:lnTo>
                <a:lnTo>
                  <a:pt x="18912" y="2787922"/>
                </a:lnTo>
                <a:lnTo>
                  <a:pt x="8530" y="2742342"/>
                </a:lnTo>
                <a:lnTo>
                  <a:pt x="2163" y="2695364"/>
                </a:lnTo>
                <a:lnTo>
                  <a:pt x="0" y="2647174"/>
                </a:lnTo>
                <a:lnTo>
                  <a:pt x="0" y="529448"/>
                </a:lnTo>
                <a:close/>
              </a:path>
            </a:pathLst>
          </a:custGeom>
          <a:ln w="38100">
            <a:solidFill>
              <a:srgbClr val="00B0F0"/>
            </a:solidFill>
          </a:ln>
        </p:spPr>
        <p:txBody>
          <a:bodyPr wrap="square" lIns="0" tIns="0" rIns="0" bIns="0" rtlCol="0"/>
          <a:lstStyle/>
          <a:p>
            <a:endParaRPr dirty="0"/>
          </a:p>
        </p:txBody>
      </p:sp>
      <p:sp>
        <p:nvSpPr>
          <p:cNvPr id="27" name="object 27"/>
          <p:cNvSpPr/>
          <p:nvPr/>
        </p:nvSpPr>
        <p:spPr>
          <a:xfrm>
            <a:off x="6510528" y="5416295"/>
            <a:ext cx="810768" cy="810768"/>
          </a:xfrm>
          <a:prstGeom prst="rect">
            <a:avLst/>
          </a:prstGeom>
          <a:blipFill>
            <a:blip r:embed="rId9" cstate="print"/>
            <a:stretch>
              <a:fillRect/>
            </a:stretch>
          </a:blipFill>
        </p:spPr>
        <p:txBody>
          <a:bodyPr wrap="square" lIns="0" tIns="0" rIns="0" bIns="0" rtlCol="0"/>
          <a:lstStyle/>
          <a:p>
            <a:endParaRPr dirty="0"/>
          </a:p>
        </p:txBody>
      </p:sp>
      <p:sp>
        <p:nvSpPr>
          <p:cNvPr id="28" name="object 28"/>
          <p:cNvSpPr/>
          <p:nvPr/>
        </p:nvSpPr>
        <p:spPr>
          <a:xfrm>
            <a:off x="9095293" y="5444727"/>
            <a:ext cx="801624" cy="801624"/>
          </a:xfrm>
          <a:prstGeom prst="rect">
            <a:avLst/>
          </a:prstGeom>
          <a:blipFill>
            <a:blip r:embed="rId10" cstate="print"/>
            <a:stretch>
              <a:fillRect/>
            </a:stretch>
          </a:blipFill>
        </p:spPr>
        <p:txBody>
          <a:bodyPr wrap="square" lIns="0" tIns="0" rIns="0" bIns="0" rtlCol="0"/>
          <a:lstStyle/>
          <a:p>
            <a:endParaRPr dirty="0"/>
          </a:p>
        </p:txBody>
      </p:sp>
      <p:sp>
        <p:nvSpPr>
          <p:cNvPr id="29" name="object 29"/>
          <p:cNvSpPr/>
          <p:nvPr/>
        </p:nvSpPr>
        <p:spPr>
          <a:xfrm>
            <a:off x="6458605" y="4307205"/>
            <a:ext cx="576072" cy="576072"/>
          </a:xfrm>
          <a:prstGeom prst="rect">
            <a:avLst/>
          </a:prstGeom>
          <a:blipFill>
            <a:blip r:embed="rId11" cstate="print"/>
            <a:stretch>
              <a:fillRect/>
            </a:stretch>
          </a:blipFill>
        </p:spPr>
        <p:txBody>
          <a:bodyPr wrap="square" lIns="0" tIns="0" rIns="0" bIns="0" rtlCol="0"/>
          <a:lstStyle/>
          <a:p>
            <a:endParaRPr dirty="0"/>
          </a:p>
        </p:txBody>
      </p:sp>
      <p:sp>
        <p:nvSpPr>
          <p:cNvPr id="30" name="object 30"/>
          <p:cNvSpPr txBox="1"/>
          <p:nvPr/>
        </p:nvSpPr>
        <p:spPr>
          <a:xfrm>
            <a:off x="2257458" y="5016246"/>
            <a:ext cx="2061845" cy="1252855"/>
          </a:xfrm>
          <a:prstGeom prst="rect">
            <a:avLst/>
          </a:prstGeom>
          <a:ln w="57150">
            <a:solidFill>
              <a:srgbClr val="DBAC06"/>
            </a:solidFill>
          </a:ln>
        </p:spPr>
        <p:txBody>
          <a:bodyPr vert="horz" wrap="square" lIns="0" tIns="3810" rIns="0" bIns="0" rtlCol="0">
            <a:spAutoFit/>
          </a:bodyPr>
          <a:lstStyle/>
          <a:p>
            <a:pPr>
              <a:lnSpc>
                <a:spcPct val="100000"/>
              </a:lnSpc>
              <a:spcBef>
                <a:spcPts val="30"/>
              </a:spcBef>
            </a:pPr>
            <a:endParaRPr sz="1500" dirty="0">
              <a:latin typeface="Times New Roman"/>
              <a:cs typeface="Times New Roman"/>
            </a:endParaRPr>
          </a:p>
          <a:p>
            <a:pPr marL="809625" algn="ctr">
              <a:lnSpc>
                <a:spcPct val="100000"/>
              </a:lnSpc>
            </a:pPr>
            <a:r>
              <a:rPr sz="1400" spc="-10" dirty="0">
                <a:latin typeface="Calibri"/>
                <a:cs typeface="Calibri"/>
              </a:rPr>
              <a:t>FEJA</a:t>
            </a:r>
            <a:endParaRPr sz="1400" dirty="0">
              <a:latin typeface="Calibri"/>
              <a:cs typeface="Calibri"/>
            </a:endParaRPr>
          </a:p>
          <a:p>
            <a:pPr marL="1071245" marR="254000" algn="ctr">
              <a:lnSpc>
                <a:spcPct val="100000"/>
              </a:lnSpc>
              <a:spcBef>
                <a:spcPts val="25"/>
              </a:spcBef>
            </a:pPr>
            <a:r>
              <a:rPr sz="1400" spc="-15" dirty="0">
                <a:latin typeface="Calibri"/>
                <a:cs typeface="Calibri"/>
              </a:rPr>
              <a:t>w</a:t>
            </a:r>
            <a:r>
              <a:rPr sz="1400" spc="-5" dirty="0">
                <a:latin typeface="Calibri"/>
                <a:cs typeface="Calibri"/>
              </a:rPr>
              <a:t>or</a:t>
            </a:r>
            <a:r>
              <a:rPr sz="1400" dirty="0">
                <a:latin typeface="Calibri"/>
                <a:cs typeface="Calibri"/>
              </a:rPr>
              <a:t>k</a:t>
            </a:r>
            <a:r>
              <a:rPr sz="1400" spc="-35" dirty="0">
                <a:latin typeface="Calibri"/>
                <a:cs typeface="Calibri"/>
              </a:rPr>
              <a:t>f</a:t>
            </a:r>
            <a:r>
              <a:rPr sz="1400" spc="-5" dirty="0">
                <a:latin typeface="Calibri"/>
                <a:cs typeface="Calibri"/>
              </a:rPr>
              <a:t>o</a:t>
            </a:r>
            <a:r>
              <a:rPr sz="1400" spc="-25" dirty="0">
                <a:latin typeface="Calibri"/>
                <a:cs typeface="Calibri"/>
              </a:rPr>
              <a:t>r</a:t>
            </a:r>
            <a:r>
              <a:rPr sz="1400" spc="-5" dirty="0">
                <a:latin typeface="Calibri"/>
                <a:cs typeface="Calibri"/>
              </a:rPr>
              <a:t>c</a:t>
            </a:r>
            <a:r>
              <a:rPr sz="1400" dirty="0">
                <a:latin typeface="Calibri"/>
                <a:cs typeface="Calibri"/>
              </a:rPr>
              <a:t>e  </a:t>
            </a:r>
            <a:r>
              <a:rPr sz="1400" spc="-10" dirty="0">
                <a:latin typeface="Calibri"/>
                <a:cs typeface="Calibri"/>
              </a:rPr>
              <a:t>programs</a:t>
            </a:r>
            <a:endParaRPr sz="1400" dirty="0">
              <a:latin typeface="Calibri"/>
              <a:cs typeface="Calibri"/>
            </a:endParaRPr>
          </a:p>
        </p:txBody>
      </p:sp>
      <p:sp>
        <p:nvSpPr>
          <p:cNvPr id="31" name="object 31"/>
          <p:cNvSpPr/>
          <p:nvPr/>
        </p:nvSpPr>
        <p:spPr>
          <a:xfrm>
            <a:off x="2390825" y="5153285"/>
            <a:ext cx="609873" cy="1058314"/>
          </a:xfrm>
          <a:prstGeom prst="rect">
            <a:avLst/>
          </a:prstGeom>
          <a:blipFill>
            <a:blip r:embed="rId6" cstate="print"/>
            <a:stretch>
              <a:fillRect/>
            </a:stretch>
          </a:blipFill>
        </p:spPr>
        <p:txBody>
          <a:bodyPr wrap="square" lIns="0" tIns="0" rIns="0" bIns="0" rtlCol="0"/>
          <a:lstStyle/>
          <a:p>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01345" y="0"/>
            <a:ext cx="9532620" cy="1293495"/>
          </a:xfrm>
          <a:prstGeom prst="rect">
            <a:avLst/>
          </a:prstGeom>
        </p:spPr>
        <p:txBody>
          <a:bodyPr vert="horz" wrap="square" lIns="0" tIns="93980" rIns="0" bIns="0" rtlCol="0">
            <a:spAutoFit/>
          </a:bodyPr>
          <a:lstStyle/>
          <a:p>
            <a:pPr marL="12700" marR="5080">
              <a:lnSpc>
                <a:spcPts val="4700"/>
              </a:lnSpc>
              <a:spcBef>
                <a:spcPts val="740"/>
              </a:spcBef>
            </a:pPr>
            <a:r>
              <a:rPr spc="-5" dirty="0"/>
              <a:t>The </a:t>
            </a:r>
            <a:r>
              <a:rPr spc="-20" dirty="0"/>
              <a:t>CEJA </a:t>
            </a:r>
            <a:r>
              <a:rPr spc="-45" dirty="0"/>
              <a:t>Workforce </a:t>
            </a:r>
            <a:r>
              <a:rPr spc="-30" dirty="0"/>
              <a:t>Programs </a:t>
            </a:r>
            <a:r>
              <a:rPr dirty="0"/>
              <a:t>will </a:t>
            </a:r>
            <a:r>
              <a:rPr spc="-20" dirty="0"/>
              <a:t>prepare  </a:t>
            </a:r>
            <a:r>
              <a:rPr dirty="0"/>
              <a:t>people </a:t>
            </a:r>
            <a:r>
              <a:rPr spc="-35" dirty="0"/>
              <a:t>for </a:t>
            </a:r>
            <a:r>
              <a:rPr dirty="0"/>
              <a:t>clean </a:t>
            </a:r>
            <a:r>
              <a:rPr spc="-15" dirty="0"/>
              <a:t>energy</a:t>
            </a:r>
            <a:r>
              <a:rPr spc="25" dirty="0"/>
              <a:t> </a:t>
            </a:r>
            <a:r>
              <a:rPr spc="-10" dirty="0"/>
              <a:t>jobs.</a:t>
            </a:r>
          </a:p>
        </p:txBody>
      </p:sp>
      <p:sp>
        <p:nvSpPr>
          <p:cNvPr id="3" name="object 3"/>
          <p:cNvSpPr txBox="1"/>
          <p:nvPr/>
        </p:nvSpPr>
        <p:spPr>
          <a:xfrm>
            <a:off x="730085" y="2101595"/>
            <a:ext cx="1650364" cy="836294"/>
          </a:xfrm>
          <a:prstGeom prst="rect">
            <a:avLst/>
          </a:prstGeom>
        </p:spPr>
        <p:txBody>
          <a:bodyPr vert="horz" wrap="square" lIns="0" tIns="113030" rIns="0" bIns="0" rtlCol="0">
            <a:spAutoFit/>
          </a:bodyPr>
          <a:lstStyle/>
          <a:p>
            <a:pPr marL="241300" indent="-228600">
              <a:lnSpc>
                <a:spcPct val="100000"/>
              </a:lnSpc>
              <a:spcBef>
                <a:spcPts val="890"/>
              </a:spcBef>
              <a:buFont typeface="Arial"/>
              <a:buChar char="•"/>
              <a:tabLst>
                <a:tab pos="240665" algn="l"/>
                <a:tab pos="241300" algn="l"/>
              </a:tabLst>
            </a:pPr>
            <a:r>
              <a:rPr sz="2000" dirty="0">
                <a:latin typeface="Calibri"/>
                <a:cs typeface="Calibri"/>
              </a:rPr>
              <a:t>Solar</a:t>
            </a:r>
            <a:r>
              <a:rPr sz="2000" spc="-25" dirty="0">
                <a:latin typeface="Calibri"/>
                <a:cs typeface="Calibri"/>
              </a:rPr>
              <a:t> </a:t>
            </a:r>
            <a:r>
              <a:rPr sz="2000" spc="-10" dirty="0">
                <a:latin typeface="Calibri"/>
                <a:cs typeface="Calibri"/>
              </a:rPr>
              <a:t>energy</a:t>
            </a:r>
            <a:endParaRPr sz="2000" dirty="0">
              <a:latin typeface="Calibri"/>
              <a:cs typeface="Calibri"/>
            </a:endParaRPr>
          </a:p>
          <a:p>
            <a:pPr marL="241300" indent="-228600">
              <a:lnSpc>
                <a:spcPct val="100000"/>
              </a:lnSpc>
              <a:spcBef>
                <a:spcPts val="795"/>
              </a:spcBef>
              <a:buFont typeface="Arial"/>
              <a:buChar char="•"/>
              <a:tabLst>
                <a:tab pos="240665" algn="l"/>
                <a:tab pos="241300" algn="l"/>
              </a:tabLst>
            </a:pPr>
            <a:r>
              <a:rPr sz="2000" dirty="0">
                <a:latin typeface="Calibri"/>
                <a:cs typeface="Calibri"/>
              </a:rPr>
              <a:t>Solar</a:t>
            </a:r>
            <a:r>
              <a:rPr sz="2000" spc="-80" dirty="0">
                <a:latin typeface="Calibri"/>
                <a:cs typeface="Calibri"/>
              </a:rPr>
              <a:t> </a:t>
            </a:r>
            <a:r>
              <a:rPr sz="2000" dirty="0">
                <a:latin typeface="Calibri"/>
                <a:cs typeface="Calibri"/>
              </a:rPr>
              <a:t>thermal</a:t>
            </a:r>
          </a:p>
        </p:txBody>
      </p:sp>
      <p:sp>
        <p:nvSpPr>
          <p:cNvPr id="4" name="object 4"/>
          <p:cNvSpPr/>
          <p:nvPr/>
        </p:nvSpPr>
        <p:spPr>
          <a:xfrm>
            <a:off x="1207497" y="1293495"/>
            <a:ext cx="847344" cy="847343"/>
          </a:xfrm>
          <a:prstGeom prst="rect">
            <a:avLst/>
          </a:prstGeom>
          <a:blipFill>
            <a:blip r:embed="rId2" cstate="print"/>
            <a:stretch>
              <a:fillRect/>
            </a:stretch>
          </a:blipFill>
        </p:spPr>
        <p:txBody>
          <a:bodyPr wrap="square" lIns="0" tIns="0" rIns="0" bIns="0" rtlCol="0"/>
          <a:lstStyle/>
          <a:p>
            <a:endParaRPr dirty="0"/>
          </a:p>
        </p:txBody>
      </p:sp>
      <p:sp>
        <p:nvSpPr>
          <p:cNvPr id="5" name="object 5"/>
          <p:cNvSpPr/>
          <p:nvPr/>
        </p:nvSpPr>
        <p:spPr>
          <a:xfrm>
            <a:off x="5263896" y="1341119"/>
            <a:ext cx="917448" cy="917448"/>
          </a:xfrm>
          <a:prstGeom prst="rect">
            <a:avLst/>
          </a:prstGeom>
          <a:blipFill>
            <a:blip r:embed="rId3" cstate="print"/>
            <a:stretch>
              <a:fillRect/>
            </a:stretch>
          </a:blipFill>
        </p:spPr>
        <p:txBody>
          <a:bodyPr wrap="square" lIns="0" tIns="0" rIns="0" bIns="0" rtlCol="0"/>
          <a:lstStyle/>
          <a:p>
            <a:endParaRPr dirty="0"/>
          </a:p>
        </p:txBody>
      </p:sp>
      <p:sp>
        <p:nvSpPr>
          <p:cNvPr id="6" name="object 6"/>
          <p:cNvSpPr/>
          <p:nvPr/>
        </p:nvSpPr>
        <p:spPr>
          <a:xfrm>
            <a:off x="3246120" y="1450847"/>
            <a:ext cx="701040" cy="697991"/>
          </a:xfrm>
          <a:prstGeom prst="rect">
            <a:avLst/>
          </a:prstGeom>
          <a:blipFill>
            <a:blip r:embed="rId4" cstate="print"/>
            <a:stretch>
              <a:fillRect/>
            </a:stretch>
          </a:blipFill>
        </p:spPr>
        <p:txBody>
          <a:bodyPr wrap="square" lIns="0" tIns="0" rIns="0" bIns="0" rtlCol="0"/>
          <a:lstStyle/>
          <a:p>
            <a:endParaRPr dirty="0"/>
          </a:p>
        </p:txBody>
      </p:sp>
      <p:sp>
        <p:nvSpPr>
          <p:cNvPr id="7" name="object 7"/>
          <p:cNvSpPr/>
          <p:nvPr/>
        </p:nvSpPr>
        <p:spPr>
          <a:xfrm>
            <a:off x="7616952" y="1450847"/>
            <a:ext cx="701040" cy="697991"/>
          </a:xfrm>
          <a:prstGeom prst="rect">
            <a:avLst/>
          </a:prstGeom>
          <a:blipFill>
            <a:blip r:embed="rId5" cstate="print"/>
            <a:stretch>
              <a:fillRect/>
            </a:stretch>
          </a:blipFill>
        </p:spPr>
        <p:txBody>
          <a:bodyPr wrap="square" lIns="0" tIns="0" rIns="0" bIns="0" rtlCol="0"/>
          <a:lstStyle/>
          <a:p>
            <a:endParaRPr dirty="0"/>
          </a:p>
        </p:txBody>
      </p:sp>
      <p:sp>
        <p:nvSpPr>
          <p:cNvPr id="8" name="object 8"/>
          <p:cNvSpPr txBox="1"/>
          <p:nvPr/>
        </p:nvSpPr>
        <p:spPr>
          <a:xfrm>
            <a:off x="2710826" y="2211323"/>
            <a:ext cx="1568450" cy="330200"/>
          </a:xfrm>
          <a:prstGeom prst="rect">
            <a:avLst/>
          </a:prstGeom>
        </p:spPr>
        <p:txBody>
          <a:bodyPr vert="horz" wrap="square" lIns="0" tIns="12700" rIns="0" bIns="0" rtlCol="0">
            <a:spAutoFit/>
          </a:bodyPr>
          <a:lstStyle/>
          <a:p>
            <a:pPr marL="241300" indent="-228600">
              <a:lnSpc>
                <a:spcPct val="100000"/>
              </a:lnSpc>
              <a:spcBef>
                <a:spcPts val="100"/>
              </a:spcBef>
              <a:buFont typeface="Arial"/>
              <a:buChar char="•"/>
              <a:tabLst>
                <a:tab pos="240665" algn="l"/>
                <a:tab pos="241300" algn="l"/>
              </a:tabLst>
            </a:pPr>
            <a:r>
              <a:rPr sz="2000" spc="-5" dirty="0">
                <a:latin typeface="Calibri"/>
                <a:cs typeface="Calibri"/>
              </a:rPr>
              <a:t>Wind</a:t>
            </a:r>
            <a:r>
              <a:rPr sz="2000" spc="-60" dirty="0">
                <a:latin typeface="Calibri"/>
                <a:cs typeface="Calibri"/>
              </a:rPr>
              <a:t> </a:t>
            </a:r>
            <a:r>
              <a:rPr sz="2000" spc="-10" dirty="0">
                <a:latin typeface="Calibri"/>
                <a:cs typeface="Calibri"/>
              </a:rPr>
              <a:t>energy</a:t>
            </a:r>
            <a:endParaRPr sz="2000" dirty="0">
              <a:latin typeface="Calibri"/>
              <a:cs typeface="Calibri"/>
            </a:endParaRPr>
          </a:p>
        </p:txBody>
      </p:sp>
      <p:sp>
        <p:nvSpPr>
          <p:cNvPr id="9" name="object 9"/>
          <p:cNvSpPr txBox="1"/>
          <p:nvPr/>
        </p:nvSpPr>
        <p:spPr>
          <a:xfrm>
            <a:off x="4646715" y="2089404"/>
            <a:ext cx="1913255" cy="836294"/>
          </a:xfrm>
          <a:prstGeom prst="rect">
            <a:avLst/>
          </a:prstGeom>
        </p:spPr>
        <p:txBody>
          <a:bodyPr vert="horz" wrap="square" lIns="0" tIns="113030" rIns="0" bIns="0" rtlCol="0">
            <a:spAutoFit/>
          </a:bodyPr>
          <a:lstStyle/>
          <a:p>
            <a:pPr marL="241300" indent="-228600">
              <a:lnSpc>
                <a:spcPct val="100000"/>
              </a:lnSpc>
              <a:spcBef>
                <a:spcPts val="890"/>
              </a:spcBef>
              <a:buFont typeface="Arial"/>
              <a:buChar char="•"/>
              <a:tabLst>
                <a:tab pos="240665" algn="l"/>
                <a:tab pos="241300" algn="l"/>
              </a:tabLst>
            </a:pPr>
            <a:r>
              <a:rPr sz="2000" dirty="0">
                <a:latin typeface="Calibri"/>
                <a:cs typeface="Calibri"/>
              </a:rPr>
              <a:t>Electric</a:t>
            </a:r>
            <a:r>
              <a:rPr sz="2000" spc="-30" dirty="0">
                <a:latin typeface="Calibri"/>
                <a:cs typeface="Calibri"/>
              </a:rPr>
              <a:t> </a:t>
            </a:r>
            <a:r>
              <a:rPr sz="2000" spc="-5" dirty="0">
                <a:latin typeface="Calibri"/>
                <a:cs typeface="Calibri"/>
              </a:rPr>
              <a:t>vehicle</a:t>
            </a:r>
            <a:endParaRPr sz="2000" dirty="0">
              <a:latin typeface="Calibri"/>
              <a:cs typeface="Calibri"/>
            </a:endParaRPr>
          </a:p>
          <a:p>
            <a:pPr marL="241300" indent="-228600">
              <a:lnSpc>
                <a:spcPct val="100000"/>
              </a:lnSpc>
              <a:spcBef>
                <a:spcPts val="790"/>
              </a:spcBef>
              <a:buFont typeface="Arial"/>
              <a:buChar char="•"/>
              <a:tabLst>
                <a:tab pos="240665" algn="l"/>
                <a:tab pos="241300" algn="l"/>
              </a:tabLst>
            </a:pPr>
            <a:r>
              <a:rPr sz="2000" spc="-5" dirty="0">
                <a:latin typeface="Calibri"/>
                <a:cs typeface="Calibri"/>
              </a:rPr>
              <a:t>Green</a:t>
            </a:r>
            <a:r>
              <a:rPr sz="2000" spc="-70" dirty="0">
                <a:latin typeface="Calibri"/>
                <a:cs typeface="Calibri"/>
              </a:rPr>
              <a:t> </a:t>
            </a:r>
            <a:r>
              <a:rPr sz="2000" spc="-20" dirty="0">
                <a:latin typeface="Calibri"/>
                <a:cs typeface="Calibri"/>
              </a:rPr>
              <a:t>hydrogen</a:t>
            </a:r>
            <a:endParaRPr sz="2000" dirty="0">
              <a:latin typeface="Calibri"/>
              <a:cs typeface="Calibri"/>
            </a:endParaRPr>
          </a:p>
        </p:txBody>
      </p:sp>
      <p:sp>
        <p:nvSpPr>
          <p:cNvPr id="10" name="object 10"/>
          <p:cNvSpPr txBox="1"/>
          <p:nvPr/>
        </p:nvSpPr>
        <p:spPr>
          <a:xfrm>
            <a:off x="6848866" y="2110739"/>
            <a:ext cx="2000885" cy="1116965"/>
          </a:xfrm>
          <a:prstGeom prst="rect">
            <a:avLst/>
          </a:prstGeom>
        </p:spPr>
        <p:txBody>
          <a:bodyPr vert="horz" wrap="square" lIns="0" tIns="113030" rIns="0" bIns="0" rtlCol="0">
            <a:spAutoFit/>
          </a:bodyPr>
          <a:lstStyle/>
          <a:p>
            <a:pPr marL="241300" indent="-228600">
              <a:lnSpc>
                <a:spcPct val="100000"/>
              </a:lnSpc>
              <a:spcBef>
                <a:spcPts val="890"/>
              </a:spcBef>
              <a:buFont typeface="Arial"/>
              <a:buChar char="•"/>
              <a:tabLst>
                <a:tab pos="240665" algn="l"/>
                <a:tab pos="241300" algn="l"/>
              </a:tabLst>
            </a:pPr>
            <a:r>
              <a:rPr sz="2000" spc="-10" dirty="0">
                <a:latin typeface="Calibri"/>
                <a:cs typeface="Calibri"/>
              </a:rPr>
              <a:t>Energy</a:t>
            </a:r>
            <a:r>
              <a:rPr sz="2000" spc="-80" dirty="0">
                <a:latin typeface="Calibri"/>
                <a:cs typeface="Calibri"/>
              </a:rPr>
              <a:t> </a:t>
            </a:r>
            <a:r>
              <a:rPr sz="2000" spc="-5" dirty="0">
                <a:latin typeface="Calibri"/>
                <a:cs typeface="Calibri"/>
              </a:rPr>
              <a:t>efficiency</a:t>
            </a:r>
            <a:endParaRPr sz="2000" dirty="0">
              <a:latin typeface="Calibri"/>
              <a:cs typeface="Calibri"/>
            </a:endParaRPr>
          </a:p>
          <a:p>
            <a:pPr marL="241300" marR="69215" indent="-228600">
              <a:lnSpc>
                <a:spcPts val="2210"/>
              </a:lnSpc>
              <a:spcBef>
                <a:spcPts val="1025"/>
              </a:spcBef>
              <a:buFont typeface="Arial"/>
              <a:buChar char="•"/>
              <a:tabLst>
                <a:tab pos="240665" algn="l"/>
                <a:tab pos="241300" algn="l"/>
              </a:tabLst>
            </a:pPr>
            <a:r>
              <a:rPr sz="2000" spc="-5" dirty="0">
                <a:latin typeface="Calibri"/>
                <a:cs typeface="Calibri"/>
              </a:rPr>
              <a:t>Healthy</a:t>
            </a:r>
            <a:r>
              <a:rPr sz="2000" spc="-85" dirty="0">
                <a:latin typeface="Calibri"/>
                <a:cs typeface="Calibri"/>
              </a:rPr>
              <a:t> </a:t>
            </a:r>
            <a:r>
              <a:rPr sz="2000" spc="-5" dirty="0">
                <a:latin typeface="Calibri"/>
                <a:cs typeface="Calibri"/>
              </a:rPr>
              <a:t>building  materials</a:t>
            </a:r>
            <a:endParaRPr sz="2000" dirty="0">
              <a:latin typeface="Calibri"/>
              <a:cs typeface="Calibri"/>
            </a:endParaRPr>
          </a:p>
        </p:txBody>
      </p:sp>
      <p:sp>
        <p:nvSpPr>
          <p:cNvPr id="11" name="object 11"/>
          <p:cNvSpPr/>
          <p:nvPr/>
        </p:nvSpPr>
        <p:spPr>
          <a:xfrm>
            <a:off x="10177271" y="1426463"/>
            <a:ext cx="701040" cy="701039"/>
          </a:xfrm>
          <a:prstGeom prst="rect">
            <a:avLst/>
          </a:prstGeom>
          <a:blipFill>
            <a:blip r:embed="rId6" cstate="print"/>
            <a:stretch>
              <a:fillRect/>
            </a:stretch>
          </a:blipFill>
        </p:spPr>
        <p:txBody>
          <a:bodyPr wrap="square" lIns="0" tIns="0" rIns="0" bIns="0" rtlCol="0"/>
          <a:lstStyle/>
          <a:p>
            <a:endParaRPr dirty="0"/>
          </a:p>
        </p:txBody>
      </p:sp>
      <p:sp>
        <p:nvSpPr>
          <p:cNvPr id="12" name="object 12"/>
          <p:cNvSpPr txBox="1"/>
          <p:nvPr/>
        </p:nvSpPr>
        <p:spPr>
          <a:xfrm>
            <a:off x="9465025" y="2086356"/>
            <a:ext cx="2323465" cy="1116965"/>
          </a:xfrm>
          <a:prstGeom prst="rect">
            <a:avLst/>
          </a:prstGeom>
        </p:spPr>
        <p:txBody>
          <a:bodyPr vert="horz" wrap="square" lIns="0" tIns="113030" rIns="0" bIns="0" rtlCol="0">
            <a:spAutoFit/>
          </a:bodyPr>
          <a:lstStyle/>
          <a:p>
            <a:pPr marL="241300" indent="-228600">
              <a:lnSpc>
                <a:spcPct val="100000"/>
              </a:lnSpc>
              <a:spcBef>
                <a:spcPts val="890"/>
              </a:spcBef>
              <a:buFont typeface="Arial"/>
              <a:buChar char="•"/>
              <a:tabLst>
                <a:tab pos="240665" algn="l"/>
                <a:tab pos="241300" algn="l"/>
              </a:tabLst>
            </a:pPr>
            <a:r>
              <a:rPr sz="2000" spc="-10" dirty="0">
                <a:latin typeface="Calibri"/>
                <a:cs typeface="Calibri"/>
              </a:rPr>
              <a:t>Energy</a:t>
            </a:r>
            <a:r>
              <a:rPr sz="2000" spc="-20" dirty="0">
                <a:latin typeface="Calibri"/>
                <a:cs typeface="Calibri"/>
              </a:rPr>
              <a:t> </a:t>
            </a:r>
            <a:r>
              <a:rPr sz="2000" spc="-15" dirty="0">
                <a:latin typeface="Calibri"/>
                <a:cs typeface="Calibri"/>
              </a:rPr>
              <a:t>storage</a:t>
            </a:r>
            <a:endParaRPr sz="2000" dirty="0">
              <a:latin typeface="Calibri"/>
              <a:cs typeface="Calibri"/>
            </a:endParaRPr>
          </a:p>
          <a:p>
            <a:pPr marL="241300" marR="5080" indent="-228600">
              <a:lnSpc>
                <a:spcPts val="2210"/>
              </a:lnSpc>
              <a:spcBef>
                <a:spcPts val="1025"/>
              </a:spcBef>
              <a:buFont typeface="Arial"/>
              <a:buChar char="•"/>
              <a:tabLst>
                <a:tab pos="240665" algn="l"/>
                <a:tab pos="241300" algn="l"/>
              </a:tabLst>
            </a:pPr>
            <a:r>
              <a:rPr sz="2000" spc="-5" dirty="0">
                <a:latin typeface="Calibri"/>
                <a:cs typeface="Calibri"/>
              </a:rPr>
              <a:t>Industries achieving  </a:t>
            </a:r>
            <a:r>
              <a:rPr sz="2000" dirty="0">
                <a:latin typeface="Calibri"/>
                <a:cs typeface="Calibri"/>
              </a:rPr>
              <a:t>emission</a:t>
            </a:r>
            <a:r>
              <a:rPr sz="2000" spc="-85" dirty="0">
                <a:latin typeface="Calibri"/>
                <a:cs typeface="Calibri"/>
              </a:rPr>
              <a:t> </a:t>
            </a:r>
            <a:r>
              <a:rPr sz="2000" spc="-5" dirty="0">
                <a:latin typeface="Calibri"/>
                <a:cs typeface="Calibri"/>
              </a:rPr>
              <a:t>reductions</a:t>
            </a:r>
            <a:endParaRPr sz="2000" dirty="0">
              <a:latin typeface="Calibri"/>
              <a:cs typeface="Calibri"/>
            </a:endParaRPr>
          </a:p>
        </p:txBody>
      </p:sp>
      <p:sp>
        <p:nvSpPr>
          <p:cNvPr id="13" name="object 13"/>
          <p:cNvSpPr txBox="1"/>
          <p:nvPr/>
        </p:nvSpPr>
        <p:spPr>
          <a:xfrm>
            <a:off x="566737" y="3874325"/>
            <a:ext cx="11058525" cy="1200785"/>
          </a:xfrm>
          <a:prstGeom prst="rect">
            <a:avLst/>
          </a:prstGeom>
          <a:solidFill>
            <a:srgbClr val="DEEBF7"/>
          </a:solidFill>
        </p:spPr>
        <p:txBody>
          <a:bodyPr vert="horz" wrap="square" lIns="0" tIns="17145" rIns="0" bIns="0" rtlCol="0">
            <a:spAutoFit/>
          </a:bodyPr>
          <a:lstStyle/>
          <a:p>
            <a:pPr marL="90805" marR="488315">
              <a:lnSpc>
                <a:spcPct val="100800"/>
              </a:lnSpc>
              <a:spcBef>
                <a:spcPts val="135"/>
              </a:spcBef>
            </a:pPr>
            <a:r>
              <a:rPr sz="2400" dirty="0">
                <a:latin typeface="Calibri"/>
                <a:cs typeface="Calibri"/>
              </a:rPr>
              <a:t>Clean </a:t>
            </a:r>
            <a:r>
              <a:rPr sz="2400" spc="-5" dirty="0">
                <a:latin typeface="Calibri"/>
                <a:cs typeface="Calibri"/>
              </a:rPr>
              <a:t>energy </a:t>
            </a:r>
            <a:r>
              <a:rPr sz="2400" spc="-10" dirty="0">
                <a:latin typeface="Calibri"/>
                <a:cs typeface="Calibri"/>
              </a:rPr>
              <a:t>jobs are </a:t>
            </a:r>
            <a:r>
              <a:rPr sz="2400" spc="-5" dirty="0">
                <a:latin typeface="Calibri"/>
                <a:cs typeface="Calibri"/>
              </a:rPr>
              <a:t>those </a:t>
            </a:r>
            <a:r>
              <a:rPr sz="2400" spc="-10" dirty="0">
                <a:latin typeface="Calibri"/>
                <a:cs typeface="Calibri"/>
              </a:rPr>
              <a:t>that </a:t>
            </a:r>
            <a:r>
              <a:rPr sz="2400" b="1" spc="-10" dirty="0">
                <a:latin typeface="Calibri"/>
                <a:cs typeface="Calibri"/>
              </a:rPr>
              <a:t>manufacture, develop, </a:t>
            </a:r>
            <a:r>
              <a:rPr sz="2400" b="1" spc="-5" dirty="0">
                <a:latin typeface="Calibri"/>
                <a:cs typeface="Calibri"/>
              </a:rPr>
              <a:t>build, </a:t>
            </a:r>
            <a:r>
              <a:rPr sz="2400" b="1" spc="-10" dirty="0">
                <a:latin typeface="Calibri"/>
                <a:cs typeface="Calibri"/>
              </a:rPr>
              <a:t>install, maintain, </a:t>
            </a:r>
            <a:r>
              <a:rPr sz="2400" b="1" spc="-5" dirty="0">
                <a:latin typeface="Calibri"/>
                <a:cs typeface="Calibri"/>
              </a:rPr>
              <a:t>or  </a:t>
            </a:r>
            <a:r>
              <a:rPr sz="2400" b="1" spc="-10" dirty="0">
                <a:latin typeface="Calibri"/>
                <a:cs typeface="Calibri"/>
              </a:rPr>
              <a:t>provide </a:t>
            </a:r>
            <a:r>
              <a:rPr sz="2400" b="1" spc="-5" dirty="0">
                <a:latin typeface="Calibri"/>
                <a:cs typeface="Calibri"/>
              </a:rPr>
              <a:t>ancillary </a:t>
            </a:r>
            <a:r>
              <a:rPr sz="2400" b="1" dirty="0">
                <a:latin typeface="Calibri"/>
                <a:cs typeface="Calibri"/>
              </a:rPr>
              <a:t>services </a:t>
            </a:r>
            <a:r>
              <a:rPr sz="2400" spc="-5" dirty="0">
                <a:latin typeface="Calibri"/>
                <a:cs typeface="Calibri"/>
              </a:rPr>
              <a:t>in these industries. They </a:t>
            </a:r>
            <a:r>
              <a:rPr sz="2400" spc="-10" dirty="0">
                <a:latin typeface="Calibri"/>
                <a:cs typeface="Calibri"/>
              </a:rPr>
              <a:t>provide </a:t>
            </a:r>
            <a:r>
              <a:rPr sz="2400" spc="-15" dirty="0">
                <a:latin typeface="Calibri"/>
                <a:cs typeface="Calibri"/>
              </a:rPr>
              <a:t>administrative, </a:t>
            </a:r>
            <a:r>
              <a:rPr sz="2400" spc="-5" dirty="0">
                <a:latin typeface="Calibri"/>
                <a:cs typeface="Calibri"/>
              </a:rPr>
              <a:t>sales, </a:t>
            </a:r>
            <a:r>
              <a:rPr sz="2400" dirty="0">
                <a:latin typeface="Calibri"/>
                <a:cs typeface="Calibri"/>
              </a:rPr>
              <a:t>and  </a:t>
            </a:r>
            <a:r>
              <a:rPr sz="2400" spc="-5" dirty="0">
                <a:latin typeface="Calibri"/>
                <a:cs typeface="Calibri"/>
              </a:rPr>
              <a:t>other support functions in these</a:t>
            </a:r>
            <a:r>
              <a:rPr sz="2400" spc="-10" dirty="0">
                <a:latin typeface="Calibri"/>
                <a:cs typeface="Calibri"/>
              </a:rPr>
              <a:t> </a:t>
            </a:r>
            <a:r>
              <a:rPr sz="2400" spc="-5" dirty="0">
                <a:latin typeface="Calibri"/>
                <a:cs typeface="Calibri"/>
              </a:rPr>
              <a:t>industries.</a:t>
            </a:r>
            <a:endParaRPr sz="2400" dirty="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11124"/>
            <a:ext cx="4920615" cy="695960"/>
          </a:xfrm>
          <a:prstGeom prst="rect">
            <a:avLst/>
          </a:prstGeom>
        </p:spPr>
        <p:txBody>
          <a:bodyPr vert="horz" wrap="square" lIns="0" tIns="12700" rIns="0" bIns="0" rtlCol="0">
            <a:spAutoFit/>
          </a:bodyPr>
          <a:lstStyle/>
          <a:p>
            <a:pPr marL="12700">
              <a:lnSpc>
                <a:spcPct val="100000"/>
              </a:lnSpc>
              <a:spcBef>
                <a:spcPts val="100"/>
              </a:spcBef>
            </a:pPr>
            <a:r>
              <a:rPr spc="-20" dirty="0"/>
              <a:t>CEJA </a:t>
            </a:r>
            <a:r>
              <a:rPr spc="-45" dirty="0"/>
              <a:t>Workforce</a:t>
            </a:r>
            <a:r>
              <a:rPr spc="-35" dirty="0"/>
              <a:t> </a:t>
            </a:r>
            <a:r>
              <a:rPr dirty="0"/>
              <a:t>Goals</a:t>
            </a:r>
          </a:p>
        </p:txBody>
      </p:sp>
      <p:sp>
        <p:nvSpPr>
          <p:cNvPr id="3" name="object 3"/>
          <p:cNvSpPr/>
          <p:nvPr/>
        </p:nvSpPr>
        <p:spPr>
          <a:xfrm>
            <a:off x="838200" y="1662329"/>
            <a:ext cx="10515600" cy="795020"/>
          </a:xfrm>
          <a:custGeom>
            <a:avLst/>
            <a:gdLst/>
            <a:ahLst/>
            <a:cxnLst/>
            <a:rect l="l" t="t" r="r" b="b"/>
            <a:pathLst>
              <a:path w="10515600" h="795019">
                <a:moveTo>
                  <a:pt x="10383177" y="0"/>
                </a:moveTo>
                <a:lnTo>
                  <a:pt x="132422" y="0"/>
                </a:lnTo>
                <a:lnTo>
                  <a:pt x="90566" y="6750"/>
                </a:lnTo>
                <a:lnTo>
                  <a:pt x="54215" y="25549"/>
                </a:lnTo>
                <a:lnTo>
                  <a:pt x="25549" y="54215"/>
                </a:lnTo>
                <a:lnTo>
                  <a:pt x="6750" y="90566"/>
                </a:lnTo>
                <a:lnTo>
                  <a:pt x="0" y="132422"/>
                </a:lnTo>
                <a:lnTo>
                  <a:pt x="0" y="662080"/>
                </a:lnTo>
                <a:lnTo>
                  <a:pt x="6750" y="703936"/>
                </a:lnTo>
                <a:lnTo>
                  <a:pt x="25549" y="740287"/>
                </a:lnTo>
                <a:lnTo>
                  <a:pt x="54215" y="768953"/>
                </a:lnTo>
                <a:lnTo>
                  <a:pt x="90566" y="787752"/>
                </a:lnTo>
                <a:lnTo>
                  <a:pt x="132422" y="794503"/>
                </a:lnTo>
                <a:lnTo>
                  <a:pt x="10383177" y="794503"/>
                </a:lnTo>
                <a:lnTo>
                  <a:pt x="10425033" y="787752"/>
                </a:lnTo>
                <a:lnTo>
                  <a:pt x="10461384" y="768953"/>
                </a:lnTo>
                <a:lnTo>
                  <a:pt x="10490050" y="740287"/>
                </a:lnTo>
                <a:lnTo>
                  <a:pt x="10508849" y="703936"/>
                </a:lnTo>
                <a:lnTo>
                  <a:pt x="10515600" y="662080"/>
                </a:lnTo>
                <a:lnTo>
                  <a:pt x="10515600" y="132422"/>
                </a:lnTo>
                <a:lnTo>
                  <a:pt x="10508849" y="90566"/>
                </a:lnTo>
                <a:lnTo>
                  <a:pt x="10490050" y="54215"/>
                </a:lnTo>
                <a:lnTo>
                  <a:pt x="10461384" y="25549"/>
                </a:lnTo>
                <a:lnTo>
                  <a:pt x="10425033" y="6750"/>
                </a:lnTo>
                <a:lnTo>
                  <a:pt x="10383177" y="0"/>
                </a:lnTo>
                <a:close/>
              </a:path>
            </a:pathLst>
          </a:custGeom>
          <a:solidFill>
            <a:srgbClr val="ED7D31"/>
          </a:solidFill>
        </p:spPr>
        <p:txBody>
          <a:bodyPr wrap="square" lIns="0" tIns="0" rIns="0" bIns="0" rtlCol="0"/>
          <a:lstStyle/>
          <a:p>
            <a:endParaRPr dirty="0"/>
          </a:p>
        </p:txBody>
      </p:sp>
      <p:sp>
        <p:nvSpPr>
          <p:cNvPr id="4" name="object 4"/>
          <p:cNvSpPr/>
          <p:nvPr/>
        </p:nvSpPr>
        <p:spPr>
          <a:xfrm>
            <a:off x="838200" y="2514432"/>
            <a:ext cx="10515600" cy="795020"/>
          </a:xfrm>
          <a:custGeom>
            <a:avLst/>
            <a:gdLst/>
            <a:ahLst/>
            <a:cxnLst/>
            <a:rect l="l" t="t" r="r" b="b"/>
            <a:pathLst>
              <a:path w="10515600" h="795020">
                <a:moveTo>
                  <a:pt x="10383177" y="0"/>
                </a:moveTo>
                <a:lnTo>
                  <a:pt x="132422" y="0"/>
                </a:lnTo>
                <a:lnTo>
                  <a:pt x="90566" y="6751"/>
                </a:lnTo>
                <a:lnTo>
                  <a:pt x="54215" y="25550"/>
                </a:lnTo>
                <a:lnTo>
                  <a:pt x="25549" y="54216"/>
                </a:lnTo>
                <a:lnTo>
                  <a:pt x="6750" y="90567"/>
                </a:lnTo>
                <a:lnTo>
                  <a:pt x="0" y="132422"/>
                </a:lnTo>
                <a:lnTo>
                  <a:pt x="0" y="662080"/>
                </a:lnTo>
                <a:lnTo>
                  <a:pt x="6750" y="703936"/>
                </a:lnTo>
                <a:lnTo>
                  <a:pt x="25549" y="740287"/>
                </a:lnTo>
                <a:lnTo>
                  <a:pt x="54215" y="768953"/>
                </a:lnTo>
                <a:lnTo>
                  <a:pt x="90566" y="787752"/>
                </a:lnTo>
                <a:lnTo>
                  <a:pt x="132422" y="794503"/>
                </a:lnTo>
                <a:lnTo>
                  <a:pt x="10383177" y="794503"/>
                </a:lnTo>
                <a:lnTo>
                  <a:pt x="10425033" y="787752"/>
                </a:lnTo>
                <a:lnTo>
                  <a:pt x="10461384" y="768953"/>
                </a:lnTo>
                <a:lnTo>
                  <a:pt x="10490050" y="740287"/>
                </a:lnTo>
                <a:lnTo>
                  <a:pt x="10508849" y="703936"/>
                </a:lnTo>
                <a:lnTo>
                  <a:pt x="10515600" y="662080"/>
                </a:lnTo>
                <a:lnTo>
                  <a:pt x="10515600" y="132422"/>
                </a:lnTo>
                <a:lnTo>
                  <a:pt x="10508849" y="90567"/>
                </a:lnTo>
                <a:lnTo>
                  <a:pt x="10490050" y="54216"/>
                </a:lnTo>
                <a:lnTo>
                  <a:pt x="10461384" y="25550"/>
                </a:lnTo>
                <a:lnTo>
                  <a:pt x="10425033" y="6751"/>
                </a:lnTo>
                <a:lnTo>
                  <a:pt x="10383177" y="0"/>
                </a:lnTo>
                <a:close/>
              </a:path>
            </a:pathLst>
          </a:custGeom>
          <a:solidFill>
            <a:srgbClr val="A5A5A5"/>
          </a:solidFill>
        </p:spPr>
        <p:txBody>
          <a:bodyPr wrap="square" lIns="0" tIns="0" rIns="0" bIns="0" rtlCol="0"/>
          <a:lstStyle/>
          <a:p>
            <a:endParaRPr dirty="0"/>
          </a:p>
        </p:txBody>
      </p:sp>
      <p:sp>
        <p:nvSpPr>
          <p:cNvPr id="5" name="object 5"/>
          <p:cNvSpPr/>
          <p:nvPr/>
        </p:nvSpPr>
        <p:spPr>
          <a:xfrm>
            <a:off x="838200" y="3366536"/>
            <a:ext cx="10515600" cy="795020"/>
          </a:xfrm>
          <a:custGeom>
            <a:avLst/>
            <a:gdLst/>
            <a:ahLst/>
            <a:cxnLst/>
            <a:rect l="l" t="t" r="r" b="b"/>
            <a:pathLst>
              <a:path w="10515600" h="795020">
                <a:moveTo>
                  <a:pt x="10383177" y="0"/>
                </a:moveTo>
                <a:lnTo>
                  <a:pt x="132422" y="0"/>
                </a:lnTo>
                <a:lnTo>
                  <a:pt x="90566" y="6750"/>
                </a:lnTo>
                <a:lnTo>
                  <a:pt x="54215" y="25549"/>
                </a:lnTo>
                <a:lnTo>
                  <a:pt x="25549" y="54215"/>
                </a:lnTo>
                <a:lnTo>
                  <a:pt x="6750" y="90566"/>
                </a:lnTo>
                <a:lnTo>
                  <a:pt x="0" y="132422"/>
                </a:lnTo>
                <a:lnTo>
                  <a:pt x="0" y="662080"/>
                </a:lnTo>
                <a:lnTo>
                  <a:pt x="6750" y="703935"/>
                </a:lnTo>
                <a:lnTo>
                  <a:pt x="25549" y="740287"/>
                </a:lnTo>
                <a:lnTo>
                  <a:pt x="54215" y="768952"/>
                </a:lnTo>
                <a:lnTo>
                  <a:pt x="90566" y="787752"/>
                </a:lnTo>
                <a:lnTo>
                  <a:pt x="132422" y="794503"/>
                </a:lnTo>
                <a:lnTo>
                  <a:pt x="10383177" y="794503"/>
                </a:lnTo>
                <a:lnTo>
                  <a:pt x="10425033" y="787752"/>
                </a:lnTo>
                <a:lnTo>
                  <a:pt x="10461384" y="768952"/>
                </a:lnTo>
                <a:lnTo>
                  <a:pt x="10490050" y="740287"/>
                </a:lnTo>
                <a:lnTo>
                  <a:pt x="10508849" y="703935"/>
                </a:lnTo>
                <a:lnTo>
                  <a:pt x="10515600" y="662080"/>
                </a:lnTo>
                <a:lnTo>
                  <a:pt x="10515600" y="132422"/>
                </a:lnTo>
                <a:lnTo>
                  <a:pt x="10508849" y="90566"/>
                </a:lnTo>
                <a:lnTo>
                  <a:pt x="10490050" y="54215"/>
                </a:lnTo>
                <a:lnTo>
                  <a:pt x="10461384" y="25549"/>
                </a:lnTo>
                <a:lnTo>
                  <a:pt x="10425033" y="6750"/>
                </a:lnTo>
                <a:lnTo>
                  <a:pt x="10383177" y="0"/>
                </a:lnTo>
                <a:close/>
              </a:path>
            </a:pathLst>
          </a:custGeom>
          <a:solidFill>
            <a:srgbClr val="FFC000"/>
          </a:solidFill>
        </p:spPr>
        <p:txBody>
          <a:bodyPr wrap="square" lIns="0" tIns="0" rIns="0" bIns="0" rtlCol="0"/>
          <a:lstStyle/>
          <a:p>
            <a:endParaRPr dirty="0"/>
          </a:p>
        </p:txBody>
      </p:sp>
      <p:sp>
        <p:nvSpPr>
          <p:cNvPr id="6" name="object 6"/>
          <p:cNvSpPr/>
          <p:nvPr/>
        </p:nvSpPr>
        <p:spPr>
          <a:xfrm>
            <a:off x="838200" y="4218639"/>
            <a:ext cx="10515600" cy="795020"/>
          </a:xfrm>
          <a:custGeom>
            <a:avLst/>
            <a:gdLst/>
            <a:ahLst/>
            <a:cxnLst/>
            <a:rect l="l" t="t" r="r" b="b"/>
            <a:pathLst>
              <a:path w="10515600" h="795020">
                <a:moveTo>
                  <a:pt x="10383177" y="0"/>
                </a:moveTo>
                <a:lnTo>
                  <a:pt x="132422" y="0"/>
                </a:lnTo>
                <a:lnTo>
                  <a:pt x="90566" y="6750"/>
                </a:lnTo>
                <a:lnTo>
                  <a:pt x="54215" y="25549"/>
                </a:lnTo>
                <a:lnTo>
                  <a:pt x="25549" y="54215"/>
                </a:lnTo>
                <a:lnTo>
                  <a:pt x="6750" y="90566"/>
                </a:lnTo>
                <a:lnTo>
                  <a:pt x="0" y="132422"/>
                </a:lnTo>
                <a:lnTo>
                  <a:pt x="0" y="662080"/>
                </a:lnTo>
                <a:lnTo>
                  <a:pt x="6750" y="703935"/>
                </a:lnTo>
                <a:lnTo>
                  <a:pt x="25549" y="740287"/>
                </a:lnTo>
                <a:lnTo>
                  <a:pt x="54215" y="768952"/>
                </a:lnTo>
                <a:lnTo>
                  <a:pt x="90566" y="787752"/>
                </a:lnTo>
                <a:lnTo>
                  <a:pt x="132422" y="794503"/>
                </a:lnTo>
                <a:lnTo>
                  <a:pt x="10383177" y="794503"/>
                </a:lnTo>
                <a:lnTo>
                  <a:pt x="10425033" y="787752"/>
                </a:lnTo>
                <a:lnTo>
                  <a:pt x="10461384" y="768952"/>
                </a:lnTo>
                <a:lnTo>
                  <a:pt x="10490050" y="740287"/>
                </a:lnTo>
                <a:lnTo>
                  <a:pt x="10508849" y="703935"/>
                </a:lnTo>
                <a:lnTo>
                  <a:pt x="10515600" y="662080"/>
                </a:lnTo>
                <a:lnTo>
                  <a:pt x="10515600" y="132422"/>
                </a:lnTo>
                <a:lnTo>
                  <a:pt x="10508849" y="90566"/>
                </a:lnTo>
                <a:lnTo>
                  <a:pt x="10490050" y="54215"/>
                </a:lnTo>
                <a:lnTo>
                  <a:pt x="10461384" y="25549"/>
                </a:lnTo>
                <a:lnTo>
                  <a:pt x="10425033" y="6750"/>
                </a:lnTo>
                <a:lnTo>
                  <a:pt x="10383177" y="0"/>
                </a:lnTo>
                <a:close/>
              </a:path>
            </a:pathLst>
          </a:custGeom>
          <a:solidFill>
            <a:srgbClr val="5B9BD5"/>
          </a:solidFill>
        </p:spPr>
        <p:txBody>
          <a:bodyPr wrap="square" lIns="0" tIns="0" rIns="0" bIns="0" rtlCol="0"/>
          <a:lstStyle/>
          <a:p>
            <a:endParaRPr dirty="0"/>
          </a:p>
        </p:txBody>
      </p:sp>
      <p:sp>
        <p:nvSpPr>
          <p:cNvPr id="7" name="object 7"/>
          <p:cNvSpPr/>
          <p:nvPr/>
        </p:nvSpPr>
        <p:spPr>
          <a:xfrm>
            <a:off x="838200" y="5070741"/>
            <a:ext cx="10515600" cy="795020"/>
          </a:xfrm>
          <a:custGeom>
            <a:avLst/>
            <a:gdLst/>
            <a:ahLst/>
            <a:cxnLst/>
            <a:rect l="l" t="t" r="r" b="b"/>
            <a:pathLst>
              <a:path w="10515600" h="795020">
                <a:moveTo>
                  <a:pt x="10383177" y="0"/>
                </a:moveTo>
                <a:lnTo>
                  <a:pt x="132422" y="0"/>
                </a:lnTo>
                <a:lnTo>
                  <a:pt x="90566" y="6750"/>
                </a:lnTo>
                <a:lnTo>
                  <a:pt x="54215" y="25549"/>
                </a:lnTo>
                <a:lnTo>
                  <a:pt x="25549" y="54215"/>
                </a:lnTo>
                <a:lnTo>
                  <a:pt x="6750" y="90566"/>
                </a:lnTo>
                <a:lnTo>
                  <a:pt x="0" y="132422"/>
                </a:lnTo>
                <a:lnTo>
                  <a:pt x="0" y="662080"/>
                </a:lnTo>
                <a:lnTo>
                  <a:pt x="6750" y="703936"/>
                </a:lnTo>
                <a:lnTo>
                  <a:pt x="25549" y="740287"/>
                </a:lnTo>
                <a:lnTo>
                  <a:pt x="54215" y="768953"/>
                </a:lnTo>
                <a:lnTo>
                  <a:pt x="90566" y="787752"/>
                </a:lnTo>
                <a:lnTo>
                  <a:pt x="132422" y="794503"/>
                </a:lnTo>
                <a:lnTo>
                  <a:pt x="10383177" y="794503"/>
                </a:lnTo>
                <a:lnTo>
                  <a:pt x="10425033" y="787752"/>
                </a:lnTo>
                <a:lnTo>
                  <a:pt x="10461384" y="768953"/>
                </a:lnTo>
                <a:lnTo>
                  <a:pt x="10490050" y="740287"/>
                </a:lnTo>
                <a:lnTo>
                  <a:pt x="10508849" y="703936"/>
                </a:lnTo>
                <a:lnTo>
                  <a:pt x="10515600" y="662080"/>
                </a:lnTo>
                <a:lnTo>
                  <a:pt x="10515600" y="132422"/>
                </a:lnTo>
                <a:lnTo>
                  <a:pt x="10508849" y="90566"/>
                </a:lnTo>
                <a:lnTo>
                  <a:pt x="10490050" y="54215"/>
                </a:lnTo>
                <a:lnTo>
                  <a:pt x="10461384" y="25549"/>
                </a:lnTo>
                <a:lnTo>
                  <a:pt x="10425033" y="6750"/>
                </a:lnTo>
                <a:lnTo>
                  <a:pt x="10383177" y="0"/>
                </a:lnTo>
                <a:close/>
              </a:path>
            </a:pathLst>
          </a:custGeom>
          <a:solidFill>
            <a:srgbClr val="70AD47"/>
          </a:solidFill>
        </p:spPr>
        <p:txBody>
          <a:bodyPr wrap="square" lIns="0" tIns="0" rIns="0" bIns="0" rtlCol="0"/>
          <a:lstStyle/>
          <a:p>
            <a:endParaRPr dirty="0"/>
          </a:p>
        </p:txBody>
      </p:sp>
      <p:sp>
        <p:nvSpPr>
          <p:cNvPr id="8" name="object 8"/>
          <p:cNvSpPr txBox="1"/>
          <p:nvPr/>
        </p:nvSpPr>
        <p:spPr>
          <a:xfrm>
            <a:off x="940483" y="1869947"/>
            <a:ext cx="9813925" cy="3878579"/>
          </a:xfrm>
          <a:prstGeom prst="rect">
            <a:avLst/>
          </a:prstGeom>
        </p:spPr>
        <p:txBody>
          <a:bodyPr vert="horz" wrap="square" lIns="0" tIns="12700" rIns="0" bIns="0" rtlCol="0">
            <a:spAutoFit/>
          </a:bodyPr>
          <a:lstStyle/>
          <a:p>
            <a:pPr marL="12700">
              <a:lnSpc>
                <a:spcPct val="100000"/>
              </a:lnSpc>
              <a:spcBef>
                <a:spcPts val="100"/>
              </a:spcBef>
            </a:pPr>
            <a:r>
              <a:rPr sz="2000" spc="-35" dirty="0">
                <a:solidFill>
                  <a:srgbClr val="FFFFFF"/>
                </a:solidFill>
                <a:latin typeface="Calibri"/>
                <a:cs typeface="Calibri"/>
              </a:rPr>
              <a:t>Train </a:t>
            </a:r>
            <a:r>
              <a:rPr sz="2000" spc="-5" dirty="0">
                <a:solidFill>
                  <a:srgbClr val="FFFFFF"/>
                </a:solidFill>
                <a:latin typeface="Calibri"/>
                <a:cs typeface="Calibri"/>
              </a:rPr>
              <a:t>Illinoisans </a:t>
            </a:r>
            <a:r>
              <a:rPr sz="2000" spc="-20" dirty="0">
                <a:solidFill>
                  <a:srgbClr val="FFFFFF"/>
                </a:solidFill>
                <a:latin typeface="Calibri"/>
                <a:cs typeface="Calibri"/>
              </a:rPr>
              <a:t>for </a:t>
            </a:r>
            <a:r>
              <a:rPr sz="2000" spc="-5" dirty="0">
                <a:solidFill>
                  <a:srgbClr val="FFFFFF"/>
                </a:solidFill>
                <a:latin typeface="Calibri"/>
                <a:cs typeface="Calibri"/>
              </a:rPr>
              <a:t>jobs </a:t>
            </a:r>
            <a:r>
              <a:rPr sz="2000" dirty="0">
                <a:solidFill>
                  <a:srgbClr val="FFFFFF"/>
                </a:solidFill>
                <a:latin typeface="Calibri"/>
                <a:cs typeface="Calibri"/>
              </a:rPr>
              <a:t>in </a:t>
            </a:r>
            <a:r>
              <a:rPr sz="2000" spc="-5" dirty="0">
                <a:solidFill>
                  <a:srgbClr val="FFFFFF"/>
                </a:solidFill>
                <a:latin typeface="Calibri"/>
                <a:cs typeface="Calibri"/>
              </a:rPr>
              <a:t>clean </a:t>
            </a:r>
            <a:r>
              <a:rPr sz="2000" spc="-10" dirty="0">
                <a:solidFill>
                  <a:srgbClr val="FFFFFF"/>
                </a:solidFill>
                <a:latin typeface="Calibri"/>
                <a:cs typeface="Calibri"/>
              </a:rPr>
              <a:t>energy </a:t>
            </a:r>
            <a:r>
              <a:rPr sz="2000" spc="-5" dirty="0">
                <a:solidFill>
                  <a:srgbClr val="FFFFFF"/>
                </a:solidFill>
                <a:latin typeface="Calibri"/>
                <a:cs typeface="Calibri"/>
              </a:rPr>
              <a:t>industry </a:t>
            </a:r>
            <a:r>
              <a:rPr sz="2000" spc="-10" dirty="0">
                <a:solidFill>
                  <a:srgbClr val="FFFFFF"/>
                </a:solidFill>
                <a:latin typeface="Calibri"/>
                <a:cs typeface="Calibri"/>
              </a:rPr>
              <a:t>to capitalize </a:t>
            </a:r>
            <a:r>
              <a:rPr sz="2000" spc="-5" dirty="0">
                <a:solidFill>
                  <a:srgbClr val="FFFFFF"/>
                </a:solidFill>
                <a:latin typeface="Calibri"/>
                <a:cs typeface="Calibri"/>
              </a:rPr>
              <a:t>on clean </a:t>
            </a:r>
            <a:r>
              <a:rPr sz="2000" spc="-10" dirty="0">
                <a:solidFill>
                  <a:srgbClr val="FFFFFF"/>
                </a:solidFill>
                <a:latin typeface="Calibri"/>
                <a:cs typeface="Calibri"/>
              </a:rPr>
              <a:t>energy</a:t>
            </a:r>
            <a:r>
              <a:rPr sz="2000" spc="135" dirty="0">
                <a:solidFill>
                  <a:srgbClr val="FFFFFF"/>
                </a:solidFill>
                <a:latin typeface="Calibri"/>
                <a:cs typeface="Calibri"/>
              </a:rPr>
              <a:t> </a:t>
            </a:r>
            <a:r>
              <a:rPr sz="2000" spc="-10" dirty="0">
                <a:solidFill>
                  <a:srgbClr val="FFFFFF"/>
                </a:solidFill>
                <a:latin typeface="Calibri"/>
                <a:cs typeface="Calibri"/>
              </a:rPr>
              <a:t>investments.</a:t>
            </a:r>
            <a:endParaRPr sz="2000" dirty="0">
              <a:latin typeface="Calibri"/>
              <a:cs typeface="Calibri"/>
            </a:endParaRPr>
          </a:p>
          <a:p>
            <a:pPr>
              <a:lnSpc>
                <a:spcPct val="100000"/>
              </a:lnSpc>
              <a:spcBef>
                <a:spcPts val="50"/>
              </a:spcBef>
            </a:pPr>
            <a:endParaRPr sz="2800" dirty="0">
              <a:latin typeface="Calibri"/>
              <a:cs typeface="Calibri"/>
            </a:endParaRPr>
          </a:p>
          <a:p>
            <a:pPr marL="12700" marR="851535">
              <a:lnSpc>
                <a:spcPts val="2180"/>
              </a:lnSpc>
              <a:spcBef>
                <a:spcPts val="5"/>
              </a:spcBef>
            </a:pPr>
            <a:r>
              <a:rPr sz="2000" dirty="0">
                <a:solidFill>
                  <a:srgbClr val="FFFFFF"/>
                </a:solidFill>
                <a:latin typeface="Calibri"/>
                <a:cs typeface="Calibri"/>
              </a:rPr>
              <a:t>Spur </a:t>
            </a:r>
            <a:r>
              <a:rPr sz="2000" spc="-5" dirty="0">
                <a:solidFill>
                  <a:srgbClr val="FFFFFF"/>
                </a:solidFill>
                <a:latin typeface="Calibri"/>
                <a:cs typeface="Calibri"/>
              </a:rPr>
              <a:t>adoption of </a:t>
            </a:r>
            <a:r>
              <a:rPr sz="2000" spc="-10" dirty="0">
                <a:solidFill>
                  <a:srgbClr val="FFFFFF"/>
                </a:solidFill>
                <a:latin typeface="Calibri"/>
                <a:cs typeface="Calibri"/>
              </a:rPr>
              <a:t>renewable </a:t>
            </a:r>
            <a:r>
              <a:rPr sz="2000" spc="-30" dirty="0">
                <a:solidFill>
                  <a:srgbClr val="FFFFFF"/>
                </a:solidFill>
                <a:latin typeface="Calibri"/>
                <a:cs typeface="Calibri"/>
              </a:rPr>
              <a:t>energy, </a:t>
            </a:r>
            <a:r>
              <a:rPr sz="2000" spc="-10" dirty="0">
                <a:solidFill>
                  <a:srgbClr val="FFFFFF"/>
                </a:solidFill>
                <a:latin typeface="Calibri"/>
                <a:cs typeface="Calibri"/>
              </a:rPr>
              <a:t>energy </a:t>
            </a:r>
            <a:r>
              <a:rPr sz="2000" spc="-20" dirty="0">
                <a:solidFill>
                  <a:srgbClr val="FFFFFF"/>
                </a:solidFill>
                <a:latin typeface="Calibri"/>
                <a:cs typeface="Calibri"/>
              </a:rPr>
              <a:t>efficiency, </a:t>
            </a:r>
            <a:r>
              <a:rPr sz="2000" dirty="0">
                <a:solidFill>
                  <a:srgbClr val="FFFFFF"/>
                </a:solidFill>
                <a:latin typeface="Calibri"/>
                <a:cs typeface="Calibri"/>
              </a:rPr>
              <a:t>and </a:t>
            </a:r>
            <a:r>
              <a:rPr sz="2000" spc="-5" dirty="0">
                <a:solidFill>
                  <a:srgbClr val="FFFFFF"/>
                </a:solidFill>
                <a:latin typeface="Calibri"/>
                <a:cs typeface="Calibri"/>
              </a:rPr>
              <a:t>electric vehicles </a:t>
            </a:r>
            <a:r>
              <a:rPr sz="2000" dirty="0">
                <a:solidFill>
                  <a:srgbClr val="FFFFFF"/>
                </a:solidFill>
                <a:latin typeface="Calibri"/>
                <a:cs typeface="Calibri"/>
              </a:rPr>
              <a:t>in all </a:t>
            </a:r>
            <a:r>
              <a:rPr sz="2000" spc="-5" dirty="0">
                <a:solidFill>
                  <a:srgbClr val="FFFFFF"/>
                </a:solidFill>
                <a:latin typeface="Calibri"/>
                <a:cs typeface="Calibri"/>
              </a:rPr>
              <a:t>Illinois  communities.</a:t>
            </a:r>
            <a:endParaRPr sz="2000" dirty="0">
              <a:latin typeface="Calibri"/>
              <a:cs typeface="Calibri"/>
            </a:endParaRPr>
          </a:p>
          <a:p>
            <a:pPr>
              <a:lnSpc>
                <a:spcPct val="100000"/>
              </a:lnSpc>
              <a:spcBef>
                <a:spcPts val="5"/>
              </a:spcBef>
            </a:pPr>
            <a:endParaRPr sz="2600" dirty="0">
              <a:latin typeface="Calibri"/>
              <a:cs typeface="Calibri"/>
            </a:endParaRPr>
          </a:p>
          <a:p>
            <a:pPr marL="12700">
              <a:lnSpc>
                <a:spcPct val="100000"/>
              </a:lnSpc>
              <a:spcBef>
                <a:spcPts val="5"/>
              </a:spcBef>
            </a:pPr>
            <a:r>
              <a:rPr sz="2000" spc="-5" dirty="0">
                <a:solidFill>
                  <a:srgbClr val="FFFFFF"/>
                </a:solidFill>
                <a:latin typeface="Calibri"/>
                <a:cs typeface="Calibri"/>
              </a:rPr>
              <a:t>Help clean </a:t>
            </a:r>
            <a:r>
              <a:rPr sz="2000" spc="-10" dirty="0">
                <a:solidFill>
                  <a:srgbClr val="FFFFFF"/>
                </a:solidFill>
                <a:latin typeface="Calibri"/>
                <a:cs typeface="Calibri"/>
              </a:rPr>
              <a:t>energy </a:t>
            </a:r>
            <a:r>
              <a:rPr sz="2000" spc="-5" dirty="0">
                <a:solidFill>
                  <a:srgbClr val="FFFFFF"/>
                </a:solidFill>
                <a:latin typeface="Calibri"/>
                <a:cs typeface="Calibri"/>
              </a:rPr>
              <a:t>businesses </a:t>
            </a:r>
            <a:r>
              <a:rPr sz="2000" spc="-15" dirty="0">
                <a:solidFill>
                  <a:srgbClr val="FFFFFF"/>
                </a:solidFill>
                <a:latin typeface="Calibri"/>
                <a:cs typeface="Calibri"/>
              </a:rPr>
              <a:t>grow </a:t>
            </a:r>
            <a:r>
              <a:rPr sz="2000" dirty="0">
                <a:solidFill>
                  <a:srgbClr val="FFFFFF"/>
                </a:solidFill>
                <a:latin typeface="Calibri"/>
                <a:cs typeface="Calibri"/>
              </a:rPr>
              <a:t>and all </a:t>
            </a:r>
            <a:r>
              <a:rPr sz="2000" spc="-5" dirty="0">
                <a:solidFill>
                  <a:srgbClr val="FFFFFF"/>
                </a:solidFill>
                <a:latin typeface="Calibri"/>
                <a:cs typeface="Calibri"/>
              </a:rPr>
              <a:t>Illinois communities</a:t>
            </a:r>
            <a:r>
              <a:rPr sz="2000" spc="30" dirty="0">
                <a:solidFill>
                  <a:srgbClr val="FFFFFF"/>
                </a:solidFill>
                <a:latin typeface="Calibri"/>
                <a:cs typeface="Calibri"/>
              </a:rPr>
              <a:t> </a:t>
            </a:r>
            <a:r>
              <a:rPr sz="2000" spc="-35" dirty="0">
                <a:solidFill>
                  <a:srgbClr val="FFFFFF"/>
                </a:solidFill>
                <a:latin typeface="Calibri"/>
                <a:cs typeface="Calibri"/>
              </a:rPr>
              <a:t>prosper.</a:t>
            </a:r>
            <a:endParaRPr sz="2000" dirty="0">
              <a:latin typeface="Calibri"/>
              <a:cs typeface="Calibri"/>
            </a:endParaRPr>
          </a:p>
          <a:p>
            <a:pPr>
              <a:lnSpc>
                <a:spcPct val="100000"/>
              </a:lnSpc>
              <a:spcBef>
                <a:spcPts val="20"/>
              </a:spcBef>
            </a:pPr>
            <a:endParaRPr sz="3500" dirty="0">
              <a:latin typeface="Calibri"/>
              <a:cs typeface="Calibri"/>
            </a:endParaRPr>
          </a:p>
          <a:p>
            <a:pPr marL="12700">
              <a:lnSpc>
                <a:spcPct val="100000"/>
              </a:lnSpc>
            </a:pPr>
            <a:r>
              <a:rPr sz="2000" spc="-10" dirty="0">
                <a:solidFill>
                  <a:srgbClr val="FFFFFF"/>
                </a:solidFill>
                <a:latin typeface="Calibri"/>
                <a:cs typeface="Calibri"/>
              </a:rPr>
              <a:t>Address </a:t>
            </a:r>
            <a:r>
              <a:rPr sz="2000" spc="-5" dirty="0">
                <a:solidFill>
                  <a:srgbClr val="FFFFFF"/>
                </a:solidFill>
                <a:latin typeface="Calibri"/>
                <a:cs typeface="Calibri"/>
              </a:rPr>
              <a:t>inequities </a:t>
            </a:r>
            <a:r>
              <a:rPr sz="2000" dirty="0">
                <a:solidFill>
                  <a:srgbClr val="FFFFFF"/>
                </a:solidFill>
                <a:latin typeface="Calibri"/>
                <a:cs typeface="Calibri"/>
              </a:rPr>
              <a:t>in </a:t>
            </a:r>
            <a:r>
              <a:rPr sz="2000" spc="-5" dirty="0">
                <a:solidFill>
                  <a:srgbClr val="FFFFFF"/>
                </a:solidFill>
                <a:latin typeface="Calibri"/>
                <a:cs typeface="Calibri"/>
              </a:rPr>
              <a:t>access </a:t>
            </a:r>
            <a:r>
              <a:rPr sz="2000" spc="-10" dirty="0">
                <a:solidFill>
                  <a:srgbClr val="FFFFFF"/>
                </a:solidFill>
                <a:latin typeface="Calibri"/>
                <a:cs typeface="Calibri"/>
              </a:rPr>
              <a:t>to </a:t>
            </a:r>
            <a:r>
              <a:rPr sz="2000" spc="-5" dirty="0">
                <a:solidFill>
                  <a:srgbClr val="FFFFFF"/>
                </a:solidFill>
                <a:latin typeface="Calibri"/>
                <a:cs typeface="Calibri"/>
              </a:rPr>
              <a:t>clean </a:t>
            </a:r>
            <a:r>
              <a:rPr sz="2000" spc="-10" dirty="0">
                <a:solidFill>
                  <a:srgbClr val="FFFFFF"/>
                </a:solidFill>
                <a:latin typeface="Calibri"/>
                <a:cs typeface="Calibri"/>
              </a:rPr>
              <a:t>energy </a:t>
            </a:r>
            <a:r>
              <a:rPr sz="2000" spc="-5" dirty="0">
                <a:solidFill>
                  <a:srgbClr val="FFFFFF"/>
                </a:solidFill>
                <a:latin typeface="Calibri"/>
                <a:cs typeface="Calibri"/>
              </a:rPr>
              <a:t>jobs </a:t>
            </a:r>
            <a:r>
              <a:rPr sz="2000" dirty="0">
                <a:solidFill>
                  <a:srgbClr val="FFFFFF"/>
                </a:solidFill>
                <a:latin typeface="Calibri"/>
                <a:cs typeface="Calibri"/>
              </a:rPr>
              <a:t>and </a:t>
            </a:r>
            <a:r>
              <a:rPr sz="2000" spc="-5" dirty="0">
                <a:solidFill>
                  <a:srgbClr val="FFFFFF"/>
                </a:solidFill>
                <a:latin typeface="Calibri"/>
                <a:cs typeface="Calibri"/>
              </a:rPr>
              <a:t>economic</a:t>
            </a:r>
            <a:r>
              <a:rPr sz="2000" spc="30" dirty="0">
                <a:solidFill>
                  <a:srgbClr val="FFFFFF"/>
                </a:solidFill>
                <a:latin typeface="Calibri"/>
                <a:cs typeface="Calibri"/>
              </a:rPr>
              <a:t> </a:t>
            </a:r>
            <a:r>
              <a:rPr sz="2000" spc="-5" dirty="0">
                <a:solidFill>
                  <a:srgbClr val="FFFFFF"/>
                </a:solidFill>
                <a:latin typeface="Calibri"/>
                <a:cs typeface="Calibri"/>
              </a:rPr>
              <a:t>opportunities.</a:t>
            </a:r>
            <a:endParaRPr sz="2000" dirty="0">
              <a:latin typeface="Calibri"/>
              <a:cs typeface="Calibri"/>
            </a:endParaRPr>
          </a:p>
          <a:p>
            <a:pPr>
              <a:lnSpc>
                <a:spcPct val="100000"/>
              </a:lnSpc>
              <a:spcBef>
                <a:spcPts val="30"/>
              </a:spcBef>
            </a:pPr>
            <a:endParaRPr sz="2800" dirty="0">
              <a:latin typeface="Calibri"/>
              <a:cs typeface="Calibri"/>
            </a:endParaRPr>
          </a:p>
          <a:p>
            <a:pPr marL="12700" marR="5080">
              <a:lnSpc>
                <a:spcPts val="2210"/>
              </a:lnSpc>
            </a:pPr>
            <a:r>
              <a:rPr sz="2000" dirty="0">
                <a:solidFill>
                  <a:srgbClr val="FFFFFF"/>
                </a:solidFill>
                <a:latin typeface="Calibri"/>
                <a:cs typeface="Calibri"/>
              </a:rPr>
              <a:t>Be a </a:t>
            </a:r>
            <a:r>
              <a:rPr sz="2000" spc="-15" dirty="0">
                <a:solidFill>
                  <a:srgbClr val="FFFFFF"/>
                </a:solidFill>
                <a:latin typeface="Calibri"/>
                <a:cs typeface="Calibri"/>
              </a:rPr>
              <a:t>catalyst </a:t>
            </a:r>
            <a:r>
              <a:rPr sz="2000" spc="-20" dirty="0">
                <a:solidFill>
                  <a:srgbClr val="FFFFFF"/>
                </a:solidFill>
                <a:latin typeface="Calibri"/>
                <a:cs typeface="Calibri"/>
              </a:rPr>
              <a:t>for </a:t>
            </a:r>
            <a:r>
              <a:rPr sz="2000" dirty="0">
                <a:solidFill>
                  <a:srgbClr val="FFFFFF"/>
                </a:solidFill>
                <a:latin typeface="Calibri"/>
                <a:cs typeface="Calibri"/>
              </a:rPr>
              <a:t>the full </a:t>
            </a:r>
            <a:r>
              <a:rPr sz="2000" spc="-5" dirty="0">
                <a:solidFill>
                  <a:srgbClr val="FFFFFF"/>
                </a:solidFill>
                <a:latin typeface="Calibri"/>
                <a:cs typeface="Calibri"/>
              </a:rPr>
              <a:t>inclusion of </a:t>
            </a:r>
            <a:r>
              <a:rPr sz="2000" spc="-10" dirty="0">
                <a:solidFill>
                  <a:srgbClr val="FFFFFF"/>
                </a:solidFill>
                <a:latin typeface="Calibri"/>
                <a:cs typeface="Calibri"/>
              </a:rPr>
              <a:t>women, </a:t>
            </a:r>
            <a:r>
              <a:rPr sz="2000" spc="-5" dirty="0">
                <a:solidFill>
                  <a:srgbClr val="FFFFFF"/>
                </a:solidFill>
                <a:latin typeface="Calibri"/>
                <a:cs typeface="Calibri"/>
              </a:rPr>
              <a:t>people of </a:t>
            </a:r>
            <a:r>
              <a:rPr sz="2000" spc="-35" dirty="0">
                <a:solidFill>
                  <a:srgbClr val="FFFFFF"/>
                </a:solidFill>
                <a:latin typeface="Calibri"/>
                <a:cs typeface="Calibri"/>
              </a:rPr>
              <a:t>color, </a:t>
            </a:r>
            <a:r>
              <a:rPr sz="2000" spc="-10" dirty="0">
                <a:solidFill>
                  <a:srgbClr val="FFFFFF"/>
                </a:solidFill>
                <a:latin typeface="Calibri"/>
                <a:cs typeface="Calibri"/>
              </a:rPr>
              <a:t>justice-involved </a:t>
            </a:r>
            <a:r>
              <a:rPr sz="2000" spc="-5" dirty="0">
                <a:solidFill>
                  <a:srgbClr val="FFFFFF"/>
                </a:solidFill>
                <a:latin typeface="Calibri"/>
                <a:cs typeface="Calibri"/>
              </a:rPr>
              <a:t>people, </a:t>
            </a:r>
            <a:r>
              <a:rPr sz="2000" dirty="0">
                <a:solidFill>
                  <a:srgbClr val="FFFFFF"/>
                </a:solidFill>
                <a:latin typeface="Calibri"/>
                <a:cs typeface="Calibri"/>
              </a:rPr>
              <a:t>and </a:t>
            </a:r>
            <a:r>
              <a:rPr sz="2000" spc="-5" dirty="0">
                <a:solidFill>
                  <a:srgbClr val="FFFFFF"/>
                </a:solidFill>
                <a:latin typeface="Calibri"/>
                <a:cs typeface="Calibri"/>
              </a:rPr>
              <a:t>other  </a:t>
            </a:r>
            <a:r>
              <a:rPr sz="2000" spc="-10" dirty="0">
                <a:solidFill>
                  <a:srgbClr val="FFFFFF"/>
                </a:solidFill>
                <a:latin typeface="Calibri"/>
                <a:cs typeface="Calibri"/>
              </a:rPr>
              <a:t>underrepresented </a:t>
            </a:r>
            <a:r>
              <a:rPr sz="2000" dirty="0">
                <a:solidFill>
                  <a:srgbClr val="FFFFFF"/>
                </a:solidFill>
                <a:latin typeface="Calibri"/>
                <a:cs typeface="Calibri"/>
              </a:rPr>
              <a:t>individuals in </a:t>
            </a:r>
            <a:r>
              <a:rPr sz="2000" spc="-5" dirty="0">
                <a:solidFill>
                  <a:srgbClr val="FFFFFF"/>
                </a:solidFill>
                <a:latin typeface="Calibri"/>
                <a:cs typeface="Calibri"/>
              </a:rPr>
              <a:t>clean</a:t>
            </a:r>
            <a:r>
              <a:rPr sz="2000" dirty="0">
                <a:solidFill>
                  <a:srgbClr val="FFFFFF"/>
                </a:solidFill>
                <a:latin typeface="Calibri"/>
                <a:cs typeface="Calibri"/>
              </a:rPr>
              <a:t> </a:t>
            </a:r>
            <a:r>
              <a:rPr sz="2000" spc="-25" dirty="0">
                <a:solidFill>
                  <a:srgbClr val="FFFFFF"/>
                </a:solidFill>
                <a:latin typeface="Calibri"/>
                <a:cs typeface="Calibri"/>
              </a:rPr>
              <a:t>energy.</a:t>
            </a:r>
            <a:endParaRPr sz="2000" dirty="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sz="half" idx="2"/>
          </p:nvPr>
        </p:nvSpPr>
        <p:spPr>
          <a:xfrm>
            <a:off x="463210" y="804229"/>
            <a:ext cx="3648075" cy="4274247"/>
          </a:xfrm>
          <a:prstGeom prst="rect">
            <a:avLst/>
          </a:prstGeom>
        </p:spPr>
        <p:txBody>
          <a:bodyPr vert="horz" wrap="square" lIns="0" tIns="118110" rIns="0" bIns="0" rtlCol="0">
            <a:spAutoFit/>
          </a:bodyPr>
          <a:lstStyle/>
          <a:p>
            <a:pPr marL="362585" marR="5080" indent="-350520" algn="ctr">
              <a:lnSpc>
                <a:spcPct val="89800"/>
              </a:lnSpc>
              <a:spcBef>
                <a:spcPts val="930"/>
              </a:spcBef>
            </a:pPr>
            <a:r>
              <a:rPr lang="en-US" sz="6000" u="none" spc="-305" dirty="0"/>
              <a:t>CEJA </a:t>
            </a:r>
            <a:r>
              <a:rPr sz="6000" u="none" spc="-305" dirty="0"/>
              <a:t>W</a:t>
            </a:r>
            <a:r>
              <a:rPr sz="6000" u="none" spc="10" dirty="0"/>
              <a:t>o</a:t>
            </a:r>
            <a:r>
              <a:rPr sz="6000" u="none" spc="5" dirty="0"/>
              <a:t>r</a:t>
            </a:r>
            <a:r>
              <a:rPr sz="6000" u="none" dirty="0"/>
              <a:t>k</a:t>
            </a:r>
            <a:r>
              <a:rPr sz="6000" u="none" spc="-160" dirty="0"/>
              <a:t>f</a:t>
            </a:r>
            <a:r>
              <a:rPr sz="6000" u="none" spc="5" dirty="0"/>
              <a:t>o</a:t>
            </a:r>
            <a:r>
              <a:rPr sz="6000" u="none" spc="-90" dirty="0"/>
              <a:t>r</a:t>
            </a:r>
            <a:r>
              <a:rPr sz="6000" u="none" spc="-10" dirty="0"/>
              <a:t>c</a:t>
            </a:r>
            <a:r>
              <a:rPr sz="6000" u="none" dirty="0"/>
              <a:t>e  </a:t>
            </a:r>
            <a:r>
              <a:rPr sz="6000" u="none" spc="-70" dirty="0"/>
              <a:t>P</a:t>
            </a:r>
            <a:r>
              <a:rPr sz="6000" u="none" spc="-135" dirty="0"/>
              <a:t>r</a:t>
            </a:r>
            <a:r>
              <a:rPr sz="6000" u="none" spc="5" dirty="0"/>
              <a:t>o</a:t>
            </a:r>
            <a:r>
              <a:rPr sz="6000" u="none" spc="-5" dirty="0"/>
              <a:t>g</a:t>
            </a:r>
            <a:r>
              <a:rPr sz="6000" u="none" spc="-135" dirty="0"/>
              <a:t>r</a:t>
            </a:r>
            <a:r>
              <a:rPr sz="6000" u="none" spc="-5" dirty="0"/>
              <a:t>am</a:t>
            </a:r>
            <a:r>
              <a:rPr sz="6000" u="none" dirty="0"/>
              <a:t>s  </a:t>
            </a:r>
            <a:r>
              <a:rPr sz="6000" u="none" spc="-5" dirty="0"/>
              <a:t>C</a:t>
            </a:r>
            <a:r>
              <a:rPr sz="6000" u="none" spc="5" dirty="0"/>
              <a:t>e</a:t>
            </a:r>
            <a:r>
              <a:rPr sz="6000" u="none" spc="-70" dirty="0"/>
              <a:t>nt</a:t>
            </a:r>
            <a:r>
              <a:rPr sz="6000" u="none" spc="5" dirty="0"/>
              <a:t>e</a:t>
            </a:r>
            <a:r>
              <a:rPr sz="6000" u="none" dirty="0"/>
              <a:t>r  </a:t>
            </a:r>
            <a:r>
              <a:rPr sz="6000" u="sng" spc="-100" dirty="0"/>
              <a:t>E</a:t>
            </a:r>
            <a:r>
              <a:rPr sz="6000" u="sng" spc="-5" dirty="0"/>
              <a:t>Q</a:t>
            </a:r>
            <a:r>
              <a:rPr sz="6000" u="sng" dirty="0"/>
              <a:t>U</a:t>
            </a:r>
            <a:r>
              <a:rPr sz="6000" u="sng" spc="5" dirty="0"/>
              <a:t>I</a:t>
            </a:r>
            <a:r>
              <a:rPr sz="6000" u="sng" dirty="0"/>
              <a:t>TY</a:t>
            </a:r>
            <a:r>
              <a:rPr lang="en-US" sz="6000" u="sng" dirty="0"/>
              <a:t>.</a:t>
            </a:r>
            <a:endParaRPr sz="6000" u="sng" dirty="0"/>
          </a:p>
        </p:txBody>
      </p:sp>
      <p:sp>
        <p:nvSpPr>
          <p:cNvPr id="4" name="object 4"/>
          <p:cNvSpPr/>
          <p:nvPr/>
        </p:nvSpPr>
        <p:spPr>
          <a:xfrm>
            <a:off x="4715352" y="1119413"/>
            <a:ext cx="25401" cy="5738586"/>
          </a:xfrm>
          <a:prstGeom prst="rect">
            <a:avLst/>
          </a:prstGeom>
          <a:blipFill>
            <a:blip r:embed="rId2" cstate="print"/>
            <a:stretch>
              <a:fillRect/>
            </a:stretch>
          </a:blipFill>
        </p:spPr>
        <p:txBody>
          <a:bodyPr wrap="square" lIns="0" tIns="0" rIns="0" bIns="0" rtlCol="0"/>
          <a:lstStyle/>
          <a:p>
            <a:endParaRPr dirty="0"/>
          </a:p>
        </p:txBody>
      </p:sp>
      <p:sp>
        <p:nvSpPr>
          <p:cNvPr id="5" name="object 5"/>
          <p:cNvSpPr/>
          <p:nvPr/>
        </p:nvSpPr>
        <p:spPr>
          <a:xfrm>
            <a:off x="5108534" y="1071482"/>
            <a:ext cx="6245860" cy="1597025"/>
          </a:xfrm>
          <a:custGeom>
            <a:avLst/>
            <a:gdLst/>
            <a:ahLst/>
            <a:cxnLst/>
            <a:rect l="l" t="t" r="r" b="b"/>
            <a:pathLst>
              <a:path w="6245859" h="1597025">
                <a:moveTo>
                  <a:pt x="6085610" y="0"/>
                </a:moveTo>
                <a:lnTo>
                  <a:pt x="159656" y="0"/>
                </a:lnTo>
                <a:lnTo>
                  <a:pt x="109192" y="8139"/>
                </a:lnTo>
                <a:lnTo>
                  <a:pt x="65365" y="30804"/>
                </a:lnTo>
                <a:lnTo>
                  <a:pt x="30804" y="65364"/>
                </a:lnTo>
                <a:lnTo>
                  <a:pt x="8139" y="109191"/>
                </a:lnTo>
                <a:lnTo>
                  <a:pt x="0" y="159655"/>
                </a:lnTo>
                <a:lnTo>
                  <a:pt x="0" y="1436909"/>
                </a:lnTo>
                <a:lnTo>
                  <a:pt x="8139" y="1487373"/>
                </a:lnTo>
                <a:lnTo>
                  <a:pt x="30804" y="1531200"/>
                </a:lnTo>
                <a:lnTo>
                  <a:pt x="65365" y="1565760"/>
                </a:lnTo>
                <a:lnTo>
                  <a:pt x="109192" y="1588425"/>
                </a:lnTo>
                <a:lnTo>
                  <a:pt x="159656" y="1596565"/>
                </a:lnTo>
                <a:lnTo>
                  <a:pt x="6085610" y="1596565"/>
                </a:lnTo>
                <a:lnTo>
                  <a:pt x="6136073" y="1588425"/>
                </a:lnTo>
                <a:lnTo>
                  <a:pt x="6179900" y="1565760"/>
                </a:lnTo>
                <a:lnTo>
                  <a:pt x="6214461" y="1531200"/>
                </a:lnTo>
                <a:lnTo>
                  <a:pt x="6237126" y="1487373"/>
                </a:lnTo>
                <a:lnTo>
                  <a:pt x="6245265" y="1436909"/>
                </a:lnTo>
                <a:lnTo>
                  <a:pt x="6245265" y="159655"/>
                </a:lnTo>
                <a:lnTo>
                  <a:pt x="6237126" y="109191"/>
                </a:lnTo>
                <a:lnTo>
                  <a:pt x="6214461" y="65364"/>
                </a:lnTo>
                <a:lnTo>
                  <a:pt x="6179900" y="30804"/>
                </a:lnTo>
                <a:lnTo>
                  <a:pt x="6136073" y="8139"/>
                </a:lnTo>
                <a:lnTo>
                  <a:pt x="6085610" y="0"/>
                </a:lnTo>
                <a:close/>
              </a:path>
            </a:pathLst>
          </a:custGeom>
          <a:solidFill>
            <a:srgbClr val="ED7D31"/>
          </a:solidFill>
        </p:spPr>
        <p:txBody>
          <a:bodyPr wrap="square" lIns="0" tIns="0" rIns="0" bIns="0" rtlCol="0"/>
          <a:lstStyle/>
          <a:p>
            <a:endParaRPr dirty="0"/>
          </a:p>
        </p:txBody>
      </p:sp>
      <p:sp>
        <p:nvSpPr>
          <p:cNvPr id="6" name="object 6"/>
          <p:cNvSpPr/>
          <p:nvPr/>
        </p:nvSpPr>
        <p:spPr>
          <a:xfrm>
            <a:off x="5590032" y="1429511"/>
            <a:ext cx="880872" cy="880872"/>
          </a:xfrm>
          <a:prstGeom prst="rect">
            <a:avLst/>
          </a:prstGeom>
          <a:blipFill>
            <a:blip r:embed="rId3" cstate="print"/>
            <a:stretch>
              <a:fillRect/>
            </a:stretch>
          </a:blipFill>
        </p:spPr>
        <p:txBody>
          <a:bodyPr wrap="square" lIns="0" tIns="0" rIns="0" bIns="0" rtlCol="0"/>
          <a:lstStyle/>
          <a:p>
            <a:endParaRPr dirty="0"/>
          </a:p>
        </p:txBody>
      </p:sp>
      <p:sp>
        <p:nvSpPr>
          <p:cNvPr id="7" name="object 7"/>
          <p:cNvSpPr txBox="1"/>
          <p:nvPr/>
        </p:nvSpPr>
        <p:spPr>
          <a:xfrm>
            <a:off x="7108838" y="1379220"/>
            <a:ext cx="3927475" cy="952500"/>
          </a:xfrm>
          <a:prstGeom prst="rect">
            <a:avLst/>
          </a:prstGeom>
        </p:spPr>
        <p:txBody>
          <a:bodyPr vert="horz" wrap="square" lIns="0" tIns="6350" rIns="0" bIns="0" rtlCol="0">
            <a:spAutoFit/>
          </a:bodyPr>
          <a:lstStyle/>
          <a:p>
            <a:pPr marL="12700" marR="5080">
              <a:lnSpc>
                <a:spcPct val="102000"/>
              </a:lnSpc>
              <a:spcBef>
                <a:spcPts val="50"/>
              </a:spcBef>
            </a:pPr>
            <a:r>
              <a:rPr sz="2000" spc="-5" dirty="0">
                <a:solidFill>
                  <a:srgbClr val="FFFFFF"/>
                </a:solidFill>
                <a:latin typeface="Calibri"/>
                <a:cs typeface="Calibri"/>
              </a:rPr>
              <a:t>Some </a:t>
            </a:r>
            <a:r>
              <a:rPr sz="2000" spc="-10" dirty="0">
                <a:solidFill>
                  <a:srgbClr val="FFFFFF"/>
                </a:solidFill>
                <a:latin typeface="Calibri"/>
                <a:cs typeface="Calibri"/>
              </a:rPr>
              <a:t>groups </a:t>
            </a:r>
            <a:r>
              <a:rPr sz="2000" spc="-5" dirty="0">
                <a:solidFill>
                  <a:srgbClr val="FFFFFF"/>
                </a:solidFill>
                <a:latin typeface="Calibri"/>
                <a:cs typeface="Calibri"/>
              </a:rPr>
              <a:t>of people </a:t>
            </a:r>
            <a:r>
              <a:rPr sz="2000" dirty="0">
                <a:solidFill>
                  <a:srgbClr val="FFFFFF"/>
                </a:solidFill>
                <a:latin typeface="Calibri"/>
                <a:cs typeface="Calibri"/>
              </a:rPr>
              <a:t>and  </a:t>
            </a:r>
            <a:r>
              <a:rPr sz="2000" spc="-5" dirty="0">
                <a:solidFill>
                  <a:srgbClr val="FFFFFF"/>
                </a:solidFill>
                <a:latin typeface="Calibri"/>
                <a:cs typeface="Calibri"/>
              </a:rPr>
              <a:t>communities benefit </a:t>
            </a:r>
            <a:r>
              <a:rPr sz="2000" spc="-10" dirty="0">
                <a:solidFill>
                  <a:srgbClr val="FFFFFF"/>
                </a:solidFill>
                <a:latin typeface="Calibri"/>
                <a:cs typeface="Calibri"/>
              </a:rPr>
              <a:t>more from </a:t>
            </a:r>
            <a:r>
              <a:rPr sz="2000" spc="-5" dirty="0">
                <a:solidFill>
                  <a:srgbClr val="FFFFFF"/>
                </a:solidFill>
                <a:latin typeface="Calibri"/>
                <a:cs typeface="Calibri"/>
              </a:rPr>
              <a:t>clean  </a:t>
            </a:r>
            <a:r>
              <a:rPr sz="2000" spc="-10" dirty="0">
                <a:solidFill>
                  <a:srgbClr val="FFFFFF"/>
                </a:solidFill>
                <a:latin typeface="Calibri"/>
                <a:cs typeface="Calibri"/>
              </a:rPr>
              <a:t>energy</a:t>
            </a:r>
            <a:r>
              <a:rPr sz="2000" spc="-5" dirty="0">
                <a:solidFill>
                  <a:srgbClr val="FFFFFF"/>
                </a:solidFill>
                <a:latin typeface="Calibri"/>
                <a:cs typeface="Calibri"/>
              </a:rPr>
              <a:t> </a:t>
            </a:r>
            <a:r>
              <a:rPr sz="2000" spc="-10" dirty="0">
                <a:solidFill>
                  <a:srgbClr val="FFFFFF"/>
                </a:solidFill>
                <a:latin typeface="Calibri"/>
                <a:cs typeface="Calibri"/>
              </a:rPr>
              <a:t>investments.</a:t>
            </a:r>
            <a:endParaRPr sz="2000" dirty="0">
              <a:latin typeface="Calibri"/>
              <a:cs typeface="Calibri"/>
            </a:endParaRPr>
          </a:p>
        </p:txBody>
      </p:sp>
      <p:sp>
        <p:nvSpPr>
          <p:cNvPr id="8" name="object 8"/>
          <p:cNvSpPr/>
          <p:nvPr/>
        </p:nvSpPr>
        <p:spPr>
          <a:xfrm>
            <a:off x="5108534" y="3067189"/>
            <a:ext cx="6245860" cy="1597025"/>
          </a:xfrm>
          <a:custGeom>
            <a:avLst/>
            <a:gdLst/>
            <a:ahLst/>
            <a:cxnLst/>
            <a:rect l="l" t="t" r="r" b="b"/>
            <a:pathLst>
              <a:path w="6245859" h="1597025">
                <a:moveTo>
                  <a:pt x="6085610" y="0"/>
                </a:moveTo>
                <a:lnTo>
                  <a:pt x="159656" y="0"/>
                </a:lnTo>
                <a:lnTo>
                  <a:pt x="109192" y="8139"/>
                </a:lnTo>
                <a:lnTo>
                  <a:pt x="65365" y="30804"/>
                </a:lnTo>
                <a:lnTo>
                  <a:pt x="30804" y="65365"/>
                </a:lnTo>
                <a:lnTo>
                  <a:pt x="8139" y="109192"/>
                </a:lnTo>
                <a:lnTo>
                  <a:pt x="0" y="159656"/>
                </a:lnTo>
                <a:lnTo>
                  <a:pt x="0" y="1436909"/>
                </a:lnTo>
                <a:lnTo>
                  <a:pt x="8139" y="1487373"/>
                </a:lnTo>
                <a:lnTo>
                  <a:pt x="30804" y="1531201"/>
                </a:lnTo>
                <a:lnTo>
                  <a:pt x="65365" y="1565762"/>
                </a:lnTo>
                <a:lnTo>
                  <a:pt x="109192" y="1588427"/>
                </a:lnTo>
                <a:lnTo>
                  <a:pt x="159656" y="1596566"/>
                </a:lnTo>
                <a:lnTo>
                  <a:pt x="6085610" y="1596566"/>
                </a:lnTo>
                <a:lnTo>
                  <a:pt x="6136073" y="1588427"/>
                </a:lnTo>
                <a:lnTo>
                  <a:pt x="6179900" y="1565762"/>
                </a:lnTo>
                <a:lnTo>
                  <a:pt x="6214461" y="1531201"/>
                </a:lnTo>
                <a:lnTo>
                  <a:pt x="6237126" y="1487373"/>
                </a:lnTo>
                <a:lnTo>
                  <a:pt x="6245265" y="1436909"/>
                </a:lnTo>
                <a:lnTo>
                  <a:pt x="6245265" y="159656"/>
                </a:lnTo>
                <a:lnTo>
                  <a:pt x="6237126" y="109192"/>
                </a:lnTo>
                <a:lnTo>
                  <a:pt x="6214461" y="65365"/>
                </a:lnTo>
                <a:lnTo>
                  <a:pt x="6179900" y="30804"/>
                </a:lnTo>
                <a:lnTo>
                  <a:pt x="6136073" y="8139"/>
                </a:lnTo>
                <a:lnTo>
                  <a:pt x="6085610" y="0"/>
                </a:lnTo>
                <a:close/>
              </a:path>
            </a:pathLst>
          </a:custGeom>
          <a:solidFill>
            <a:srgbClr val="A5A5A5"/>
          </a:solidFill>
        </p:spPr>
        <p:txBody>
          <a:bodyPr wrap="square" lIns="0" tIns="0" rIns="0" bIns="0" rtlCol="0"/>
          <a:lstStyle/>
          <a:p>
            <a:endParaRPr dirty="0"/>
          </a:p>
        </p:txBody>
      </p:sp>
      <p:sp>
        <p:nvSpPr>
          <p:cNvPr id="9" name="object 9"/>
          <p:cNvSpPr/>
          <p:nvPr/>
        </p:nvSpPr>
        <p:spPr>
          <a:xfrm>
            <a:off x="5590032" y="3425952"/>
            <a:ext cx="880872" cy="880872"/>
          </a:xfrm>
          <a:prstGeom prst="rect">
            <a:avLst/>
          </a:prstGeom>
          <a:blipFill>
            <a:blip r:embed="rId4" cstate="print"/>
            <a:stretch>
              <a:fillRect/>
            </a:stretch>
          </a:blipFill>
        </p:spPr>
        <p:txBody>
          <a:bodyPr wrap="square" lIns="0" tIns="0" rIns="0" bIns="0" rtlCol="0"/>
          <a:lstStyle/>
          <a:p>
            <a:endParaRPr dirty="0"/>
          </a:p>
        </p:txBody>
      </p:sp>
      <p:sp>
        <p:nvSpPr>
          <p:cNvPr id="10" name="object 10"/>
          <p:cNvSpPr txBox="1"/>
          <p:nvPr/>
        </p:nvSpPr>
        <p:spPr>
          <a:xfrm>
            <a:off x="7108838" y="3531108"/>
            <a:ext cx="3979545" cy="635000"/>
          </a:xfrm>
          <a:prstGeom prst="rect">
            <a:avLst/>
          </a:prstGeom>
        </p:spPr>
        <p:txBody>
          <a:bodyPr vert="horz" wrap="square" lIns="0" tIns="12700" rIns="0" bIns="0" rtlCol="0">
            <a:spAutoFit/>
          </a:bodyPr>
          <a:lstStyle/>
          <a:p>
            <a:pPr marL="12700" marR="5080">
              <a:lnSpc>
                <a:spcPct val="100000"/>
              </a:lnSpc>
              <a:spcBef>
                <a:spcPts val="100"/>
              </a:spcBef>
            </a:pPr>
            <a:r>
              <a:rPr sz="2000" spc="-5" dirty="0">
                <a:solidFill>
                  <a:srgbClr val="FFFFFF"/>
                </a:solidFill>
                <a:latin typeface="Calibri"/>
                <a:cs typeface="Calibri"/>
              </a:rPr>
              <a:t>Some </a:t>
            </a:r>
            <a:r>
              <a:rPr sz="2000" spc="-15" dirty="0">
                <a:solidFill>
                  <a:srgbClr val="FFFFFF"/>
                </a:solidFill>
                <a:latin typeface="Calibri"/>
                <a:cs typeface="Calibri"/>
              </a:rPr>
              <a:t>suffer </a:t>
            </a:r>
            <a:r>
              <a:rPr sz="2000" spc="-10" dirty="0">
                <a:solidFill>
                  <a:srgbClr val="FFFFFF"/>
                </a:solidFill>
                <a:latin typeface="Calibri"/>
                <a:cs typeface="Calibri"/>
              </a:rPr>
              <a:t>more from </a:t>
            </a:r>
            <a:r>
              <a:rPr sz="2000" spc="-15" dirty="0">
                <a:solidFill>
                  <a:srgbClr val="FFFFFF"/>
                </a:solidFill>
                <a:latin typeface="Calibri"/>
                <a:cs typeface="Calibri"/>
              </a:rPr>
              <a:t>environmental  </a:t>
            </a:r>
            <a:r>
              <a:rPr sz="2000" spc="-5" dirty="0">
                <a:solidFill>
                  <a:srgbClr val="FFFFFF"/>
                </a:solidFill>
                <a:latin typeface="Calibri"/>
                <a:cs typeface="Calibri"/>
              </a:rPr>
              <a:t>impacts </a:t>
            </a:r>
            <a:r>
              <a:rPr sz="2000" dirty="0">
                <a:solidFill>
                  <a:srgbClr val="FFFFFF"/>
                </a:solidFill>
                <a:latin typeface="Calibri"/>
                <a:cs typeface="Calibri"/>
              </a:rPr>
              <a:t>and </a:t>
            </a:r>
            <a:r>
              <a:rPr sz="2000" spc="-5" dirty="0">
                <a:solidFill>
                  <a:srgbClr val="FFFFFF"/>
                </a:solidFill>
                <a:latin typeface="Calibri"/>
                <a:cs typeface="Calibri"/>
              </a:rPr>
              <a:t>economic</a:t>
            </a:r>
            <a:r>
              <a:rPr sz="2000" spc="-40" dirty="0">
                <a:solidFill>
                  <a:srgbClr val="FFFFFF"/>
                </a:solidFill>
                <a:latin typeface="Calibri"/>
                <a:cs typeface="Calibri"/>
              </a:rPr>
              <a:t> </a:t>
            </a:r>
            <a:r>
              <a:rPr sz="2000" spc="-10" dirty="0">
                <a:solidFill>
                  <a:srgbClr val="FFFFFF"/>
                </a:solidFill>
                <a:latin typeface="Calibri"/>
                <a:cs typeface="Calibri"/>
              </a:rPr>
              <a:t>disinvestment.</a:t>
            </a:r>
            <a:endParaRPr sz="2000" dirty="0">
              <a:latin typeface="Calibri"/>
              <a:cs typeface="Calibri"/>
            </a:endParaRPr>
          </a:p>
        </p:txBody>
      </p:sp>
      <p:sp>
        <p:nvSpPr>
          <p:cNvPr id="11" name="object 11"/>
          <p:cNvSpPr/>
          <p:nvPr/>
        </p:nvSpPr>
        <p:spPr>
          <a:xfrm>
            <a:off x="5108534" y="5062898"/>
            <a:ext cx="6245860" cy="1597025"/>
          </a:xfrm>
          <a:custGeom>
            <a:avLst/>
            <a:gdLst/>
            <a:ahLst/>
            <a:cxnLst/>
            <a:rect l="l" t="t" r="r" b="b"/>
            <a:pathLst>
              <a:path w="6245859" h="1597025">
                <a:moveTo>
                  <a:pt x="6085610" y="0"/>
                </a:moveTo>
                <a:lnTo>
                  <a:pt x="159656" y="0"/>
                </a:lnTo>
                <a:lnTo>
                  <a:pt x="109192" y="8139"/>
                </a:lnTo>
                <a:lnTo>
                  <a:pt x="65365" y="30804"/>
                </a:lnTo>
                <a:lnTo>
                  <a:pt x="30804" y="65365"/>
                </a:lnTo>
                <a:lnTo>
                  <a:pt x="8139" y="109192"/>
                </a:lnTo>
                <a:lnTo>
                  <a:pt x="0" y="159655"/>
                </a:lnTo>
                <a:lnTo>
                  <a:pt x="0" y="1436909"/>
                </a:lnTo>
                <a:lnTo>
                  <a:pt x="8139" y="1487373"/>
                </a:lnTo>
                <a:lnTo>
                  <a:pt x="30804" y="1531200"/>
                </a:lnTo>
                <a:lnTo>
                  <a:pt x="65365" y="1565761"/>
                </a:lnTo>
                <a:lnTo>
                  <a:pt x="109192" y="1588426"/>
                </a:lnTo>
                <a:lnTo>
                  <a:pt x="159656" y="1596565"/>
                </a:lnTo>
                <a:lnTo>
                  <a:pt x="6085610" y="1596565"/>
                </a:lnTo>
                <a:lnTo>
                  <a:pt x="6136073" y="1588426"/>
                </a:lnTo>
                <a:lnTo>
                  <a:pt x="6179900" y="1565761"/>
                </a:lnTo>
                <a:lnTo>
                  <a:pt x="6214461" y="1531200"/>
                </a:lnTo>
                <a:lnTo>
                  <a:pt x="6237126" y="1487373"/>
                </a:lnTo>
                <a:lnTo>
                  <a:pt x="6245265" y="1436909"/>
                </a:lnTo>
                <a:lnTo>
                  <a:pt x="6245265" y="159655"/>
                </a:lnTo>
                <a:lnTo>
                  <a:pt x="6237126" y="109192"/>
                </a:lnTo>
                <a:lnTo>
                  <a:pt x="6214461" y="65365"/>
                </a:lnTo>
                <a:lnTo>
                  <a:pt x="6179900" y="30804"/>
                </a:lnTo>
                <a:lnTo>
                  <a:pt x="6136073" y="8139"/>
                </a:lnTo>
                <a:lnTo>
                  <a:pt x="6085610" y="0"/>
                </a:lnTo>
                <a:close/>
              </a:path>
            </a:pathLst>
          </a:custGeom>
          <a:solidFill>
            <a:srgbClr val="FFC000"/>
          </a:solidFill>
        </p:spPr>
        <p:txBody>
          <a:bodyPr wrap="square" lIns="0" tIns="0" rIns="0" bIns="0" rtlCol="0"/>
          <a:lstStyle/>
          <a:p>
            <a:endParaRPr dirty="0"/>
          </a:p>
        </p:txBody>
      </p:sp>
      <p:sp>
        <p:nvSpPr>
          <p:cNvPr id="12" name="object 12"/>
          <p:cNvSpPr/>
          <p:nvPr/>
        </p:nvSpPr>
        <p:spPr>
          <a:xfrm>
            <a:off x="5590032" y="5419344"/>
            <a:ext cx="880872" cy="883919"/>
          </a:xfrm>
          <a:prstGeom prst="rect">
            <a:avLst/>
          </a:prstGeom>
          <a:blipFill>
            <a:blip r:embed="rId5" cstate="print"/>
            <a:stretch>
              <a:fillRect/>
            </a:stretch>
          </a:blipFill>
        </p:spPr>
        <p:txBody>
          <a:bodyPr wrap="square" lIns="0" tIns="0" rIns="0" bIns="0" rtlCol="0"/>
          <a:lstStyle/>
          <a:p>
            <a:endParaRPr dirty="0"/>
          </a:p>
        </p:txBody>
      </p:sp>
      <p:sp>
        <p:nvSpPr>
          <p:cNvPr id="13" name="object 13"/>
          <p:cNvSpPr txBox="1"/>
          <p:nvPr/>
        </p:nvSpPr>
        <p:spPr>
          <a:xfrm>
            <a:off x="7108838" y="5216652"/>
            <a:ext cx="3660140" cy="1257300"/>
          </a:xfrm>
          <a:prstGeom prst="rect">
            <a:avLst/>
          </a:prstGeom>
        </p:spPr>
        <p:txBody>
          <a:bodyPr vert="horz" wrap="square" lIns="0" tIns="8255" rIns="0" bIns="0" rtlCol="0">
            <a:spAutoFit/>
          </a:bodyPr>
          <a:lstStyle/>
          <a:p>
            <a:pPr marL="12700" marR="5080">
              <a:lnSpc>
                <a:spcPct val="101299"/>
              </a:lnSpc>
              <a:spcBef>
                <a:spcPts val="65"/>
              </a:spcBef>
            </a:pPr>
            <a:r>
              <a:rPr sz="2000" spc="-5" dirty="0">
                <a:solidFill>
                  <a:srgbClr val="FFFFFF"/>
                </a:solidFill>
                <a:latin typeface="Calibri"/>
                <a:cs typeface="Calibri"/>
              </a:rPr>
              <a:t>The benefits of clean </a:t>
            </a:r>
            <a:r>
              <a:rPr sz="2000" spc="-10" dirty="0">
                <a:solidFill>
                  <a:srgbClr val="FFFFFF"/>
                </a:solidFill>
                <a:latin typeface="Calibri"/>
                <a:cs typeface="Calibri"/>
              </a:rPr>
              <a:t>energy  </a:t>
            </a:r>
            <a:r>
              <a:rPr sz="2000" spc="-15" dirty="0">
                <a:solidFill>
                  <a:srgbClr val="FFFFFF"/>
                </a:solidFill>
                <a:latin typeface="Calibri"/>
                <a:cs typeface="Calibri"/>
              </a:rPr>
              <a:t>investments </a:t>
            </a:r>
            <a:r>
              <a:rPr sz="2000" dirty="0">
                <a:solidFill>
                  <a:srgbClr val="FFFFFF"/>
                </a:solidFill>
                <a:latin typeface="Calibri"/>
                <a:cs typeface="Calibri"/>
              </a:rPr>
              <a:t>and </a:t>
            </a:r>
            <a:r>
              <a:rPr sz="2000" spc="-10" dirty="0">
                <a:solidFill>
                  <a:srgbClr val="FFFFFF"/>
                </a:solidFill>
                <a:latin typeface="Calibri"/>
                <a:cs typeface="Calibri"/>
              </a:rPr>
              <a:t>good-paying </a:t>
            </a:r>
            <a:r>
              <a:rPr sz="2000" spc="-5" dirty="0">
                <a:solidFill>
                  <a:srgbClr val="FFFFFF"/>
                </a:solidFill>
                <a:latin typeface="Calibri"/>
                <a:cs typeface="Calibri"/>
              </a:rPr>
              <a:t>clean  </a:t>
            </a:r>
            <a:r>
              <a:rPr sz="2000" spc="-10" dirty="0">
                <a:solidFill>
                  <a:srgbClr val="FFFFFF"/>
                </a:solidFill>
                <a:latin typeface="Calibri"/>
                <a:cs typeface="Calibri"/>
              </a:rPr>
              <a:t>energy </a:t>
            </a:r>
            <a:r>
              <a:rPr sz="2000" spc="-5" dirty="0">
                <a:solidFill>
                  <a:srgbClr val="FFFFFF"/>
                </a:solidFill>
                <a:latin typeface="Calibri"/>
                <a:cs typeface="Calibri"/>
              </a:rPr>
              <a:t>jobs should </a:t>
            </a:r>
            <a:r>
              <a:rPr sz="2000" dirty="0">
                <a:solidFill>
                  <a:srgbClr val="FFFFFF"/>
                </a:solidFill>
                <a:latin typeface="Calibri"/>
                <a:cs typeface="Calibri"/>
              </a:rPr>
              <a:t>be </a:t>
            </a:r>
            <a:r>
              <a:rPr sz="2000" spc="-10" dirty="0">
                <a:solidFill>
                  <a:srgbClr val="FFFFFF"/>
                </a:solidFill>
                <a:latin typeface="Calibri"/>
                <a:cs typeface="Calibri"/>
              </a:rPr>
              <a:t>distributed  </a:t>
            </a:r>
            <a:r>
              <a:rPr sz="2000" spc="-20" dirty="0">
                <a:solidFill>
                  <a:srgbClr val="FFFFFF"/>
                </a:solidFill>
                <a:latin typeface="Calibri"/>
                <a:cs typeface="Calibri"/>
              </a:rPr>
              <a:t>equitably.</a:t>
            </a:r>
            <a:endParaRPr sz="2000" dirty="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28800" y="1295400"/>
            <a:ext cx="5460558" cy="3527253"/>
          </a:xfrm>
          <a:prstGeom prst="rect">
            <a:avLst/>
          </a:prstGeom>
          <a:blipFill>
            <a:blip r:embed="rId2"/>
            <a:stretch>
              <a:fillRect/>
            </a:stretch>
          </a:blipFill>
        </p:spPr>
        <p:txBody>
          <a:bodyPr wrap="square" lIns="0" tIns="0" rIns="0" bIns="0" rtlCol="0"/>
          <a:lstStyle/>
          <a:p>
            <a:endParaRPr dirty="0"/>
          </a:p>
        </p:txBody>
      </p:sp>
      <p:sp>
        <p:nvSpPr>
          <p:cNvPr id="4" name="object 4"/>
          <p:cNvSpPr txBox="1">
            <a:spLocks noGrp="1"/>
          </p:cNvSpPr>
          <p:nvPr>
            <p:ph type="title"/>
          </p:nvPr>
        </p:nvSpPr>
        <p:spPr>
          <a:xfrm>
            <a:off x="2224087" y="411179"/>
            <a:ext cx="7743825" cy="695960"/>
          </a:xfrm>
          <a:prstGeom prst="rect">
            <a:avLst/>
          </a:prstGeom>
        </p:spPr>
        <p:txBody>
          <a:bodyPr vert="horz" wrap="square" lIns="0" tIns="12700" rIns="0" bIns="0" rtlCol="0">
            <a:spAutoFit/>
          </a:bodyPr>
          <a:lstStyle/>
          <a:p>
            <a:pPr marL="12700" algn="ctr">
              <a:lnSpc>
                <a:spcPct val="100000"/>
              </a:lnSpc>
              <a:spcBef>
                <a:spcPts val="100"/>
              </a:spcBef>
            </a:pPr>
            <a:r>
              <a:rPr spc="-15" dirty="0"/>
              <a:t>Equitable </a:t>
            </a:r>
            <a:r>
              <a:rPr spc="-45" dirty="0"/>
              <a:t>Workforce</a:t>
            </a:r>
            <a:r>
              <a:rPr spc="15" dirty="0"/>
              <a:t> </a:t>
            </a:r>
            <a:r>
              <a:rPr spc="-15" dirty="0"/>
              <a:t>Development</a:t>
            </a:r>
          </a:p>
        </p:txBody>
      </p:sp>
      <p:sp>
        <p:nvSpPr>
          <p:cNvPr id="9" name="TextBox 8">
            <a:extLst>
              <a:ext uri="{FF2B5EF4-FFF2-40B4-BE49-F238E27FC236}">
                <a16:creationId xmlns:a16="http://schemas.microsoft.com/office/drawing/2014/main" id="{975600C4-BDFB-C125-8ABA-EDA7E4EFB0DB}"/>
              </a:ext>
            </a:extLst>
          </p:cNvPr>
          <p:cNvSpPr txBox="1"/>
          <p:nvPr/>
        </p:nvSpPr>
        <p:spPr>
          <a:xfrm>
            <a:off x="1847626" y="4817274"/>
            <a:ext cx="2717549" cy="1815882"/>
          </a:xfrm>
          <a:prstGeom prst="rect">
            <a:avLst/>
          </a:prstGeom>
          <a:noFill/>
        </p:spPr>
        <p:txBody>
          <a:bodyPr wrap="square" rtlCol="0">
            <a:spAutoFit/>
          </a:bodyPr>
          <a:lstStyle/>
          <a:p>
            <a:pPr algn="ctr"/>
            <a:r>
              <a:rPr lang="en-US" sz="1600" dirty="0"/>
              <a:t>Ensuring individuals from all ethnic and racial backgrounds have equal access to opportunities, resources, and support by addressing systemic barriers and fostering inclusive practices</a:t>
            </a:r>
          </a:p>
        </p:txBody>
      </p:sp>
      <p:sp>
        <p:nvSpPr>
          <p:cNvPr id="11" name="object 5">
            <a:extLst>
              <a:ext uri="{FF2B5EF4-FFF2-40B4-BE49-F238E27FC236}">
                <a16:creationId xmlns:a16="http://schemas.microsoft.com/office/drawing/2014/main" id="{FDA0BA9A-C64F-4787-F218-131E2A442837}"/>
              </a:ext>
            </a:extLst>
          </p:cNvPr>
          <p:cNvSpPr/>
          <p:nvPr/>
        </p:nvSpPr>
        <p:spPr>
          <a:xfrm rot="10800000">
            <a:off x="7391400" y="5802591"/>
            <a:ext cx="1798320" cy="410209"/>
          </a:xfrm>
          <a:custGeom>
            <a:avLst/>
            <a:gdLst/>
            <a:ahLst/>
            <a:cxnLst/>
            <a:rect l="l" t="t" r="r" b="b"/>
            <a:pathLst>
              <a:path w="1798320" h="410210">
                <a:moveTo>
                  <a:pt x="0" y="40960"/>
                </a:moveTo>
                <a:lnTo>
                  <a:pt x="0" y="368640"/>
                </a:lnTo>
                <a:lnTo>
                  <a:pt x="7242" y="376002"/>
                </a:lnTo>
                <a:lnTo>
                  <a:pt x="61371" y="389313"/>
                </a:lnTo>
                <a:lnTo>
                  <a:pt x="105720" y="395030"/>
                </a:lnTo>
                <a:lnTo>
                  <a:pt x="159897" y="399967"/>
                </a:lnTo>
                <a:lnTo>
                  <a:pt x="222635" y="404008"/>
                </a:lnTo>
                <a:lnTo>
                  <a:pt x="292664" y="407037"/>
                </a:lnTo>
                <a:lnTo>
                  <a:pt x="368713" y="408940"/>
                </a:lnTo>
                <a:lnTo>
                  <a:pt x="449513" y="409600"/>
                </a:lnTo>
                <a:lnTo>
                  <a:pt x="530314" y="408940"/>
                </a:lnTo>
                <a:lnTo>
                  <a:pt x="606363" y="407037"/>
                </a:lnTo>
                <a:lnTo>
                  <a:pt x="676392" y="404008"/>
                </a:lnTo>
                <a:lnTo>
                  <a:pt x="739130" y="399967"/>
                </a:lnTo>
                <a:lnTo>
                  <a:pt x="793307" y="395030"/>
                </a:lnTo>
                <a:lnTo>
                  <a:pt x="837656" y="389313"/>
                </a:lnTo>
                <a:lnTo>
                  <a:pt x="891785" y="376002"/>
                </a:lnTo>
                <a:lnTo>
                  <a:pt x="906270" y="361277"/>
                </a:lnTo>
                <a:lnTo>
                  <a:pt x="927150" y="354348"/>
                </a:lnTo>
                <a:lnTo>
                  <a:pt x="1004748" y="342250"/>
                </a:lnTo>
                <a:lnTo>
                  <a:pt x="1058925" y="337313"/>
                </a:lnTo>
                <a:lnTo>
                  <a:pt x="1121663" y="333272"/>
                </a:lnTo>
                <a:lnTo>
                  <a:pt x="1191691" y="330242"/>
                </a:lnTo>
                <a:lnTo>
                  <a:pt x="1267741" y="328340"/>
                </a:lnTo>
                <a:lnTo>
                  <a:pt x="1798055" y="327680"/>
                </a:lnTo>
                <a:lnTo>
                  <a:pt x="1798055" y="81920"/>
                </a:lnTo>
                <a:lnTo>
                  <a:pt x="449513" y="81920"/>
                </a:lnTo>
                <a:lnTo>
                  <a:pt x="368713" y="81260"/>
                </a:lnTo>
                <a:lnTo>
                  <a:pt x="292664" y="79357"/>
                </a:lnTo>
                <a:lnTo>
                  <a:pt x="222635" y="76327"/>
                </a:lnTo>
                <a:lnTo>
                  <a:pt x="159897" y="72286"/>
                </a:lnTo>
                <a:lnTo>
                  <a:pt x="105720" y="67349"/>
                </a:lnTo>
                <a:lnTo>
                  <a:pt x="61371" y="61633"/>
                </a:lnTo>
                <a:lnTo>
                  <a:pt x="7242" y="48322"/>
                </a:lnTo>
                <a:lnTo>
                  <a:pt x="0" y="40960"/>
                </a:lnTo>
                <a:close/>
              </a:path>
              <a:path w="1798320" h="410210">
                <a:moveTo>
                  <a:pt x="1798055" y="327680"/>
                </a:moveTo>
                <a:lnTo>
                  <a:pt x="1348541" y="327680"/>
                </a:lnTo>
                <a:lnTo>
                  <a:pt x="1429342" y="328340"/>
                </a:lnTo>
                <a:lnTo>
                  <a:pt x="1505391" y="330242"/>
                </a:lnTo>
                <a:lnTo>
                  <a:pt x="1575420" y="333272"/>
                </a:lnTo>
                <a:lnTo>
                  <a:pt x="1638157" y="337313"/>
                </a:lnTo>
                <a:lnTo>
                  <a:pt x="1692335" y="342250"/>
                </a:lnTo>
                <a:lnTo>
                  <a:pt x="1736683" y="347967"/>
                </a:lnTo>
                <a:lnTo>
                  <a:pt x="1790813" y="361277"/>
                </a:lnTo>
                <a:lnTo>
                  <a:pt x="1798055" y="368640"/>
                </a:lnTo>
                <a:lnTo>
                  <a:pt x="1798055" y="327680"/>
                </a:lnTo>
                <a:close/>
              </a:path>
              <a:path w="1798320" h="410210">
                <a:moveTo>
                  <a:pt x="1348541" y="0"/>
                </a:moveTo>
                <a:lnTo>
                  <a:pt x="1267741" y="659"/>
                </a:lnTo>
                <a:lnTo>
                  <a:pt x="1191691" y="2562"/>
                </a:lnTo>
                <a:lnTo>
                  <a:pt x="1121663" y="5592"/>
                </a:lnTo>
                <a:lnTo>
                  <a:pt x="1058925" y="9633"/>
                </a:lnTo>
                <a:lnTo>
                  <a:pt x="1004748" y="14570"/>
                </a:lnTo>
                <a:lnTo>
                  <a:pt x="960399" y="20286"/>
                </a:lnTo>
                <a:lnTo>
                  <a:pt x="906270" y="33597"/>
                </a:lnTo>
                <a:lnTo>
                  <a:pt x="891785" y="48322"/>
                </a:lnTo>
                <a:lnTo>
                  <a:pt x="870905" y="55252"/>
                </a:lnTo>
                <a:lnTo>
                  <a:pt x="793307" y="67349"/>
                </a:lnTo>
                <a:lnTo>
                  <a:pt x="739130" y="72286"/>
                </a:lnTo>
                <a:lnTo>
                  <a:pt x="676392" y="76327"/>
                </a:lnTo>
                <a:lnTo>
                  <a:pt x="606363" y="79357"/>
                </a:lnTo>
                <a:lnTo>
                  <a:pt x="530314" y="81260"/>
                </a:lnTo>
                <a:lnTo>
                  <a:pt x="449513" y="81920"/>
                </a:lnTo>
                <a:lnTo>
                  <a:pt x="1798055" y="81920"/>
                </a:lnTo>
                <a:lnTo>
                  <a:pt x="1798055" y="40960"/>
                </a:lnTo>
                <a:lnTo>
                  <a:pt x="1790813" y="33597"/>
                </a:lnTo>
                <a:lnTo>
                  <a:pt x="1736683" y="20286"/>
                </a:lnTo>
                <a:lnTo>
                  <a:pt x="1692335" y="14570"/>
                </a:lnTo>
                <a:lnTo>
                  <a:pt x="1638157" y="9633"/>
                </a:lnTo>
                <a:lnTo>
                  <a:pt x="1575420" y="5592"/>
                </a:lnTo>
                <a:lnTo>
                  <a:pt x="1505391" y="2562"/>
                </a:lnTo>
                <a:lnTo>
                  <a:pt x="1429342" y="659"/>
                </a:lnTo>
                <a:lnTo>
                  <a:pt x="1348541" y="0"/>
                </a:lnTo>
                <a:close/>
              </a:path>
            </a:pathLst>
          </a:custGeom>
          <a:solidFill>
            <a:srgbClr val="FFFFFF"/>
          </a:solidFill>
        </p:spPr>
        <p:txBody>
          <a:bodyPr wrap="square" lIns="0" tIns="0" rIns="0" bIns="0" rtlCol="0"/>
          <a:lstStyle/>
          <a:p>
            <a:endParaRPr dirty="0"/>
          </a:p>
        </p:txBody>
      </p:sp>
      <p:pic>
        <p:nvPicPr>
          <p:cNvPr id="14" name="Picture 13" descr="A cartoon of a baseball game&#10;&#10;Description automatically generated">
            <a:extLst>
              <a:ext uri="{FF2B5EF4-FFF2-40B4-BE49-F238E27FC236}">
                <a16:creationId xmlns:a16="http://schemas.microsoft.com/office/drawing/2014/main" id="{6C498379-D1CF-B543-505C-A0F25D8324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4398" y="1317453"/>
            <a:ext cx="2438400" cy="3499821"/>
          </a:xfrm>
          <a:prstGeom prst="rect">
            <a:avLst/>
          </a:prstGeom>
        </p:spPr>
      </p:pic>
      <p:sp>
        <p:nvSpPr>
          <p:cNvPr id="15" name="TextBox 14">
            <a:extLst>
              <a:ext uri="{FF2B5EF4-FFF2-40B4-BE49-F238E27FC236}">
                <a16:creationId xmlns:a16="http://schemas.microsoft.com/office/drawing/2014/main" id="{376E730F-7157-B8B0-4473-6D1DB1E98D97}"/>
              </a:ext>
            </a:extLst>
          </p:cNvPr>
          <p:cNvSpPr txBox="1"/>
          <p:nvPr/>
        </p:nvSpPr>
        <p:spPr>
          <a:xfrm>
            <a:off x="4571809" y="4862726"/>
            <a:ext cx="2717549" cy="1323439"/>
          </a:xfrm>
          <a:prstGeom prst="rect">
            <a:avLst/>
          </a:prstGeom>
          <a:noFill/>
        </p:spPr>
        <p:txBody>
          <a:bodyPr wrap="square" rtlCol="0">
            <a:spAutoFit/>
          </a:bodyPr>
          <a:lstStyle/>
          <a:p>
            <a:pPr algn="ctr"/>
            <a:r>
              <a:rPr lang="en-US" sz="1600" dirty="0"/>
              <a:t>Providing tailored resources and support to ensure that individuals from under-represented groups have fair opportunities to succeed</a:t>
            </a:r>
          </a:p>
        </p:txBody>
      </p:sp>
      <p:sp>
        <p:nvSpPr>
          <p:cNvPr id="16" name="TextBox 15">
            <a:extLst>
              <a:ext uri="{FF2B5EF4-FFF2-40B4-BE49-F238E27FC236}">
                <a16:creationId xmlns:a16="http://schemas.microsoft.com/office/drawing/2014/main" id="{87620996-9E47-C290-78A6-1C73C44E7279}"/>
              </a:ext>
            </a:extLst>
          </p:cNvPr>
          <p:cNvSpPr txBox="1"/>
          <p:nvPr/>
        </p:nvSpPr>
        <p:spPr>
          <a:xfrm>
            <a:off x="7292406" y="4881955"/>
            <a:ext cx="2717549" cy="1815882"/>
          </a:xfrm>
          <a:prstGeom prst="rect">
            <a:avLst/>
          </a:prstGeom>
          <a:noFill/>
        </p:spPr>
        <p:txBody>
          <a:bodyPr wrap="square" rtlCol="0">
            <a:spAutoFit/>
          </a:bodyPr>
          <a:lstStyle/>
          <a:p>
            <a:pPr algn="ctr"/>
            <a:r>
              <a:rPr lang="en-US" sz="1600" dirty="0"/>
              <a:t>Fair and equitable treatment ensuring all inequities are addressed and rectified by creating policies and practices that combat discrimination and promotes an environment where everyone can succeed</a:t>
            </a:r>
          </a:p>
        </p:txBody>
      </p:sp>
      <p:sp>
        <p:nvSpPr>
          <p:cNvPr id="17" name="Wave 16">
            <a:extLst>
              <a:ext uri="{FF2B5EF4-FFF2-40B4-BE49-F238E27FC236}">
                <a16:creationId xmlns:a16="http://schemas.microsoft.com/office/drawing/2014/main" id="{3A253147-794F-F1C7-A5EA-1E42A3B1B6B2}"/>
              </a:ext>
            </a:extLst>
          </p:cNvPr>
          <p:cNvSpPr/>
          <p:nvPr/>
        </p:nvSpPr>
        <p:spPr>
          <a:xfrm>
            <a:off x="7527024" y="4206642"/>
            <a:ext cx="2103120" cy="516502"/>
          </a:xfrm>
          <a:prstGeom prst="wav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Justice</a:t>
            </a:r>
          </a:p>
        </p:txBody>
      </p:sp>
      <p:sp>
        <p:nvSpPr>
          <p:cNvPr id="20" name="Wave 19">
            <a:extLst>
              <a:ext uri="{FF2B5EF4-FFF2-40B4-BE49-F238E27FC236}">
                <a16:creationId xmlns:a16="http://schemas.microsoft.com/office/drawing/2014/main" id="{481D46EF-B7A0-11E8-04E2-BF9EAC67EA79}"/>
              </a:ext>
            </a:extLst>
          </p:cNvPr>
          <p:cNvSpPr/>
          <p:nvPr/>
        </p:nvSpPr>
        <p:spPr>
          <a:xfrm>
            <a:off x="2224087" y="4206642"/>
            <a:ext cx="2103120" cy="516502"/>
          </a:xfrm>
          <a:prstGeom prst="wav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Equality</a:t>
            </a:r>
          </a:p>
        </p:txBody>
      </p:sp>
      <p:sp>
        <p:nvSpPr>
          <p:cNvPr id="21" name="Wave 20">
            <a:extLst>
              <a:ext uri="{FF2B5EF4-FFF2-40B4-BE49-F238E27FC236}">
                <a16:creationId xmlns:a16="http://schemas.microsoft.com/office/drawing/2014/main" id="{101EDCFC-F212-03D1-9204-C0667F5FD87A}"/>
              </a:ext>
            </a:extLst>
          </p:cNvPr>
          <p:cNvSpPr/>
          <p:nvPr/>
        </p:nvSpPr>
        <p:spPr>
          <a:xfrm>
            <a:off x="4879023" y="4206642"/>
            <a:ext cx="2103120" cy="516502"/>
          </a:xfrm>
          <a:prstGeom prst="wav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Equity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463</TotalTime>
  <Words>1639</Words>
  <Application>Microsoft Office PowerPoint</Application>
  <PresentationFormat>Widescreen</PresentationFormat>
  <Paragraphs>202</Paragraphs>
  <Slides>23</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Aptos</vt:lpstr>
      <vt:lpstr>Arial</vt:lpstr>
      <vt:lpstr>Calibri</vt:lpstr>
      <vt:lpstr>Calibri Light</vt:lpstr>
      <vt:lpstr>Franklin Gothic Medium</vt:lpstr>
      <vt:lpstr>Segoe UI</vt:lpstr>
      <vt:lpstr>Stix Two Text</vt:lpstr>
      <vt:lpstr>Times New Roman</vt:lpstr>
      <vt:lpstr>Office Theme</vt:lpstr>
      <vt:lpstr>CEJA Workforce Programs Overview </vt:lpstr>
      <vt:lpstr>PowerPoint Presentation</vt:lpstr>
      <vt:lpstr>What is the Climate and Equitable Jobs Act, or</vt:lpstr>
      <vt:lpstr>The goal is 100% carbon-free power by 2050.  Here’s where our electric grid is now.</vt:lpstr>
      <vt:lpstr>CEJA Workforce &amp; Business Development Ecosystem</vt:lpstr>
      <vt:lpstr>The CEJA Workforce Programs will prepare  people for clean energy jobs.</vt:lpstr>
      <vt:lpstr>CEJA Workforce Goals</vt:lpstr>
      <vt:lpstr>PowerPoint Presentation</vt:lpstr>
      <vt:lpstr>Equitable Workforce Development</vt:lpstr>
      <vt:lpstr>Who will programs serve?</vt:lpstr>
      <vt:lpstr>Status of CEJA workforce programs</vt:lpstr>
      <vt:lpstr>CEJA Workforce Programs</vt:lpstr>
      <vt:lpstr>CEJA Workforce Programs</vt:lpstr>
      <vt:lpstr>CEJA Navigator Program  </vt:lpstr>
      <vt:lpstr>CEJA Workforce Programs</vt:lpstr>
      <vt:lpstr>Awaken Foundation L3C</vt:lpstr>
      <vt:lpstr>Zion West Training</vt:lpstr>
      <vt:lpstr>PowerPoint Presentation</vt:lpstr>
      <vt:lpstr>CEJA Contractor Programs</vt:lpstr>
      <vt:lpstr>PowerPoint Presentation</vt:lpstr>
      <vt:lpstr>Region 1 Planning Council  </vt:lpstr>
      <vt:lpstr>Barrier Reduction Supports throughout </vt:lpstr>
      <vt:lpstr>CEJA Workforce Programs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CEJA Workforce Programs Overview</dc:title>
  <dc:creator>Chris Oysti</dc:creator>
  <cp:lastModifiedBy>Courtney Geiger</cp:lastModifiedBy>
  <cp:revision>64</cp:revision>
  <dcterms:created xsi:type="dcterms:W3CDTF">2024-05-06T14:39:58Z</dcterms:created>
  <dcterms:modified xsi:type="dcterms:W3CDTF">2024-07-09T14:58:09Z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2024-05-06T00:00:00Z</vt:filetime>
  </property>
  <property fmtid="{D5CDD505-2E9C-101B-9397-08002B2CF9AE}" pid="3" name="LastSaved">
    <vt:filetime>2024-05-06T00:00:00Z</vt:filetime>
  </property>
</Properties>
</file>