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4"/>
    <p:sldMasterId id="2147483672" r:id="rId5"/>
  </p:sldMasterIdLst>
  <p:notesMasterIdLst>
    <p:notesMasterId r:id="rId36"/>
  </p:notesMasterIdLst>
  <p:sldIdLst>
    <p:sldId id="256" r:id="rId6"/>
    <p:sldId id="257" r:id="rId7"/>
    <p:sldId id="266" r:id="rId8"/>
    <p:sldId id="779" r:id="rId9"/>
    <p:sldId id="803" r:id="rId10"/>
    <p:sldId id="812" r:id="rId11"/>
    <p:sldId id="798" r:id="rId12"/>
    <p:sldId id="764" r:id="rId13"/>
    <p:sldId id="811" r:id="rId14"/>
    <p:sldId id="821" r:id="rId15"/>
    <p:sldId id="822" r:id="rId16"/>
    <p:sldId id="799" r:id="rId17"/>
    <p:sldId id="804" r:id="rId18"/>
    <p:sldId id="820" r:id="rId19"/>
    <p:sldId id="814" r:id="rId20"/>
    <p:sldId id="819" r:id="rId21"/>
    <p:sldId id="818" r:id="rId22"/>
    <p:sldId id="813" r:id="rId23"/>
    <p:sldId id="816" r:id="rId24"/>
    <p:sldId id="808" r:id="rId25"/>
    <p:sldId id="815" r:id="rId26"/>
    <p:sldId id="800" r:id="rId27"/>
    <p:sldId id="792" r:id="rId28"/>
    <p:sldId id="801" r:id="rId29"/>
    <p:sldId id="802" r:id="rId30"/>
    <p:sldId id="823" r:id="rId31"/>
    <p:sldId id="794" r:id="rId32"/>
    <p:sldId id="817" r:id="rId33"/>
    <p:sldId id="793" r:id="rId34"/>
    <p:sldId id="81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A827D1E-512C-33A7-09B3-9D9842F5FC65}" name="Lanier, Zoe" initials="LZ" userId="S::zoe.lanier@illinois.gov::4467f20c-425c-4b7e-9c59-01e3ae293d42" providerId="AD"/>
  <p188:author id="{8EE6AA21-54A2-4F28-4BFC-3B4A0F276009}" name="Duffy, Sarah" initials="DS" userId="S::sarah.duffy@illinois.gov::de845298-6148-4f6c-96b6-ce00cad7f440" providerId="AD"/>
  <p188:author id="{6FFE65C8-38DA-EBC0-D3EC-361ECB03D28F}" name="Hamal, Megha" initials="HM" userId="S::megha.hamal@illinois.gov::7da2ab9b-a157-4ea5-99b1-c8b93a75eeae" providerId="AD"/>
  <p188:author id="{00181DCC-C1D1-AEC3-A0DE-8DF50C42CA9F}" name="Ramirez, Abigail" initials="RA" userId="S::Abigail.Ramirez@illinois.gov::ec368228-78af-419e-a824-6771904bce3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F9F"/>
    <a:srgbClr val="00869E"/>
    <a:srgbClr val="404040"/>
    <a:srgbClr val="FFCD00"/>
    <a:srgbClr val="757575"/>
    <a:srgbClr val="00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181" autoAdjust="0"/>
  </p:normalViewPr>
  <p:slideViewPr>
    <p:cSldViewPr snapToGrid="0">
      <p:cViewPr varScale="1">
        <p:scale>
          <a:sx n="74" d="100"/>
          <a:sy n="74" d="100"/>
        </p:scale>
        <p:origin x="1013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8BE3A-EA20-3146-88A2-EC7E58D55043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FD636F-EAE5-F847-BE24-66FA5F376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53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D636F-EAE5-F847-BE24-66FA5F3763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14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D636F-EAE5-F847-BE24-66FA5F3763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75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D636F-EAE5-F847-BE24-66FA5F3763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4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D636F-EAE5-F847-BE24-66FA5F3763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01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D636F-EAE5-F847-BE24-66FA5F37631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99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D636F-EAE5-F847-BE24-66FA5F37631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4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D636F-EAE5-F847-BE24-66FA5F37631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78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D636F-EAE5-F847-BE24-66FA5F37631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9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1BE53-E22D-5D44-9083-4A1AA6DAA3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F5014A-9E32-3D46-BC83-3BC7C54C0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53E02-8DB7-FF43-9B7C-80B23B3B8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424DB-F394-F247-9851-428A83AD6B79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D2DE3-C154-554F-BECE-397E7A752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86520-8FA5-6242-9AE3-EF02B725D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67A2-FD9E-644E-A981-4FDBB6C4D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15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AD0B7-F87A-DC41-B065-1A5F00874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5138EE-C244-D64C-91AE-823E71AB5A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FF169-DA92-5143-9687-1F7F1D86E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277B-EDC1-3A4B-B734-47A7EBA9B591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42F98-A51A-A746-A63B-DFDBF3B0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F7589-A251-9544-8977-D4BF2B933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67A2-FD9E-644E-A981-4FDBB6C4D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36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B6CC55-6242-554E-9829-B510A89F33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EDD951-9097-0142-A886-83EC005ECC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FFCE8-84C5-B04C-9F1E-AB4D0D054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F19D2-0417-1842-86C7-EB6A6A5D9C92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A6A10-35C3-4C45-89C9-1E9A23115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AED43-6CF6-BF45-8AB5-AF2519B7B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67A2-FD9E-644E-A981-4FDBB6C4D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65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798CBB-047E-4A12-8FFF-B4B482664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893"/>
            <a:ext cx="12192000" cy="34886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995ACE-2FBB-4BD9-AA4C-31ABA16B2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9903" y="2916194"/>
            <a:ext cx="9144000" cy="2004453"/>
          </a:xfrm>
        </p:spPr>
        <p:txBody>
          <a:bodyPr anchor="ctr"/>
          <a:lstStyle>
            <a:lvl1pPr algn="ctr">
              <a:defRPr lang="en-US" sz="4400" b="1" kern="1200" smtClean="0">
                <a:solidFill>
                  <a:srgbClr val="000F9F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595A84-2528-4339-A0FA-21CDFF7EBD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9903" y="5099221"/>
            <a:ext cx="9144000" cy="899983"/>
          </a:xfrm>
        </p:spPr>
        <p:txBody>
          <a:bodyPr/>
          <a:lstStyle>
            <a:lvl1pPr marL="0" indent="0" algn="ctr">
              <a:buNone/>
              <a:defRPr lang="en-US" sz="3200" kern="1200" dirty="0" smtClean="0">
                <a:solidFill>
                  <a:srgbClr val="757575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939AC-729B-41EF-A253-25972F4F3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09CF-95C0-4F06-8510-FAD59AC62603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2A588-EA6B-463D-810A-2E5195861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2ED01-EB54-4C28-84CE-B65267B8F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CF80E-36F2-4A28-999D-9B7CB19D1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97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ACCEA38-4CB9-4800-B678-37D967F17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8685"/>
            <a:ext cx="10692331" cy="9123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DF3A2B-8A55-4616-9CF3-1EFFE9FF3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136"/>
            <a:ext cx="10515600" cy="388938"/>
          </a:xfrm>
        </p:spPr>
        <p:txBody>
          <a:bodyPr/>
          <a:lstStyle>
            <a:lvl1pPr>
              <a:defRPr lang="en-US" sz="4000" b="1" kern="1200" smtClean="0">
                <a:solidFill>
                  <a:srgbClr val="000F9F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2FE4F-2F6C-4D4B-A077-342C1EBB4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2466"/>
            <a:ext cx="10515600" cy="4864497"/>
          </a:xfrm>
        </p:spPr>
        <p:txBody>
          <a:bodyPr/>
          <a:lstStyle>
            <a:lvl1pPr>
              <a:defRPr lang="en-US" sz="2800" b="1" kern="1200" dirty="0" smtClean="0">
                <a:solidFill>
                  <a:srgbClr val="00869E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>
              <a:defRPr lang="en-US" sz="2500" b="1" kern="1200" dirty="0" smtClean="0">
                <a:solidFill>
                  <a:srgbClr val="000F9F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>
              <a:defRPr>
                <a:solidFill>
                  <a:srgbClr val="000F9F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defRPr>
                <a:solidFill>
                  <a:srgbClr val="000F9F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>
              <a:defRPr>
                <a:solidFill>
                  <a:srgbClr val="000F9F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FD352-23F9-458E-BCD5-453F564D5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CF80E-36F2-4A28-999D-9B7CB19D1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4559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9E835-D102-4A83-8E7D-58B2E9BA5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/>
          <a:lstStyle>
            <a:lvl1pPr algn="ctr">
              <a:defRPr lang="en-US" sz="3600" b="1" kern="1200" dirty="0" smtClean="0">
                <a:solidFill>
                  <a:srgbClr val="00869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B5CBF-ADBE-4982-9BEB-5F3BF3FFC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DAE15-DEA7-4F3B-8727-09472E193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09CF-95C0-4F06-8510-FAD59AC62603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B2569-4B20-4673-AE8C-23622FABC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38F1E-5D3B-4C0E-B61D-96585D90A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CF80E-36F2-4A28-999D-9B7CB19D1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7808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973861-5B59-4B1B-8757-CD799F450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8685"/>
            <a:ext cx="10692331" cy="9123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6D9481-E839-4B7A-B6B7-9D675AE5B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310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5E2DC-9160-487A-86D1-628426A9F0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ADB904-DD4B-44EA-A5FF-7D3817EFF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0D1F9-EAD4-43DE-8D5C-0698123BC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09CF-95C0-4F06-8510-FAD59AC62603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37D180-732F-42C9-AE86-92B1D10AB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5E0B70-B1D1-4DD7-A0D3-D3DF6ADF0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CF80E-36F2-4A28-999D-9B7CB19D1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69748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2FAD48C-F869-4E08-BE86-81C79BF63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8685"/>
            <a:ext cx="10692331" cy="9123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D6F8CC-5555-48F9-A760-E375BE163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5635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D4F6B9-ED9D-4281-8A61-35356D442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A4A2E6-2255-4037-897A-F80C1A6B67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B11CCD-C4B0-4C55-BD88-111BA26AE9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0A48E9-33AE-41DC-B54E-ACE351CD29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58EED3-0C20-4E1D-9532-3B00B1384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09CF-95C0-4F06-8510-FAD59AC62603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E855FB-B60C-4741-8247-97D36F3C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FA69AF-1023-4E9F-83DB-A12A67AF4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CF80E-36F2-4A28-999D-9B7CB19D1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1544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E68F0-67CE-4DF8-9F22-D67797CCD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815461-C36B-46CC-8FB6-CBF0C28F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09CF-95C0-4F06-8510-FAD59AC62603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07FB1E-8F0A-472C-9404-A20C3F1AB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48F240-9131-4ED4-AFBF-F00EE34C0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CF80E-36F2-4A28-999D-9B7CB19D1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66672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9882FC-3210-477B-8AA5-76AD9BE70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09CF-95C0-4F06-8510-FAD59AC62603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D1B947-BD7D-42EE-A220-4C5C64E91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2F250-818E-436E-BF7E-D786CE314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CF80E-36F2-4A28-999D-9B7CB19D1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40325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C66B12E-5979-42FD-9E9B-ECC803E50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8685"/>
            <a:ext cx="10692331" cy="9123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C04E08-4AD0-46DD-A13C-607A3F795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008"/>
            <a:ext cx="3932237" cy="97841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992B8-13BB-4E76-B760-BE38806A6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61015"/>
            <a:ext cx="6172200" cy="47000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1E0C8F-D777-4E89-A8C3-D7947EE1F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1161015"/>
            <a:ext cx="3932237" cy="47656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7EE71-D192-4B1C-A8C0-B4B88833C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09CF-95C0-4F06-8510-FAD59AC62603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65DECA-B53B-400D-936E-2DB25E364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5BE5C5-1992-40B3-87FA-B5A589F0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CF80E-36F2-4A28-999D-9B7CB19D1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9820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153B4-87E2-464F-A1F1-1F98088C7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A8629-06E7-6942-B790-DF35816FB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5C07C-E4A3-D74E-918F-916A723EE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A2D0-7DE3-CE4E-8513-9A0F92FDDB7F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37B0C-0D59-5144-8E74-24818453E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54D8B-98B0-574A-A457-8F339FB09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67A2-FD9E-644E-A981-4FDBB6C4D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095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D3E9FB-3739-425D-856E-10FDAB864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8685"/>
            <a:ext cx="10692331" cy="9123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B6DF8A-182D-4E22-B240-0082355DE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008"/>
            <a:ext cx="3932237" cy="91233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447371-730D-4A38-A6CB-E4F5A0F454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61015"/>
            <a:ext cx="6172200" cy="470003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3F0D65-05C9-48B5-AF03-4E560CEB9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161015"/>
            <a:ext cx="3932237" cy="470797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10FB5A-5787-40DC-BCE7-C4923C65F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09CF-95C0-4F06-8510-FAD59AC62603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41F3B6-7AF5-4FF9-979F-998035690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FEB24F-7576-4644-A761-F3E8A8CC1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CF80E-36F2-4A28-999D-9B7CB19D1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90002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9A5EC-789E-4813-9E93-FE4F5E9F2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01EC9E-28B6-4BAF-8DF2-FBB9C95DDF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3BC98-6F74-4FCC-9CC2-3E2167913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09CF-95C0-4F06-8510-FAD59AC62603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ED505-8B8E-445D-97D2-0E36957A8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1FD1B-5F5E-4E7C-8BE3-9567E4E46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CF80E-36F2-4A28-999D-9B7CB19D1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97887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AB614E-0A56-4AE0-9105-038A0E4A55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564970-B43C-49C0-8A81-35CA4E762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1F622-18B5-43F8-AD3D-5BC815455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09CF-95C0-4F06-8510-FAD59AC62603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FE355-DF5B-47F2-BB32-8E970AC97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E0310-0F53-412A-A922-4031D84D5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CF80E-36F2-4A28-999D-9B7CB19D1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39874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F4F5D4DD-5E7E-464E-A804-FD43589E37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2A4BC8-D21C-44C8-AAC7-44DE8B5937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57325" y="522288"/>
            <a:ext cx="9144000" cy="1655762"/>
          </a:xfrm>
        </p:spPr>
        <p:txBody>
          <a:bodyPr anchor="b">
            <a:noAutofit/>
          </a:bodyPr>
          <a:lstStyle>
            <a:lvl1pPr algn="ctr">
              <a:defRPr sz="4000">
                <a:latin typeface="Franklin Gothic Medium" panose="020B0603020102020204" pitchFamily="34" charset="0"/>
              </a:defRPr>
            </a:lvl1pPr>
          </a:lstStyle>
          <a:p>
            <a:r>
              <a:rPr lang="en-US" sz="4000"/>
              <a:t>Sample Title-Franklin Gothic Medium - 40 </a:t>
            </a:r>
            <a:r>
              <a:rPr lang="en-US" sz="4000" err="1"/>
              <a:t>pt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08B91-998E-470A-84CE-64D0832D4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68AF-37D9-4373-B5D1-9045F49DAA2D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B6217-51D0-4D5F-BC42-4D4B7CA3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7B052-79E7-4512-A6FA-4B4F78675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A8C40-DF7B-4DA2-82C7-8C06D3EA1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57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0FBC2-4456-F849-BA74-6DDFC7242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79622E-8477-8B46-8B6B-E012CCDCE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4301E-DEEE-D841-9E6C-8D1B7CD08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ECA6A-ACBC-E64B-8803-831181C69435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6027D-4B4B-2C45-8581-699ED11E9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1E6CD-1ED3-A74A-BF31-7C2EEEEA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67A2-FD9E-644E-A981-4FDBB6C4D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10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51626-7DB9-084D-8F16-F5590D6C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3EB1E-8BDE-BA41-85AA-912DD9EB1E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C69AE-5B23-484D-ABB8-CAF47FD626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0C61D8-375F-AE48-BF36-43A784BFC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BE030-E6E7-C34E-A4B8-C742CCC9D907}" type="datetime1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186A79-9DDD-0E4E-8425-D79F548E0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7A1D7-462E-B446-92D2-8D617C712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67A2-FD9E-644E-A981-4FDBB6C4D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216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58726-7063-AF45-A1D8-52F04B7CA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7C94AE-AF16-7041-823D-2053406A3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441FEC-0E9F-5749-9D2A-F3F8B52DA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78C2F5-8CF4-6B40-8B94-740E3A9A14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8F88C-7823-094B-96AD-D83852C2D1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91F62F-540E-7C4A-8A50-667D9EBDC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6542-A462-F243-848C-04C1ACB8DEAB}" type="datetime1">
              <a:rPr lang="en-US" smtClean="0"/>
              <a:t>7/17/2024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309B1D-A722-8A43-8EBB-0506342D2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5D5902-067D-6A4D-BCFF-F4D24103D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67A2-FD9E-644E-A981-4FDBB6C4D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35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F3AB-4826-9541-92BE-A06CDC23E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2EBBBA-CFAE-E543-A664-8F0BAA45D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BFA7-B7EA-7446-A495-F9A1F2233EDD}" type="datetime1">
              <a:rPr lang="en-US" smtClean="0"/>
              <a:t>7/17/2024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C51AD-858B-E84B-8370-284C3F6CE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A52E2-66FF-F049-8CD1-158E36C66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67A2-FD9E-644E-A981-4FDBB6C4D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3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9BBC5E-ABB2-764C-BADD-1332B2F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2F1C-B3B9-4341-89F3-0F6E1BF86C1F}" type="datetime1">
              <a:rPr lang="en-US" smtClean="0"/>
              <a:t>7/17/2024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E01793-1E9F-604B-BFAB-DB9ACB25C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1511CD-F7D2-C542-BC14-70C2D8544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67A2-FD9E-644E-A981-4FDBB6C4D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63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A3C92-99BE-D546-BE10-0EC5C646E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E385B-4D8C-F549-A391-14063088D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F2A8EF-9414-A642-8B4E-382FCEE684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879C3F-D2A8-6940-9819-D5F7E2F9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D272B-5A12-7B46-A16D-63D32508C536}" type="datetime1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477CF9-B58B-6748-A101-F21FC52EA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D7BCE-94E7-7C45-A003-6DBF386C0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67A2-FD9E-644E-A981-4FDBB6C4D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0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9B20B-D35F-B04B-B9D8-7E24EBDC3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D2ECCC-BCF9-CD4B-8090-F94A17EB6E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7F3E4-E21B-AD4A-ADB2-B1D33CCD4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3A549A-3B8A-BB4C-A72A-A13B4D68D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7FCDE-E333-1C42-819A-006B370F5BE9}" type="datetime1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D507F-B536-AF48-8DA9-D70C61BC9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774A4C-30C5-0346-90AE-710EA477E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67A2-FD9E-644E-A981-4FDBB6C4D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0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14717D-1AB7-6640-A462-275AD82A3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AAD97D-C97F-944B-B9EE-BB62CFCE6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A4928-08AE-3547-B55A-FA926644D5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9D418-4F51-1146-84E1-D98949BB157B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32DF4-C0B5-BF4E-AD51-B4A0D72965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D097F-E6C7-3740-9BF9-18E501973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567A2-FD9E-644E-A981-4FDBB6C4D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81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998999-4427-41C5-9422-4E5C60A71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C06282-A31B-4105-A11D-04C4C5D4C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AC555-8928-451D-B3D3-A7A739B256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609CF-95C0-4F06-8510-FAD59AC62603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58FA0-225F-4514-903C-D23B21D070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2A689-0349-4D62-B62B-1ADAB01CA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CF80E-36F2-4A28-999D-9B7CB19D1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70" r:id="rId10"/>
    <p:sldLayoutId id="2147483671" r:id="rId11"/>
    <p:sldLayoutId id="21474837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0F9F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0869E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rgbClr val="000F9F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F9F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F9F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F9F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hyperlink" Target="mailto:eec@illinoisshines.com" TargetMode="External"/><Relationship Id="rId4" Type="http://schemas.openxmlformats.org/officeDocument/2006/relationships/hyperlink" Target="mailto:IPA.EnergyEquity@illinois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mailto:Kelly.A.Turner@Illinois.gov" TargetMode="Externa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6D55C-EC48-6B49-90D5-D104DFEA2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solidFill>
                  <a:srgbClr val="000F9F"/>
                </a:solidFill>
                <a:latin typeface="Cambria" panose="02040503050406030204" pitchFamily="18" charset="0"/>
              </a:rPr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03B8C6-A0F0-9744-BBA7-A6CD8C2FD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solidFill>
                  <a:srgbClr val="757575"/>
                </a:solidFill>
                <a:latin typeface="Cambria" panose="02040503050406030204" pitchFamily="18" charset="0"/>
              </a:rPr>
              <a:t>subtitle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6DDF1D-6DFB-BA41-B09D-D5474CCEF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844"/>
            <a:ext cx="12192000" cy="348863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447F1C0-7C26-CC42-97FB-9E589CB92CE1}"/>
              </a:ext>
            </a:extLst>
          </p:cNvPr>
          <p:cNvSpPr txBox="1">
            <a:spLocks/>
          </p:cNvSpPr>
          <p:nvPr/>
        </p:nvSpPr>
        <p:spPr>
          <a:xfrm>
            <a:off x="1524000" y="2922014"/>
            <a:ext cx="9144000" cy="1767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000F9F"/>
                </a:solidFill>
                <a:latin typeface="Cambria"/>
                <a:ea typeface="Cambria"/>
              </a:rPr>
              <a:t>Renewable Energy Incentive Programs in Illinois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F7A990D-C114-D041-931C-CCED2732C217}"/>
              </a:ext>
            </a:extLst>
          </p:cNvPr>
          <p:cNvSpPr txBox="1">
            <a:spLocks/>
          </p:cNvSpPr>
          <p:nvPr/>
        </p:nvSpPr>
        <p:spPr>
          <a:xfrm>
            <a:off x="1524000" y="4726510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200" dirty="0">
                <a:solidFill>
                  <a:srgbClr val="757575"/>
                </a:solidFill>
                <a:latin typeface="Cambria"/>
                <a:ea typeface="Cambria"/>
              </a:rPr>
              <a:t>Kelly A. Turner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200" dirty="0">
                <a:solidFill>
                  <a:srgbClr val="757575"/>
                </a:solidFill>
                <a:latin typeface="Cambria"/>
                <a:ea typeface="Cambria"/>
              </a:rPr>
              <a:t>Chief Legal Counsel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200" dirty="0">
                <a:solidFill>
                  <a:srgbClr val="757575"/>
                </a:solidFill>
                <a:latin typeface="Cambria"/>
                <a:ea typeface="Cambria"/>
              </a:rPr>
              <a:t>Illinois Power Agency</a:t>
            </a:r>
          </a:p>
        </p:txBody>
      </p:sp>
    </p:spTree>
    <p:extLst>
      <p:ext uri="{BB962C8B-B14F-4D97-AF65-F5344CB8AC3E}">
        <p14:creationId xmlns:p14="http://schemas.microsoft.com/office/powerpoint/2010/main" val="4152797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07645-C786-4768-8858-B08105FF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017"/>
            <a:ext cx="9146209" cy="344765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mbria"/>
                <a:ea typeface="Cambria"/>
              </a:rPr>
              <a:t>Illinois Shines: 2024-25 Program Year Capacity</a:t>
            </a:r>
            <a:endParaRPr lang="en-US" sz="3200" dirty="0">
              <a:ea typeface="Cambria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5C93E88-A011-C778-A534-469BF90572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510085"/>
              </p:ext>
            </p:extLst>
          </p:nvPr>
        </p:nvGraphicFramePr>
        <p:xfrm>
          <a:off x="838200" y="1312863"/>
          <a:ext cx="10515600" cy="4871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401443731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05772711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8121997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59308237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056714629"/>
                    </a:ext>
                  </a:extLst>
                </a:gridCol>
              </a:tblGrid>
              <a:tr h="69587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Allocation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A (MW)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B (MW)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Statewide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2666218"/>
                  </a:ext>
                </a:extLst>
              </a:tr>
              <a:tr h="69587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Small Distributed Generation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18%</a:t>
                      </a:r>
                    </a:p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9872363"/>
                  </a:ext>
                </a:extLst>
              </a:tr>
              <a:tr h="69587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Large Distributed Generation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203253"/>
                  </a:ext>
                </a:extLst>
              </a:tr>
              <a:tr h="69587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Traditional Community Solar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0355907"/>
                  </a:ext>
                </a:extLst>
              </a:tr>
              <a:tr h="69587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Community-Driven Community Solar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471565"/>
                  </a:ext>
                </a:extLst>
              </a:tr>
              <a:tr h="69587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Public Schools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569485"/>
                  </a:ext>
                </a:extLst>
              </a:tr>
              <a:tr h="69587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Equity Eligible Contractor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60060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89EA9-207A-45F1-82C6-88E138EC7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CCF80E-36F2-4A28-999D-9B7CB19D1C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66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07645-C786-4768-8858-B08105FF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017"/>
            <a:ext cx="9146209" cy="344765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mbria"/>
                <a:ea typeface="Cambria"/>
              </a:rPr>
              <a:t>Illinois Shines: 2024-25 REC Prices</a:t>
            </a:r>
            <a:endParaRPr lang="en-US" sz="3200" dirty="0">
              <a:ea typeface="Cambri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89EA9-207A-45F1-82C6-88E138EC7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CCF80E-36F2-4A28-999D-9B7CB19D1C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5" name="Content Placeholder 24">
            <a:extLst>
              <a:ext uri="{FF2B5EF4-FFF2-40B4-BE49-F238E27FC236}">
                <a16:creationId xmlns:a16="http://schemas.microsoft.com/office/drawing/2014/main" id="{F3F7DDB1-DC79-1AC6-5793-1CBB0554A7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6205181"/>
              </p:ext>
            </p:extLst>
          </p:nvPr>
        </p:nvGraphicFramePr>
        <p:xfrm>
          <a:off x="1309255" y="1093510"/>
          <a:ext cx="8192968" cy="5536210"/>
        </p:xfrm>
        <a:graphic>
          <a:graphicData uri="http://schemas.openxmlformats.org/drawingml/2006/table">
            <a:tbl>
              <a:tblPr/>
              <a:tblGrid>
                <a:gridCol w="1024121">
                  <a:extLst>
                    <a:ext uri="{9D8B030D-6E8A-4147-A177-3AD203B41FA5}">
                      <a16:colId xmlns:a16="http://schemas.microsoft.com/office/drawing/2014/main" val="734980403"/>
                    </a:ext>
                  </a:extLst>
                </a:gridCol>
                <a:gridCol w="1024121">
                  <a:extLst>
                    <a:ext uri="{9D8B030D-6E8A-4147-A177-3AD203B41FA5}">
                      <a16:colId xmlns:a16="http://schemas.microsoft.com/office/drawing/2014/main" val="48484943"/>
                    </a:ext>
                  </a:extLst>
                </a:gridCol>
                <a:gridCol w="1024121">
                  <a:extLst>
                    <a:ext uri="{9D8B030D-6E8A-4147-A177-3AD203B41FA5}">
                      <a16:colId xmlns:a16="http://schemas.microsoft.com/office/drawing/2014/main" val="4269175559"/>
                    </a:ext>
                  </a:extLst>
                </a:gridCol>
                <a:gridCol w="1024121">
                  <a:extLst>
                    <a:ext uri="{9D8B030D-6E8A-4147-A177-3AD203B41FA5}">
                      <a16:colId xmlns:a16="http://schemas.microsoft.com/office/drawing/2014/main" val="3382721554"/>
                    </a:ext>
                  </a:extLst>
                </a:gridCol>
                <a:gridCol w="1024121">
                  <a:extLst>
                    <a:ext uri="{9D8B030D-6E8A-4147-A177-3AD203B41FA5}">
                      <a16:colId xmlns:a16="http://schemas.microsoft.com/office/drawing/2014/main" val="1717867630"/>
                    </a:ext>
                  </a:extLst>
                </a:gridCol>
                <a:gridCol w="1024121">
                  <a:extLst>
                    <a:ext uri="{9D8B030D-6E8A-4147-A177-3AD203B41FA5}">
                      <a16:colId xmlns:a16="http://schemas.microsoft.com/office/drawing/2014/main" val="2400508196"/>
                    </a:ext>
                  </a:extLst>
                </a:gridCol>
                <a:gridCol w="1024121">
                  <a:extLst>
                    <a:ext uri="{9D8B030D-6E8A-4147-A177-3AD203B41FA5}">
                      <a16:colId xmlns:a16="http://schemas.microsoft.com/office/drawing/2014/main" val="3898875042"/>
                    </a:ext>
                  </a:extLst>
                </a:gridCol>
                <a:gridCol w="1024121">
                  <a:extLst>
                    <a:ext uri="{9D8B030D-6E8A-4147-A177-3AD203B41FA5}">
                      <a16:colId xmlns:a16="http://schemas.microsoft.com/office/drawing/2014/main" val="1601924004"/>
                    </a:ext>
                  </a:extLst>
                </a:gridCol>
              </a:tblGrid>
              <a:tr h="121485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13" marR="5213" marT="52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13" marR="5213" marT="52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13" marR="5213" marT="52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13" marR="5213" marT="52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13" marR="5213" marT="52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13" marR="5213" marT="52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13" marR="5213" marT="52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13" marR="5213" marT="52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7806311"/>
                  </a:ext>
                </a:extLst>
              </a:tr>
              <a:tr h="48323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Distributed Generation</a:t>
                      </a:r>
                    </a:p>
                  </a:txBody>
                  <a:tcPr marL="5213" marR="5213" marT="52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5213" marR="5213" marT="52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5213" marR="5213" marT="52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Community-Driven Community Solar</a:t>
                      </a:r>
                    </a:p>
                  </a:txBody>
                  <a:tcPr marL="5213" marR="5213" marT="52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117302"/>
                  </a:ext>
                </a:extLst>
              </a:tr>
              <a:tr h="17973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A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B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A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B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0685243"/>
                  </a:ext>
                </a:extLst>
              </a:tr>
              <a:tr h="2441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0 - 10 kW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$73.71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$83.87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0 - 25 kW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$73.82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$91.47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453599"/>
                  </a:ext>
                </a:extLst>
              </a:tr>
              <a:tr h="2441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10 - 25 kW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$63.53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$77.53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25 - 100 kW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$75.40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$92.92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6372181"/>
                  </a:ext>
                </a:extLst>
              </a:tr>
              <a:tr h="2441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25 - 100 kW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$55.89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$70.23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100 - 200 kW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$73.28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$89.36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4320457"/>
                  </a:ext>
                </a:extLst>
              </a:tr>
              <a:tr h="2441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100 - 200 kW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$53.63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$63.34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200 - 500 kW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$67.73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$82.24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3235252"/>
                  </a:ext>
                </a:extLst>
              </a:tr>
              <a:tr h="3544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200 - 500 kW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$46.58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$54.60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500 - 2000 kW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$57.93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$68.95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9855527"/>
                  </a:ext>
                </a:extLst>
              </a:tr>
              <a:tr h="3544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500 - 2000 kW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$43.77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$49.49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2000- 5000 kW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$41.94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$49.79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927887"/>
                  </a:ext>
                </a:extLst>
              </a:tr>
              <a:tr h="3544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2000- 5000 kW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$33.03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$37.05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5213" marR="5213" marT="521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593410"/>
                  </a:ext>
                </a:extLst>
              </a:tr>
              <a:tr h="179736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5213" marR="5213" marT="521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5213" marR="5213" marT="521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9031888"/>
                  </a:ext>
                </a:extLst>
              </a:tr>
              <a:tr h="5292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Traditional Community Solar</a:t>
                      </a:r>
                    </a:p>
                  </a:txBody>
                  <a:tcPr marL="5213" marR="5213" marT="52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5213" marR="5213" marT="52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5213" marR="5213" marT="52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Public Schools</a:t>
                      </a:r>
                    </a:p>
                  </a:txBody>
                  <a:tcPr marL="5213" marR="5213" marT="52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5213" marR="5213" marT="52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4290229"/>
                  </a:ext>
                </a:extLst>
              </a:tr>
              <a:tr h="17973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A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B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A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B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4967520"/>
                  </a:ext>
                </a:extLst>
              </a:tr>
              <a:tr h="2441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0 - 25 kW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$57.49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$70.91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0 - 25 kW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$77.17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$93.17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212043"/>
                  </a:ext>
                </a:extLst>
              </a:tr>
              <a:tr h="2441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25 - 100 kW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$58.84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$72.15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25 - 100 kW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$68.57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$84.96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40455"/>
                  </a:ext>
                </a:extLst>
              </a:tr>
              <a:tr h="2441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100 - 200 kW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$57.50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$69.58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100 - 200 kW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$65.81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$76.91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2207165"/>
                  </a:ext>
                </a:extLst>
              </a:tr>
              <a:tr h="2441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200 - 500 kW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$53.46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$64.20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200 - 500 kW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$57.72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$66.88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7405591"/>
                  </a:ext>
                </a:extLst>
              </a:tr>
              <a:tr h="3544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500 - 2000 kW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$46.02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$54.24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500 - 2000 kW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$54.51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$61.04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6208297"/>
                  </a:ext>
                </a:extLst>
              </a:tr>
              <a:tr h="3544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2000- 5000 kW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$33.99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$39.98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2000- 5000 kW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$42.15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$46.74 </a:t>
                      </a: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213" marR="5213" marT="5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6420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0196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6D55C-EC48-6B49-90D5-D104DFEA2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solidFill>
                  <a:srgbClr val="000F9F"/>
                </a:solidFill>
                <a:latin typeface="Cambria" panose="02040503050406030204" pitchFamily="18" charset="0"/>
              </a:rPr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03B8C6-A0F0-9744-BBA7-A6CD8C2FD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solidFill>
                  <a:srgbClr val="757575"/>
                </a:solidFill>
                <a:latin typeface="Cambria" panose="02040503050406030204" pitchFamily="18" charset="0"/>
              </a:rPr>
              <a:t>subtitle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6DDF1D-6DFB-BA41-B09D-D5474CCEF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844"/>
            <a:ext cx="12192000" cy="3488634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3F7A990D-C114-D041-931C-CCED2732C217}"/>
              </a:ext>
            </a:extLst>
          </p:cNvPr>
          <p:cNvSpPr txBox="1">
            <a:spLocks/>
          </p:cNvSpPr>
          <p:nvPr/>
        </p:nvSpPr>
        <p:spPr>
          <a:xfrm>
            <a:off x="679422" y="3545849"/>
            <a:ext cx="10015264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4000" b="1">
                <a:solidFill>
                  <a:srgbClr val="00869E"/>
                </a:solidFill>
                <a:latin typeface="Cambria"/>
                <a:ea typeface="Cambria"/>
              </a:rPr>
              <a:t>  Illinois Solar for All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869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7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07645-C786-4768-8858-B08105FF8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 Illinois Solar for All (ILSFA)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954BD-7479-4F59-A4DD-E20CFCC43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89" y="1171254"/>
            <a:ext cx="8866334" cy="518509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sz="1900">
                <a:solidFill>
                  <a:srgbClr val="1992A8"/>
                </a:solidFill>
                <a:latin typeface="Cambria"/>
                <a:ea typeface="Cambria"/>
              </a:rPr>
              <a:t>Residential Solar Small​</a:t>
            </a:r>
          </a:p>
          <a:p>
            <a:pPr lvl="1">
              <a:lnSpc>
                <a:spcPct val="80000"/>
              </a:lnSpc>
            </a:pPr>
            <a:r>
              <a:rPr lang="en-US" sz="2200" b="1">
                <a:latin typeface="Cambria"/>
                <a:ea typeface="Cambria"/>
              </a:rPr>
              <a:t>Gives income-eligible households access to residential solar installations with no upfront costs and guaranteed savings for single-households or 1–4-unit buildings</a:t>
            </a:r>
          </a:p>
          <a:p>
            <a:pPr marL="0" indent="0">
              <a:spcBef>
                <a:spcPts val="500"/>
              </a:spcBef>
              <a:buFont typeface="Arial" panose="020B0604020202020204" pitchFamily="34" charset="0"/>
              <a:buNone/>
            </a:pPr>
            <a:endParaRPr lang="en-US" sz="1900">
              <a:solidFill>
                <a:srgbClr val="1992A8"/>
              </a:solidFill>
              <a:latin typeface="Cambria"/>
              <a:ea typeface="Cambria"/>
            </a:endParaRPr>
          </a:p>
          <a:p>
            <a:pPr marL="0" indent="0"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sz="1900">
                <a:solidFill>
                  <a:srgbClr val="1992A8"/>
                </a:solidFill>
                <a:latin typeface="Cambria"/>
                <a:ea typeface="Cambria"/>
              </a:rPr>
              <a:t>Residential Solar Large​</a:t>
            </a:r>
          </a:p>
          <a:p>
            <a:pPr lvl="1">
              <a:lnSpc>
                <a:spcPct val="80000"/>
              </a:lnSpc>
            </a:pPr>
            <a:r>
              <a:rPr lang="en-US" sz="2200" b="1">
                <a:latin typeface="Cambria"/>
                <a:ea typeface="Cambria"/>
              </a:rPr>
              <a:t>Supports residential solar installations with no upfront costs and guaranteed savings for income-eligible households in larger buildings with 5 or more units</a:t>
            </a:r>
          </a:p>
          <a:p>
            <a:pPr marL="0" indent="0">
              <a:spcBef>
                <a:spcPts val="500"/>
              </a:spcBef>
              <a:buFont typeface="Arial" panose="020B0604020202020204" pitchFamily="34" charset="0"/>
              <a:buNone/>
            </a:pPr>
            <a:endParaRPr lang="en-US" sz="1900">
              <a:solidFill>
                <a:srgbClr val="1992A8"/>
              </a:solidFill>
              <a:latin typeface="Cambria"/>
              <a:ea typeface="Cambria"/>
            </a:endParaRPr>
          </a:p>
          <a:p>
            <a:pPr marL="0" indent="0"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sz="1900">
                <a:solidFill>
                  <a:srgbClr val="1992A8"/>
                </a:solidFill>
                <a:latin typeface="Cambria"/>
                <a:ea typeface="Cambria"/>
              </a:rPr>
              <a:t>Non-Profits and Public Facilities​</a:t>
            </a:r>
          </a:p>
          <a:p>
            <a:pPr lvl="1">
              <a:lnSpc>
                <a:spcPct val="80000"/>
              </a:lnSpc>
            </a:pPr>
            <a:r>
              <a:rPr lang="en-US" sz="2200" b="1">
                <a:latin typeface="Cambria"/>
                <a:ea typeface="Cambria"/>
              </a:rPr>
              <a:t>Provides incentives for solar installations with no or low upfront costs on properties occupied by eligible non-profit organizations and public facilities that provide energy benefits directly to them</a:t>
            </a:r>
          </a:p>
          <a:p>
            <a:pPr marL="0" indent="0">
              <a:spcBef>
                <a:spcPts val="500"/>
              </a:spcBef>
              <a:buFont typeface="Arial" panose="020B0604020202020204" pitchFamily="34" charset="0"/>
              <a:buNone/>
            </a:pPr>
            <a:endParaRPr lang="en-US" sz="1900">
              <a:solidFill>
                <a:srgbClr val="1992A8"/>
              </a:solidFill>
              <a:latin typeface="Cambria"/>
              <a:ea typeface="Cambria"/>
            </a:endParaRPr>
          </a:p>
          <a:p>
            <a:pPr marL="0" indent="0"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sz="1900">
                <a:solidFill>
                  <a:srgbClr val="1992A8"/>
                </a:solidFill>
                <a:latin typeface="Cambria"/>
                <a:ea typeface="Cambria"/>
              </a:rPr>
              <a:t>Community Solar ​</a:t>
            </a:r>
          </a:p>
          <a:p>
            <a:pPr lvl="1">
              <a:lnSpc>
                <a:spcPct val="80000"/>
              </a:lnSpc>
            </a:pPr>
            <a:r>
              <a:rPr lang="en-US" sz="2200" b="1">
                <a:latin typeface="Cambria"/>
                <a:ea typeface="Cambria"/>
              </a:rPr>
              <a:t>Offers income-eligible households' access to solar energy through subscriptions with guaranteed savings, without installation of solar panels on property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89EA9-207A-45F1-82C6-88E138EC7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CCF80E-36F2-4A28-999D-9B7CB19D1C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B79104-034B-DC0D-9716-0B5F8C97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5585" y="4767263"/>
            <a:ext cx="2733229" cy="15890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D81E00-E29B-A041-C5D0-67EC63A03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5584" y="3086140"/>
            <a:ext cx="2733230" cy="15380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6FBB3A-AB83-B35C-5F04-B09C4D912C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67"/>
          <a:stretch/>
        </p:blipFill>
        <p:spPr>
          <a:xfrm>
            <a:off x="9335555" y="1162086"/>
            <a:ext cx="2733230" cy="178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79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07645-C786-4768-8858-B08105FF8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 Illinois Solar for All (ILSFA)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954BD-7479-4F59-A4DD-E20CFCC43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89" y="1171254"/>
            <a:ext cx="11383766" cy="51850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500">
                <a:solidFill>
                  <a:srgbClr val="00869E"/>
                </a:solidFill>
                <a:latin typeface="Cambria"/>
                <a:ea typeface="Cambria"/>
              </a:rPr>
              <a:t>Eligibility</a:t>
            </a:r>
          </a:p>
          <a:p>
            <a:pPr lvl="1"/>
            <a:r>
              <a:rPr lang="en-US" sz="2300">
                <a:latin typeface="Cambria"/>
                <a:ea typeface="Cambria"/>
              </a:rPr>
              <a:t>Residents (Residential and Community Solar): 80% AMI</a:t>
            </a:r>
            <a:endParaRPr lang="en-US" sz="2300">
              <a:solidFill>
                <a:srgbClr val="000000"/>
              </a:solidFill>
              <a:latin typeface="Cambria"/>
              <a:ea typeface="Cambria"/>
            </a:endParaRPr>
          </a:p>
          <a:p>
            <a:pPr lvl="1"/>
            <a:r>
              <a:rPr lang="en-US" sz="2300">
                <a:latin typeface="Cambria"/>
                <a:ea typeface="Cambria"/>
              </a:rPr>
              <a:t>Non-profits/Public Facilities: Critical Service Provider and serves environmental justice or income-eligible communities</a:t>
            </a:r>
          </a:p>
          <a:p>
            <a:pPr marL="457200" lvl="1" indent="0">
              <a:buNone/>
            </a:pPr>
            <a:endParaRPr lang="en-US" sz="2300">
              <a:latin typeface="Cambria"/>
              <a:ea typeface="Cambria"/>
            </a:endParaRPr>
          </a:p>
          <a:p>
            <a:pPr marL="0" indent="0">
              <a:buNone/>
            </a:pPr>
            <a:r>
              <a:rPr lang="en-US" sz="3500">
                <a:solidFill>
                  <a:srgbClr val="00869E"/>
                </a:solidFill>
                <a:latin typeface="Cambria"/>
                <a:ea typeface="Cambria"/>
              </a:rPr>
              <a:t>Job trainee requirements</a:t>
            </a:r>
          </a:p>
          <a:p>
            <a:pPr lvl="1"/>
            <a:r>
              <a:rPr lang="en-US" sz="2300">
                <a:latin typeface="Cambria"/>
                <a:ea typeface="Cambria"/>
              </a:rPr>
              <a:t>Project level</a:t>
            </a:r>
          </a:p>
          <a:p>
            <a:pPr lvl="1"/>
            <a:r>
              <a:rPr lang="en-US" sz="2300">
                <a:latin typeface="Cambria"/>
                <a:ea typeface="Cambria"/>
              </a:rPr>
              <a:t>Portfolio level</a:t>
            </a:r>
          </a:p>
          <a:p>
            <a:pPr marL="457200" lvl="1" indent="0">
              <a:buNone/>
            </a:pPr>
            <a:endParaRPr lang="en-US" sz="2300">
              <a:latin typeface="Cambria"/>
              <a:ea typeface="Cambria"/>
            </a:endParaRPr>
          </a:p>
          <a:p>
            <a:pPr marL="0" indent="0">
              <a:buNone/>
            </a:pPr>
            <a:r>
              <a:rPr lang="en-US" sz="3600">
                <a:solidFill>
                  <a:srgbClr val="00869E"/>
                </a:solidFill>
                <a:latin typeface="Cambria"/>
                <a:ea typeface="Cambria"/>
              </a:rPr>
              <a:t>Customer must receive at least 50% of value generated by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89EA9-207A-45F1-82C6-88E138EC7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CCF80E-36F2-4A28-999D-9B7CB19D1C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585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07645-C786-4768-8858-B08105FF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017"/>
            <a:ext cx="9146209" cy="344765"/>
          </a:xfrm>
        </p:spPr>
        <p:txBody>
          <a:bodyPr>
            <a:noAutofit/>
          </a:bodyPr>
          <a:lstStyle/>
          <a:p>
            <a:r>
              <a:rPr lang="en-US" sz="3400" dirty="0">
                <a:latin typeface="Cambria"/>
                <a:ea typeface="Cambria"/>
              </a:rPr>
              <a:t>Illinois Solar for All: Customer Participation</a:t>
            </a:r>
            <a:endParaRPr lang="en-US" sz="3400" dirty="0">
              <a:ea typeface="Cambri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954BD-7479-4F59-A4DD-E20CFCC43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0432"/>
            <a:ext cx="11079822" cy="541448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ea typeface="Cambria"/>
              </a:rPr>
              <a:t> Who is eligible to participate?</a:t>
            </a:r>
          </a:p>
          <a:p>
            <a:pPr lvl="1"/>
            <a:r>
              <a:rPr lang="en-US" dirty="0">
                <a:ea typeface="Cambria"/>
              </a:rPr>
              <a:t>Income-eligible households (renters and homeowners)</a:t>
            </a:r>
          </a:p>
          <a:p>
            <a:pPr lvl="1"/>
            <a:r>
              <a:rPr lang="en-US" dirty="0">
                <a:ea typeface="Cambria"/>
              </a:rPr>
              <a:t>Nonprofit organizations and public entities serving environmental justice communities or income-eligible communities</a:t>
            </a:r>
          </a:p>
          <a:p>
            <a:pPr marL="0" indent="0">
              <a:buNone/>
            </a:pPr>
            <a:r>
              <a:rPr lang="en-US" dirty="0">
                <a:ea typeface="Cambria"/>
              </a:rPr>
              <a:t>Income-eligible homeowners can participate: </a:t>
            </a:r>
          </a:p>
          <a:p>
            <a:pPr lvl="1"/>
            <a:r>
              <a:rPr lang="en-US" dirty="0">
                <a:ea typeface="Cambria"/>
              </a:rPr>
              <a:t>By installing solar panels directly on their roof or mounting panels on their property through the Residential Solar sub-programs</a:t>
            </a:r>
          </a:p>
          <a:p>
            <a:pPr lvl="1"/>
            <a:r>
              <a:rPr lang="en-US" dirty="0">
                <a:ea typeface="Cambria"/>
              </a:rPr>
              <a:t>As a subscriber in an ILSFA community solar project</a:t>
            </a:r>
          </a:p>
          <a:p>
            <a:pPr marL="0" indent="0">
              <a:buNone/>
            </a:pPr>
            <a:r>
              <a:rPr lang="en-US" dirty="0">
                <a:ea typeface="Cambria"/>
              </a:rPr>
              <a:t> Income-eligible renters can participate:</a:t>
            </a:r>
          </a:p>
          <a:p>
            <a:pPr lvl="1"/>
            <a:r>
              <a:rPr lang="en-US" dirty="0">
                <a:ea typeface="Cambria"/>
              </a:rPr>
              <a:t>As a subscriber in an ILSFA community solar project</a:t>
            </a:r>
          </a:p>
          <a:p>
            <a:pPr marL="0" indent="0">
              <a:buNone/>
            </a:pPr>
            <a:r>
              <a:rPr lang="en-US" dirty="0">
                <a:ea typeface="Cambria"/>
              </a:rPr>
              <a:t>Nonprofit organizations and public entities can participate:</a:t>
            </a:r>
          </a:p>
          <a:p>
            <a:pPr lvl="1"/>
            <a:r>
              <a:rPr lang="en-US" dirty="0">
                <a:ea typeface="Cambria"/>
              </a:rPr>
              <a:t>By installing on-site solar projects through the Non-Profit and Public Facilities sub-program</a:t>
            </a:r>
          </a:p>
          <a:p>
            <a:pPr lvl="1"/>
            <a:r>
              <a:rPr lang="en-US" dirty="0">
                <a:ea typeface="Cambria"/>
              </a:rPr>
              <a:t>As subscribers in ILSFA community solar projects</a:t>
            </a:r>
            <a:endParaRPr lang="en-US" sz="1700" dirty="0">
              <a:ea typeface="Cambri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89EA9-207A-45F1-82C6-88E138EC7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CCF80E-36F2-4A28-999D-9B7CB19D1C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685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6D55C-EC48-6B49-90D5-D104DFEA2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solidFill>
                  <a:srgbClr val="000F9F"/>
                </a:solidFill>
                <a:latin typeface="Cambria" panose="02040503050406030204" pitchFamily="18" charset="0"/>
              </a:rPr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03B8C6-A0F0-9744-BBA7-A6CD8C2FD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solidFill>
                  <a:srgbClr val="757575"/>
                </a:solidFill>
                <a:latin typeface="Cambria" panose="02040503050406030204" pitchFamily="18" charset="0"/>
              </a:rPr>
              <a:t>subtitle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6DDF1D-6DFB-BA41-B09D-D5474CCEF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844"/>
            <a:ext cx="12192000" cy="3488634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3F7A990D-C114-D041-931C-CCED2732C217}"/>
              </a:ext>
            </a:extLst>
          </p:cNvPr>
          <p:cNvSpPr txBox="1">
            <a:spLocks/>
          </p:cNvSpPr>
          <p:nvPr/>
        </p:nvSpPr>
        <p:spPr>
          <a:xfrm>
            <a:off x="679422" y="3545849"/>
            <a:ext cx="10015264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4000" b="1">
                <a:solidFill>
                  <a:srgbClr val="00869E"/>
                </a:solidFill>
                <a:latin typeface="Cambria"/>
                <a:ea typeface="Cambria"/>
              </a:rPr>
              <a:t>  Benefits of Participation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869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091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07645-C786-4768-8858-B08105FF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017"/>
            <a:ext cx="9146209" cy="344765"/>
          </a:xfrm>
        </p:spPr>
        <p:txBody>
          <a:bodyPr>
            <a:normAutofit fontScale="90000"/>
          </a:bodyPr>
          <a:lstStyle/>
          <a:p>
            <a:r>
              <a:rPr lang="en-US">
                <a:latin typeface="Cambria"/>
                <a:ea typeface="Cambria"/>
              </a:rPr>
              <a:t>Benefits of Participation</a:t>
            </a:r>
            <a:endParaRPr lang="en-US">
              <a:ea typeface="Cambri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954BD-7479-4F59-A4DD-E20CFCC43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0432"/>
            <a:ext cx="11079822" cy="54144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Cambria"/>
                <a:ea typeface="Cambria"/>
              </a:rPr>
              <a:t>Why should someone participate?</a:t>
            </a:r>
          </a:p>
          <a:p>
            <a:pPr lvl="1"/>
            <a:r>
              <a:rPr lang="en-US" dirty="0">
                <a:latin typeface="Cambria"/>
                <a:ea typeface="Cambria"/>
              </a:rPr>
              <a:t>Save money on your electricity bill</a:t>
            </a:r>
          </a:p>
          <a:p>
            <a:pPr lvl="2"/>
            <a:r>
              <a:rPr lang="en-US" dirty="0">
                <a:latin typeface="Cambria"/>
                <a:ea typeface="Cambria"/>
              </a:rPr>
              <a:t>For both DG and CS customers</a:t>
            </a:r>
          </a:p>
          <a:p>
            <a:pPr lvl="1"/>
            <a:r>
              <a:rPr lang="en-US" dirty="0">
                <a:latin typeface="Cambria"/>
                <a:ea typeface="Cambria"/>
              </a:rPr>
              <a:t>Built in Consumer Protections</a:t>
            </a:r>
          </a:p>
          <a:p>
            <a:pPr lvl="2"/>
            <a:r>
              <a:rPr lang="en-US" dirty="0">
                <a:latin typeface="Cambria"/>
                <a:ea typeface="Cambria"/>
              </a:rPr>
              <a:t>Standard Disclosures</a:t>
            </a:r>
          </a:p>
          <a:p>
            <a:pPr lvl="2"/>
            <a:r>
              <a:rPr lang="en-US" dirty="0">
                <a:latin typeface="Cambria"/>
                <a:ea typeface="Cambria"/>
              </a:rPr>
              <a:t>Ability to cancel without penalty, varies by category/sub-program</a:t>
            </a:r>
          </a:p>
          <a:p>
            <a:pPr lvl="2"/>
            <a:r>
              <a:rPr lang="en-US" dirty="0"/>
              <a:t>Program sets out requirements for what information and terms must be included in your installation contract</a:t>
            </a:r>
            <a:endParaRPr lang="en-US" dirty="0">
              <a:latin typeface="Cambria"/>
              <a:ea typeface="Cambria"/>
            </a:endParaRPr>
          </a:p>
          <a:p>
            <a:pPr lvl="2"/>
            <a:r>
              <a:rPr lang="en-US" dirty="0"/>
              <a:t>Dedicated Program Administrator staff answer questions and assist in resolving customer complaints</a:t>
            </a:r>
            <a:endParaRPr lang="en-US" dirty="0">
              <a:ea typeface="Cambria"/>
            </a:endParaRPr>
          </a:p>
          <a:p>
            <a:pPr lvl="1"/>
            <a:endParaRPr lang="en-US" dirty="0">
              <a:ea typeface="Cambria"/>
            </a:endParaRPr>
          </a:p>
          <a:p>
            <a:pPr lvl="1"/>
            <a:endParaRPr lang="en-US" sz="2000" dirty="0">
              <a:ea typeface="Cambri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89EA9-207A-45F1-82C6-88E138EC7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CCF80E-36F2-4A28-999D-9B7CB19D1C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229614-1C6A-DF67-9748-306A38904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86" y="5169350"/>
            <a:ext cx="2616085" cy="1470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6AB2DE-6306-1326-3DE4-DDB392993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457" y="5169348"/>
            <a:ext cx="2614429" cy="1470306"/>
          </a:xfrm>
          <a:prstGeom prst="rect">
            <a:avLst/>
          </a:prstGeom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D8CF7673-D2A5-05A6-E43C-E6D95FFF8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293" y="5169348"/>
            <a:ext cx="2203450" cy="146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FBA666-EB9E-4DFD-D011-F56EBF2437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0600" y="5169349"/>
            <a:ext cx="2158887" cy="146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77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6D55C-EC48-6B49-90D5-D104DFEA2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solidFill>
                  <a:srgbClr val="000F9F"/>
                </a:solidFill>
                <a:latin typeface="Cambria" panose="02040503050406030204" pitchFamily="18" charset="0"/>
              </a:rPr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03B8C6-A0F0-9744-BBA7-A6CD8C2FD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solidFill>
                  <a:srgbClr val="757575"/>
                </a:solidFill>
                <a:latin typeface="Cambria" panose="02040503050406030204" pitchFamily="18" charset="0"/>
              </a:rPr>
              <a:t>subtitle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6DDF1D-6DFB-BA41-B09D-D5474CCEF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991"/>
            <a:ext cx="12192000" cy="3488634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3F7A990D-C114-D041-931C-CCED2732C217}"/>
              </a:ext>
            </a:extLst>
          </p:cNvPr>
          <p:cNvSpPr txBox="1">
            <a:spLocks/>
          </p:cNvSpPr>
          <p:nvPr/>
        </p:nvSpPr>
        <p:spPr>
          <a:xfrm>
            <a:off x="690465" y="3545849"/>
            <a:ext cx="11075437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869E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Becoming an Approved </a:t>
            </a:r>
            <a:r>
              <a:rPr lang="en-US" sz="4000" b="1">
                <a:solidFill>
                  <a:srgbClr val="00869E"/>
                </a:solidFill>
                <a:latin typeface="Cambria"/>
                <a:ea typeface="Cambria"/>
              </a:rPr>
              <a:t>Vendor in Illinois Shines and Illinois Solar for All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869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443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784DA-717E-2025-9731-EF3E435EB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Approved Vendor Types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84E894-4A46-7A3D-D97F-19287C221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1224032"/>
            <a:ext cx="8631333" cy="55067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Cambria"/>
                <a:ea typeface="Cambria"/>
              </a:rPr>
              <a:t>Approved Vendor</a:t>
            </a:r>
          </a:p>
          <a:p>
            <a:pPr lvl="1"/>
            <a:r>
              <a:rPr lang="en-US" sz="2000" dirty="0">
                <a:latin typeface="Cambria"/>
                <a:ea typeface="Cambria"/>
              </a:rPr>
              <a:t>Complete and submit project application</a:t>
            </a:r>
          </a:p>
          <a:p>
            <a:pPr lvl="1"/>
            <a:r>
              <a:rPr lang="en-US" sz="2000" dirty="0">
                <a:latin typeface="Cambria"/>
                <a:ea typeface="Cambria"/>
              </a:rPr>
              <a:t>Execute REC delivery contract</a:t>
            </a:r>
          </a:p>
          <a:p>
            <a:pPr lvl="1"/>
            <a:r>
              <a:rPr lang="en-US" sz="2000" dirty="0">
                <a:latin typeface="Cambria"/>
                <a:ea typeface="Cambria"/>
              </a:rPr>
              <a:t>Comply with reporting, MES, labor, and other program requirements</a:t>
            </a:r>
          </a:p>
          <a:p>
            <a:r>
              <a:rPr lang="en-US" dirty="0">
                <a:latin typeface="Cambria"/>
                <a:ea typeface="Cambria"/>
              </a:rPr>
              <a:t>Designee</a:t>
            </a:r>
          </a:p>
          <a:p>
            <a:r>
              <a:rPr lang="en-US" dirty="0">
                <a:latin typeface="Cambria"/>
                <a:ea typeface="Cambria"/>
              </a:rPr>
              <a:t>Equity Eligible Contractor</a:t>
            </a:r>
          </a:p>
          <a:p>
            <a:pPr lvl="1"/>
            <a:r>
              <a:rPr lang="en-US" sz="2000" dirty="0">
                <a:latin typeface="Cambria"/>
                <a:ea typeface="Cambria"/>
              </a:rPr>
              <a:t>An AV that is majority-owned by someone that qualifies as:</a:t>
            </a:r>
          </a:p>
          <a:p>
            <a:pPr lvl="2"/>
            <a:r>
              <a:rPr lang="en-US" b="1" dirty="0">
                <a:latin typeface="Cambria"/>
                <a:ea typeface="Cambria"/>
              </a:rPr>
              <a:t>Formerly incarcerated</a:t>
            </a:r>
            <a:endParaRPr lang="en-US" dirty="0">
              <a:latin typeface="Cambria"/>
              <a:ea typeface="Cambria"/>
            </a:endParaRPr>
          </a:p>
          <a:p>
            <a:pPr lvl="2"/>
            <a:r>
              <a:rPr lang="en-US" b="1" dirty="0">
                <a:latin typeface="Cambria"/>
                <a:ea typeface="Cambria"/>
              </a:rPr>
              <a:t>Former foster care participant</a:t>
            </a:r>
          </a:p>
          <a:p>
            <a:pPr lvl="2"/>
            <a:r>
              <a:rPr lang="en-US" b="1" dirty="0">
                <a:latin typeface="Cambria"/>
                <a:ea typeface="Cambria"/>
              </a:rPr>
              <a:t>Participant or graduate of certain job-training programs</a:t>
            </a:r>
            <a:endParaRPr lang="en-US" dirty="0">
              <a:latin typeface="Cambria"/>
              <a:ea typeface="Cambria"/>
            </a:endParaRPr>
          </a:p>
          <a:p>
            <a:pPr lvl="2"/>
            <a:r>
              <a:rPr lang="en-US" b="1" dirty="0">
                <a:latin typeface="Cambria"/>
                <a:ea typeface="Cambria"/>
              </a:rPr>
              <a:t>Resident of equity investment eligible community</a:t>
            </a:r>
            <a:endParaRPr lang="en-US" dirty="0">
              <a:latin typeface="Cambria"/>
              <a:ea typeface="Cambria"/>
            </a:endParaRPr>
          </a:p>
          <a:p>
            <a:r>
              <a:rPr lang="en-US" dirty="0">
                <a:latin typeface="Cambria"/>
                <a:ea typeface="Cambria"/>
              </a:rPr>
              <a:t>Single Project Approved Vendor</a:t>
            </a:r>
            <a:endParaRPr lang="en-US" b="0" dirty="0">
              <a:solidFill>
                <a:srgbClr val="000000"/>
              </a:solidFill>
              <a:latin typeface="Cambria"/>
              <a:ea typeface="Cambria"/>
            </a:endParaRPr>
          </a:p>
          <a:p>
            <a:r>
              <a:rPr lang="en-US" dirty="0">
                <a:latin typeface="Cambria"/>
                <a:ea typeface="Cambria"/>
              </a:rPr>
              <a:t>MWBE Certification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2DDB9-DCEA-5DCC-C5CF-F2D90F957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CF80E-36F2-4A28-999D-9B7CB19D1CF9}" type="slidenum">
              <a:rPr lang="en-US" smtClean="0"/>
              <a:t>18</a:t>
            </a:fld>
            <a:endParaRPr lang="en-US"/>
          </a:p>
        </p:txBody>
      </p:sp>
      <p:pic>
        <p:nvPicPr>
          <p:cNvPr id="3074" name="Picture 2" descr="A picture containing person, grass, outdoor&#10;&#10;Description automatically generated">
            <a:extLst>
              <a:ext uri="{FF2B5EF4-FFF2-40B4-BE49-F238E27FC236}">
                <a16:creationId xmlns:a16="http://schemas.microsoft.com/office/drawing/2014/main" id="{27EF5822-287C-7728-36A0-C919E81C8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122" y="3070054"/>
            <a:ext cx="2523540" cy="162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0E6E0A-03CC-0C98-A83F-80A2B3822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7230" y="1359029"/>
            <a:ext cx="2096699" cy="15374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788BB4-E09E-D525-7196-43857EA6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7230" y="4872501"/>
            <a:ext cx="2097432" cy="139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28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1ECDA5-1536-AF4E-A93C-982E397EC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50548"/>
            <a:ext cx="10692331" cy="9123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18DB5C-2748-BC4D-8758-3FD89D6DC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3931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000F9F"/>
                </a:solidFill>
                <a:latin typeface="Cambria" panose="02040503050406030204" pitchFamily="18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03C54-A043-D04B-BD92-CE07EB092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6800"/>
            <a:ext cx="10515600" cy="51459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>
                <a:solidFill>
                  <a:srgbClr val="00869E"/>
                </a:solidFill>
                <a:latin typeface="Cambria"/>
                <a:ea typeface="Cambria"/>
              </a:rPr>
              <a:t>Introduction to the IPA and Solar Programs</a:t>
            </a:r>
          </a:p>
          <a:p>
            <a:r>
              <a:rPr lang="en-US" sz="2400" b="1">
                <a:solidFill>
                  <a:srgbClr val="00869E"/>
                </a:solidFill>
                <a:latin typeface="Cambria"/>
                <a:ea typeface="Cambria"/>
              </a:rPr>
              <a:t>Illinois Shines</a:t>
            </a:r>
          </a:p>
          <a:p>
            <a:r>
              <a:rPr lang="en-US" sz="2400" b="1">
                <a:solidFill>
                  <a:srgbClr val="00869E"/>
                </a:solidFill>
                <a:latin typeface="Cambria"/>
                <a:ea typeface="Cambria"/>
              </a:rPr>
              <a:t>Illinois Solar for All</a:t>
            </a:r>
          </a:p>
          <a:p>
            <a:pPr>
              <a:lnSpc>
                <a:spcPct val="100000"/>
              </a:lnSpc>
            </a:pPr>
            <a:r>
              <a:rPr lang="en-US" sz="2400" b="1">
                <a:solidFill>
                  <a:srgbClr val="00869E"/>
                </a:solidFill>
                <a:latin typeface="Cambria"/>
                <a:ea typeface="Cambria"/>
              </a:rPr>
              <a:t>Benefits to Participation</a:t>
            </a:r>
          </a:p>
          <a:p>
            <a:pPr>
              <a:lnSpc>
                <a:spcPct val="100000"/>
              </a:lnSpc>
            </a:pPr>
            <a:r>
              <a:rPr lang="en-US" sz="2400" b="1">
                <a:solidFill>
                  <a:srgbClr val="00869E"/>
                </a:solidFill>
                <a:latin typeface="Cambria"/>
                <a:ea typeface="Cambria"/>
              </a:rPr>
              <a:t>Becoming an Approved Vendor</a:t>
            </a:r>
          </a:p>
          <a:p>
            <a:r>
              <a:rPr lang="en-US" sz="2400" b="1">
                <a:solidFill>
                  <a:srgbClr val="00869E"/>
                </a:solidFill>
                <a:latin typeface="Cambria"/>
                <a:ea typeface="Cambria"/>
              </a:rPr>
              <a:t>Prevailing Wage and other labor requirements</a:t>
            </a:r>
          </a:p>
          <a:p>
            <a:r>
              <a:rPr lang="en-US" sz="2400" b="1">
                <a:solidFill>
                  <a:srgbClr val="00869E"/>
                </a:solidFill>
                <a:latin typeface="Cambria"/>
                <a:ea typeface="Cambria"/>
              </a:rPr>
              <a:t>Equity Requirements</a:t>
            </a:r>
          </a:p>
          <a:p>
            <a:r>
              <a:rPr lang="en-US" sz="2400" b="1">
                <a:solidFill>
                  <a:srgbClr val="00869E"/>
                </a:solidFill>
                <a:latin typeface="Cambria"/>
                <a:ea typeface="Cambria"/>
              </a:rPr>
              <a:t>Energy Workforce Equity Portal</a:t>
            </a:r>
          </a:p>
          <a:p>
            <a:r>
              <a:rPr lang="en-US" sz="2400" b="1">
                <a:solidFill>
                  <a:srgbClr val="00869E"/>
                </a:solidFill>
                <a:latin typeface="Cambria"/>
                <a:ea typeface="Cambria"/>
              </a:rPr>
              <a:t>Q&amp;A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C84C49-9CB1-4643-AB7A-FFA80A0BC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67A2-FD9E-644E-A981-4FDBB6C4D4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05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E16EE-AD76-3CA5-FECF-408B6F82A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Small &amp; Emerging Business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245E2-8288-2C14-1E81-62AF0A2716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95493"/>
            <a:ext cx="5181600" cy="49814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Guide Includes:</a:t>
            </a:r>
          </a:p>
          <a:p>
            <a:pPr lvl="1"/>
            <a:r>
              <a:rPr lang="en-US"/>
              <a:t>Steps to Certifications</a:t>
            </a:r>
          </a:p>
          <a:p>
            <a:pPr lvl="1"/>
            <a:r>
              <a:rPr lang="en-US"/>
              <a:t>Overview of Illinois Shines and ILSFA program policies</a:t>
            </a:r>
          </a:p>
          <a:p>
            <a:pPr lvl="1"/>
            <a:r>
              <a:rPr lang="en-US"/>
              <a:t>How to register as an Approved Vendor in Illinois Shines and ILSFA</a:t>
            </a:r>
          </a:p>
          <a:p>
            <a:pPr lvl="1"/>
            <a:r>
              <a:rPr lang="en-US"/>
              <a:t>Contact information for team members in each Program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A5A4EDA3-31CC-7F66-2000-D5C493404A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3556" b="2901"/>
          <a:stretch/>
        </p:blipFill>
        <p:spPr>
          <a:xfrm>
            <a:off x="6759016" y="1195493"/>
            <a:ext cx="4344973" cy="525990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4064F7-371C-DAFC-CAB1-108A12D06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CF80E-36F2-4A28-999D-9B7CB19D1CF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13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12FFB-1D13-50F5-518D-B15CACF62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Becoming an Approved Vendor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10E697-FA6C-8DB1-A1E5-EE91C986C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2467"/>
            <a:ext cx="10515600" cy="90396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Learn more or get started!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539D5A-FF8F-EF46-713A-9D37A6CB3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CF80E-36F2-4A28-999D-9B7CB19D1CF9}" type="slidenum">
              <a:rPr lang="en-US" smtClean="0"/>
              <a:t>20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403469-4909-F391-A0E3-F2C6B4EA3C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73"/>
          <a:stretch/>
        </p:blipFill>
        <p:spPr>
          <a:xfrm>
            <a:off x="454437" y="2216427"/>
            <a:ext cx="11283126" cy="333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40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6D55C-EC48-6B49-90D5-D104DFEA2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solidFill>
                  <a:srgbClr val="000F9F"/>
                </a:solidFill>
                <a:latin typeface="Cambria" panose="02040503050406030204" pitchFamily="18" charset="0"/>
              </a:rPr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03B8C6-A0F0-9744-BBA7-A6CD8C2FD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757575"/>
                </a:solidFill>
                <a:latin typeface="Cambria" panose="02040503050406030204" pitchFamily="18" charset="0"/>
              </a:rPr>
              <a:t>subtitle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6DDF1D-6DFB-BA41-B09D-D5474CCEF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844"/>
            <a:ext cx="12192000" cy="3488634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3F7A990D-C114-D041-931C-CCED2732C217}"/>
              </a:ext>
            </a:extLst>
          </p:cNvPr>
          <p:cNvSpPr txBox="1">
            <a:spLocks/>
          </p:cNvSpPr>
          <p:nvPr/>
        </p:nvSpPr>
        <p:spPr>
          <a:xfrm>
            <a:off x="690465" y="3545849"/>
            <a:ext cx="11075437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4000" b="1" dirty="0">
                <a:solidFill>
                  <a:srgbClr val="00869E"/>
                </a:solidFill>
                <a:latin typeface="Cambria"/>
                <a:ea typeface="Cambria"/>
              </a:rPr>
              <a:t>  Labor Requirements for Projects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4000" b="1" dirty="0">
                <a:solidFill>
                  <a:srgbClr val="00869E"/>
                </a:solidFill>
                <a:latin typeface="Cambria"/>
                <a:ea typeface="Cambria"/>
              </a:rPr>
              <a:t>Developed under IPA Programs &amp; Procurements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869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128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07645-C786-4768-8858-B08105FF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017"/>
            <a:ext cx="10515600" cy="388938"/>
          </a:xfrm>
        </p:spPr>
        <p:txBody>
          <a:bodyPr>
            <a:normAutofit fontScale="90000"/>
          </a:bodyPr>
          <a:lstStyle/>
          <a:p>
            <a:r>
              <a:rPr lang="en-US">
                <a:latin typeface="Cambria"/>
                <a:ea typeface="Cambria"/>
              </a:rPr>
              <a:t>Prevailing Wage Requirements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954BD-7479-4F59-A4DD-E20CFCC43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0432"/>
            <a:ext cx="11079822" cy="54144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dirty="0">
                <a:latin typeface="Cambria"/>
                <a:ea typeface="Cambria"/>
              </a:rPr>
              <a:t>PWA requirements apply to most projects receiving state-administered funding through a REC contract</a:t>
            </a:r>
            <a:endParaRPr lang="en-US" dirty="0">
              <a:ea typeface="Cambria"/>
            </a:endParaRPr>
          </a:p>
          <a:p>
            <a:pPr lvl="1" indent="0">
              <a:spcAft>
                <a:spcPts val="600"/>
              </a:spcAft>
            </a:pPr>
            <a:r>
              <a:rPr lang="en-US" sz="2400" dirty="0">
                <a:latin typeface="Cambria"/>
                <a:ea typeface="Cambria"/>
              </a:rPr>
              <a:t>Utility-scale wind or solar projects</a:t>
            </a:r>
            <a:endParaRPr lang="en-US" sz="2400" dirty="0">
              <a:ea typeface="Cambria"/>
            </a:endParaRPr>
          </a:p>
          <a:p>
            <a:pPr lvl="1" indent="0">
              <a:spcAft>
                <a:spcPts val="600"/>
              </a:spcAft>
            </a:pPr>
            <a:r>
              <a:rPr lang="en-US" sz="2400" dirty="0">
                <a:latin typeface="Cambria"/>
                <a:ea typeface="Cambria"/>
              </a:rPr>
              <a:t>Brownfield site projects</a:t>
            </a:r>
            <a:endParaRPr lang="en-US" sz="2400" dirty="0">
              <a:ea typeface="Cambria"/>
            </a:endParaRPr>
          </a:p>
          <a:p>
            <a:pPr lvl="1" indent="0">
              <a:spcAft>
                <a:spcPts val="600"/>
              </a:spcAft>
            </a:pPr>
            <a:r>
              <a:rPr lang="en-US" sz="2400" dirty="0">
                <a:latin typeface="Cambria"/>
                <a:ea typeface="Cambria"/>
              </a:rPr>
              <a:t>Projects receiving incentives through Illinois Shines and ILSFA</a:t>
            </a:r>
            <a:endParaRPr lang="en-US" sz="2400" dirty="0">
              <a:ea typeface="Cambria"/>
            </a:endParaRPr>
          </a:p>
          <a:p>
            <a:pPr lvl="2" indent="0">
              <a:spcAft>
                <a:spcPts val="600"/>
              </a:spcAft>
            </a:pPr>
            <a:r>
              <a:rPr lang="en-US" sz="2400" b="1" dirty="0">
                <a:latin typeface="Cambria"/>
                <a:ea typeface="Cambria"/>
              </a:rPr>
              <a:t>Except for:</a:t>
            </a:r>
            <a:endParaRPr lang="en-US" sz="2400" b="1" dirty="0">
              <a:ea typeface="Cambria"/>
            </a:endParaRPr>
          </a:p>
          <a:p>
            <a:pPr lvl="3" indent="0">
              <a:spcAft>
                <a:spcPts val="600"/>
              </a:spcAft>
            </a:pPr>
            <a:r>
              <a:rPr lang="en-US" sz="2000" b="1" dirty="0">
                <a:latin typeface="Cambria"/>
                <a:ea typeface="Cambria"/>
              </a:rPr>
              <a:t>Residential projects</a:t>
            </a:r>
            <a:endParaRPr lang="en-US" sz="2000" b="1" dirty="0">
              <a:ea typeface="Cambria"/>
            </a:endParaRPr>
          </a:p>
          <a:p>
            <a:pPr lvl="3" indent="0">
              <a:spcAft>
                <a:spcPts val="600"/>
              </a:spcAft>
            </a:pPr>
            <a:r>
              <a:rPr lang="en-US" sz="2000" b="1" dirty="0">
                <a:latin typeface="Cambria"/>
                <a:ea typeface="Cambria"/>
              </a:rPr>
              <a:t>Projects sited at a house of worship and less than 100 kW</a:t>
            </a:r>
            <a:endParaRPr lang="en-US" sz="2000" b="1" dirty="0">
              <a:ea typeface="Cambria"/>
            </a:endParaRPr>
          </a:p>
          <a:p>
            <a:pPr lvl="3" indent="0">
              <a:spcAft>
                <a:spcPts val="600"/>
              </a:spcAft>
            </a:pPr>
            <a:r>
              <a:rPr lang="en-US" sz="2000" b="1" dirty="0">
                <a:latin typeface="Cambria"/>
                <a:ea typeface="Cambria"/>
              </a:rPr>
              <a:t>Large DG projects on the waitlist as of December 14, 2021</a:t>
            </a:r>
          </a:p>
          <a:p>
            <a:pPr lvl="1" indent="0">
              <a:spcAft>
                <a:spcPts val="600"/>
              </a:spcAft>
            </a:pPr>
            <a:r>
              <a:rPr lang="en-US" sz="2400" dirty="0">
                <a:latin typeface="Cambria"/>
                <a:ea typeface="Cambria"/>
              </a:rPr>
              <a:t>Projects participating in self-direct program</a:t>
            </a:r>
            <a:endParaRPr lang="en-US" sz="2400" b="1" dirty="0">
              <a:ea typeface="Cambria"/>
            </a:endParaRPr>
          </a:p>
          <a:p>
            <a:pPr lvl="2" indent="0">
              <a:spcAft>
                <a:spcPts val="600"/>
              </a:spcAft>
            </a:pPr>
            <a:endParaRPr lang="en-US" sz="2400" b="1" dirty="0">
              <a:ea typeface="Cambria"/>
            </a:endParaRPr>
          </a:p>
          <a:p>
            <a:endParaRPr lang="en-US" dirty="0">
              <a:ea typeface="Cambria"/>
            </a:endParaRPr>
          </a:p>
          <a:p>
            <a:pPr lvl="1"/>
            <a:endParaRPr lang="en-US" sz="2000" dirty="0">
              <a:ea typeface="Cambri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89EA9-207A-45F1-82C6-88E138EC7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CCF80E-36F2-4A28-999D-9B7CB19D1C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220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03C54-A043-D04B-BD92-CE07EB092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4" y="1134666"/>
            <a:ext cx="10702393" cy="547281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lvl="1"/>
            <a:r>
              <a:rPr lang="en-US" sz="2400" dirty="0">
                <a:solidFill>
                  <a:srgbClr val="00869E"/>
                </a:solidFill>
                <a:latin typeface="Cambria"/>
                <a:ea typeface="Cambria"/>
              </a:rPr>
              <a:t>Compliance</a:t>
            </a:r>
            <a:endParaRPr lang="en-US" sz="2400" dirty="0">
              <a:solidFill>
                <a:srgbClr val="00869E"/>
              </a:solidFill>
              <a:ea typeface="Cambria" panose="02040503050406030204" pitchFamily="18" charset="0"/>
            </a:endParaRPr>
          </a:p>
          <a:p>
            <a:pPr lvl="2"/>
            <a:r>
              <a:rPr lang="en-US" sz="2400" b="1" dirty="0">
                <a:latin typeface="Cambria"/>
                <a:ea typeface="Cambria"/>
              </a:rPr>
              <a:t>Check attestation in project application</a:t>
            </a:r>
          </a:p>
          <a:p>
            <a:pPr lvl="2"/>
            <a:r>
              <a:rPr lang="en-US" sz="2400" b="1" dirty="0">
                <a:latin typeface="Cambria"/>
                <a:ea typeface="Cambria"/>
              </a:rPr>
              <a:t>Submit Certified Transcript of Payroll (CTP) to IL Dept of Labor (IDOL) and IPA</a:t>
            </a:r>
            <a:endParaRPr lang="en-US" sz="2400" b="1" dirty="0"/>
          </a:p>
          <a:p>
            <a:pPr lvl="2"/>
            <a:r>
              <a:rPr lang="en-US" sz="2400" b="1" dirty="0">
                <a:latin typeface="Cambria"/>
                <a:ea typeface="Cambria"/>
              </a:rPr>
              <a:t>CTPs available on IDOL public database</a:t>
            </a:r>
            <a:endParaRPr lang="en-US" sz="2400" b="1" dirty="0"/>
          </a:p>
          <a:p>
            <a:pPr lvl="1"/>
            <a:endParaRPr lang="en-US" sz="2400" dirty="0">
              <a:solidFill>
                <a:srgbClr val="00869E"/>
              </a:solidFill>
              <a:latin typeface="Cambria"/>
              <a:ea typeface="Cambria"/>
            </a:endParaRPr>
          </a:p>
          <a:p>
            <a:pPr lvl="1"/>
            <a:r>
              <a:rPr lang="en-US" sz="2400" dirty="0">
                <a:solidFill>
                  <a:srgbClr val="00869E"/>
                </a:solidFill>
                <a:latin typeface="Cambria"/>
                <a:ea typeface="Cambria"/>
              </a:rPr>
              <a:t>Applies to construction, maintenance, and repairs </a:t>
            </a:r>
          </a:p>
          <a:p>
            <a:pPr lvl="1"/>
            <a:endParaRPr lang="en-US" sz="2400" b="1" dirty="0">
              <a:solidFill>
                <a:srgbClr val="00869E"/>
              </a:solidFill>
              <a:ea typeface="Cambria"/>
            </a:endParaRPr>
          </a:p>
          <a:p>
            <a:pPr lvl="1"/>
            <a:r>
              <a:rPr lang="en-US" sz="2400" dirty="0">
                <a:solidFill>
                  <a:srgbClr val="00869E"/>
                </a:solidFill>
                <a:latin typeface="Cambria"/>
                <a:ea typeface="Cambria"/>
              </a:rPr>
              <a:t>Applies to AVs, contractors, and subcontractors</a:t>
            </a:r>
            <a:endParaRPr lang="en-US" sz="2400" dirty="0">
              <a:solidFill>
                <a:srgbClr val="00869E"/>
              </a:solidFill>
              <a:ea typeface="Cambria"/>
            </a:endParaRPr>
          </a:p>
          <a:p>
            <a:pPr lvl="1"/>
            <a:endParaRPr lang="en-US" sz="2400" dirty="0">
              <a:solidFill>
                <a:srgbClr val="00869E"/>
              </a:solidFill>
              <a:latin typeface="Cambria"/>
              <a:ea typeface="Cambria"/>
            </a:endParaRPr>
          </a:p>
          <a:p>
            <a:pPr lvl="1"/>
            <a:r>
              <a:rPr lang="en-US" sz="2400" dirty="0">
                <a:solidFill>
                  <a:srgbClr val="00869E"/>
                </a:solidFill>
                <a:latin typeface="Cambria"/>
                <a:ea typeface="Cambria"/>
              </a:rPr>
              <a:t>For utility-scale projects:</a:t>
            </a:r>
            <a:endParaRPr lang="en-US" sz="2400" dirty="0">
              <a:solidFill>
                <a:srgbClr val="00869E"/>
              </a:solidFill>
              <a:ea typeface="Cambria" panose="02040503050406030204" pitchFamily="18" charset="0"/>
            </a:endParaRPr>
          </a:p>
          <a:p>
            <a:pPr lvl="2"/>
            <a:r>
              <a:rPr lang="en-US" sz="2400" b="1" dirty="0">
                <a:latin typeface="Cambria"/>
                <a:ea typeface="Cambria"/>
              </a:rPr>
              <a:t>Out-of-state projects must comply with local Prevailing Wage or Davis-Bacon wage rates if state does not have Prevailing Wage law, and must submit CTPs</a:t>
            </a:r>
            <a:endParaRPr lang="en-US" sz="2400" b="1" dirty="0">
              <a:ea typeface="Cambria"/>
            </a:endParaRPr>
          </a:p>
          <a:p>
            <a:pPr lvl="2"/>
            <a:r>
              <a:rPr lang="en-US" sz="2400" b="1" dirty="0">
                <a:latin typeface="Cambria"/>
                <a:ea typeface="Cambria"/>
              </a:rPr>
              <a:t>Commitment to Prevailing Wage occurs with bid</a:t>
            </a:r>
            <a:endParaRPr lang="en-US" sz="2400" b="1" dirty="0"/>
          </a:p>
          <a:p>
            <a:pPr lvl="2"/>
            <a:endParaRPr lang="en-US" sz="2400" dirty="0"/>
          </a:p>
          <a:p>
            <a:pPr lvl="2"/>
            <a:endParaRPr lang="en-US" sz="3800" b="1" dirty="0">
              <a:solidFill>
                <a:srgbClr val="000F9F"/>
              </a:solidFill>
            </a:endParaRPr>
          </a:p>
          <a:p>
            <a:pPr lvl="2"/>
            <a:endParaRPr lang="en-US" dirty="0">
              <a:solidFill>
                <a:srgbClr val="000F9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F9F"/>
              </a:solidFill>
              <a:ea typeface="Cambria" panose="02040503050406030204" pitchFamily="18" charset="0"/>
            </a:endParaRPr>
          </a:p>
          <a:p>
            <a:endParaRPr lang="en-US" dirty="0">
              <a:ea typeface="Cambria" panose="02040503050406030204" pitchFamily="18" charset="0"/>
            </a:endParaRPr>
          </a:p>
          <a:p>
            <a:endParaRPr lang="en-US" dirty="0">
              <a:ea typeface="Cambria" panose="020405030504060302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552399-8DA0-9D48-86EA-F411FB301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67A2-FD9E-644E-A981-4FDBB6C4D4B7}" type="slidenum">
              <a:rPr lang="en-US" smtClean="0"/>
              <a:t>23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8DB5C-2748-BC4D-8758-3FD89D6DC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565" y="-190450"/>
            <a:ext cx="10515600" cy="1325563"/>
          </a:xfrm>
        </p:spPr>
        <p:txBody>
          <a:bodyPr>
            <a:normAutofit/>
          </a:bodyPr>
          <a:lstStyle/>
          <a:p>
            <a:r>
              <a:rPr lang="en-US" sz="3800">
                <a:latin typeface="Cambria"/>
                <a:ea typeface="Cambria"/>
              </a:rPr>
              <a:t>Prevailing Wage  </a:t>
            </a:r>
            <a:endParaRPr lang="en-US" sz="3800" b="1">
              <a:solidFill>
                <a:srgbClr val="000F9F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568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A03D9-059F-48C0-AFB6-97109F111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mbria"/>
                <a:ea typeface="Cambria"/>
              </a:rPr>
              <a:t>Project Labor Agreements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D90BC-18BA-46C9-AE66-AFE6CB9FC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Cambria"/>
                <a:ea typeface="Cambria"/>
              </a:rPr>
              <a:t>Project labor agreement: a pre-hire collective bargaining agreement that covers all terms and conditions of employment on a specific construction project</a:t>
            </a:r>
          </a:p>
          <a:p>
            <a:pPr lvl="1"/>
            <a:r>
              <a:rPr lang="en-US" b="0" dirty="0">
                <a:latin typeface="Cambria"/>
                <a:ea typeface="Cambria"/>
              </a:rPr>
              <a:t>Required for utility-scale, brownfield site, self-direct program</a:t>
            </a:r>
          </a:p>
          <a:p>
            <a:pPr lvl="1"/>
            <a:r>
              <a:rPr lang="en-US" dirty="0">
                <a:latin typeface="Cambria"/>
                <a:ea typeface="Cambria"/>
              </a:rPr>
              <a:t>Not required</a:t>
            </a:r>
            <a:r>
              <a:rPr lang="en-US" b="0" dirty="0">
                <a:latin typeface="Cambria"/>
                <a:ea typeface="Cambria"/>
              </a:rPr>
              <a:t> </a:t>
            </a:r>
            <a:r>
              <a:rPr lang="en-US" dirty="0">
                <a:latin typeface="Cambria"/>
                <a:ea typeface="Cambria"/>
              </a:rPr>
              <a:t>for Illinois Shines and Illinois Solar for All</a:t>
            </a:r>
            <a:endParaRPr lang="en-US" dirty="0">
              <a:ea typeface="Cambria"/>
            </a:endParaRPr>
          </a:p>
          <a:p>
            <a:pPr marL="0" indent="0">
              <a:buNone/>
            </a:pPr>
            <a:endParaRPr lang="en-US" dirty="0">
              <a:latin typeface="Cambria"/>
              <a:ea typeface="Cambria"/>
            </a:endParaRPr>
          </a:p>
          <a:p>
            <a:r>
              <a:rPr lang="en-US" dirty="0">
                <a:latin typeface="Cambria"/>
                <a:ea typeface="Cambria"/>
              </a:rPr>
              <a:t>PLA must include goals for "apprenticeship hours to be performed by minorities and women"</a:t>
            </a:r>
            <a:endParaRPr lang="en-US" dirty="0">
              <a:ea typeface="Cambria"/>
            </a:endParaRPr>
          </a:p>
          <a:p>
            <a:pPr lvl="1"/>
            <a:r>
              <a:rPr lang="en-US" dirty="0">
                <a:latin typeface="Cambria"/>
                <a:ea typeface="Cambria"/>
              </a:rPr>
              <a:t>Must include planned strategy for meeting those goals</a:t>
            </a:r>
            <a:endParaRPr lang="en-US" dirty="0">
              <a:ea typeface="Cambria" panose="02040503050406030204" pitchFamily="18" charset="0"/>
            </a:endParaRPr>
          </a:p>
          <a:p>
            <a:endParaRPr lang="en-US" dirty="0">
              <a:ea typeface="Cambria" panose="02040503050406030204" pitchFamily="18" charset="0"/>
            </a:endParaRPr>
          </a:p>
          <a:p>
            <a:pPr lvl="1"/>
            <a:endParaRPr lang="en-US" dirty="0"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en-US" dirty="0">
              <a:ea typeface="Cambria" panose="02040503050406030204" pitchFamily="18" charset="0"/>
            </a:endParaRPr>
          </a:p>
          <a:p>
            <a:endParaRPr lang="en-US" dirty="0">
              <a:ea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06EB6-91EA-4316-8C27-453EC2225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CF80E-36F2-4A28-999D-9B7CB19D1CF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01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6D55C-EC48-6B49-90D5-D104DFEA2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solidFill>
                  <a:srgbClr val="000F9F"/>
                </a:solidFill>
                <a:latin typeface="Cambria" panose="02040503050406030204" pitchFamily="18" charset="0"/>
              </a:rPr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03B8C6-A0F0-9744-BBA7-A6CD8C2FD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757575"/>
                </a:solidFill>
                <a:latin typeface="Cambria" panose="02040503050406030204" pitchFamily="18" charset="0"/>
              </a:rPr>
              <a:t>subtitle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6DDF1D-6DFB-BA41-B09D-D5474CCEF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844"/>
            <a:ext cx="12192000" cy="3488634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3F7A990D-C114-D041-931C-CCED2732C217}"/>
              </a:ext>
            </a:extLst>
          </p:cNvPr>
          <p:cNvSpPr txBox="1">
            <a:spLocks/>
          </p:cNvSpPr>
          <p:nvPr/>
        </p:nvSpPr>
        <p:spPr>
          <a:xfrm>
            <a:off x="690465" y="3545849"/>
            <a:ext cx="11075437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4000" b="1" dirty="0">
                <a:solidFill>
                  <a:srgbClr val="00869E"/>
                </a:solidFill>
                <a:latin typeface="Cambria"/>
                <a:ea typeface="Cambria"/>
              </a:rPr>
              <a:t>  IPA Equity Goals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869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29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07645-C786-4768-8858-B08105FF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017"/>
            <a:ext cx="10515600" cy="388938"/>
          </a:xfrm>
        </p:spPr>
        <p:txBody>
          <a:bodyPr>
            <a:normAutofit fontScale="90000"/>
          </a:bodyPr>
          <a:lstStyle/>
          <a:p>
            <a:r>
              <a:rPr lang="en-US">
                <a:latin typeface="Cambria"/>
                <a:ea typeface="Cambria"/>
              </a:rPr>
              <a:t>Equity Goals and Requirements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954BD-7479-4F59-A4DD-E20CFCC43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0432"/>
            <a:ext cx="11079822" cy="54144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Cambria"/>
                <a:ea typeface="Cambria"/>
              </a:rPr>
              <a:t>Equity Accountability System framework</a:t>
            </a:r>
            <a:endParaRPr lang="en-US">
              <a:ea typeface="Cambria"/>
            </a:endParaRPr>
          </a:p>
          <a:p>
            <a:pPr lvl="1"/>
            <a:r>
              <a:rPr lang="en-US" sz="2400">
                <a:latin typeface="Cambria"/>
                <a:ea typeface="Cambria"/>
              </a:rPr>
              <a:t>Minimum Equity Standard</a:t>
            </a:r>
            <a:endParaRPr lang="en-US" sz="2400">
              <a:ea typeface="Cambria" panose="02040503050406030204" pitchFamily="18" charset="0"/>
            </a:endParaRPr>
          </a:p>
          <a:p>
            <a:pPr lvl="2"/>
            <a:r>
              <a:rPr lang="en-US" b="1">
                <a:latin typeface="Cambria"/>
                <a:ea typeface="Cambria"/>
              </a:rPr>
              <a:t>Certain percentage of workforces must be 'Equity Eligible Persons' (10% currently)</a:t>
            </a:r>
            <a:endParaRPr lang="en-US" b="1">
              <a:ea typeface="Cambria"/>
            </a:endParaRPr>
          </a:p>
          <a:p>
            <a:pPr lvl="3"/>
            <a:r>
              <a:rPr lang="en-US" b="1">
                <a:latin typeface="Cambria"/>
                <a:ea typeface="Cambria"/>
              </a:rPr>
              <a:t>Includes Equity Eligible Contractors</a:t>
            </a:r>
          </a:p>
          <a:p>
            <a:pPr lvl="2"/>
            <a:r>
              <a:rPr lang="en-US" b="1">
                <a:latin typeface="Cambria"/>
                <a:ea typeface="Cambria"/>
              </a:rPr>
              <a:t>Percentages increase to 30% by 2030</a:t>
            </a:r>
            <a:endParaRPr lang="en-US" b="1">
              <a:ea typeface="Cambria"/>
            </a:endParaRPr>
          </a:p>
          <a:p>
            <a:pPr lvl="1"/>
            <a:r>
              <a:rPr lang="en-US" sz="2400">
                <a:latin typeface="Cambria"/>
                <a:ea typeface="Cambria"/>
              </a:rPr>
              <a:t>EEC Category in Illinois Shines</a:t>
            </a:r>
            <a:endParaRPr lang="en-US" sz="2400">
              <a:ea typeface="Cambria"/>
            </a:endParaRPr>
          </a:p>
          <a:p>
            <a:pPr lvl="2"/>
            <a:r>
              <a:rPr lang="en-US" sz="1900" b="1">
                <a:latin typeface="Cambria"/>
                <a:ea typeface="Cambria"/>
              </a:rPr>
              <a:t>Increases to 40% of program</a:t>
            </a:r>
            <a:endParaRPr lang="en-US" sz="1900">
              <a:latin typeface="Cambria"/>
              <a:ea typeface="Cambria"/>
            </a:endParaRPr>
          </a:p>
          <a:p>
            <a:pPr lvl="1"/>
            <a:r>
              <a:rPr lang="en-US" sz="2400">
                <a:latin typeface="Cambria"/>
                <a:ea typeface="Cambria"/>
              </a:rPr>
              <a:t>Data Collection</a:t>
            </a:r>
            <a:endParaRPr lang="en-US" sz="2400">
              <a:ea typeface="Cambria"/>
            </a:endParaRPr>
          </a:p>
          <a:p>
            <a:pPr marL="0" indent="0">
              <a:buNone/>
            </a:pPr>
            <a:r>
              <a:rPr lang="en-US">
                <a:latin typeface="Cambria"/>
                <a:ea typeface="Cambria"/>
              </a:rPr>
              <a:t>IPA Efforts to Increase Equity</a:t>
            </a:r>
            <a:endParaRPr lang="en-US">
              <a:ea typeface="Cambria"/>
            </a:endParaRPr>
          </a:p>
          <a:p>
            <a:pPr lvl="1"/>
            <a:r>
              <a:rPr lang="en-US" sz="2400">
                <a:latin typeface="Cambria"/>
                <a:ea typeface="Cambria"/>
              </a:rPr>
              <a:t>Energy Workforce Equity Portal</a:t>
            </a:r>
            <a:endParaRPr lang="en-US" sz="2400">
              <a:ea typeface="Cambria"/>
            </a:endParaRPr>
          </a:p>
          <a:p>
            <a:pPr lvl="1"/>
            <a:r>
              <a:rPr lang="en-US" sz="2400">
                <a:latin typeface="Cambria"/>
                <a:ea typeface="Cambria"/>
              </a:rPr>
              <a:t>Upcoming Racial Disparity Study</a:t>
            </a:r>
            <a:endParaRPr lang="en-US" sz="2400">
              <a:ea typeface="Cambria"/>
            </a:endParaRPr>
          </a:p>
          <a:p>
            <a:pPr lvl="1"/>
            <a:r>
              <a:rPr lang="en-US" sz="2400">
                <a:latin typeface="Cambria"/>
                <a:ea typeface="Cambria"/>
              </a:rPr>
              <a:t>Outreach to community orgs, unions, and employers</a:t>
            </a:r>
            <a:endParaRPr lang="en-US" sz="2400">
              <a:ea typeface="Cambria"/>
            </a:endParaRPr>
          </a:p>
          <a:p>
            <a:pPr lvl="1"/>
            <a:endParaRPr lang="en-US" sz="2000" b="1">
              <a:ea typeface="Cambri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89EA9-207A-45F1-82C6-88E138EC7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CCF80E-36F2-4A28-999D-9B7CB19D1C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666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02CF9-7D1A-D96C-4269-F0DAAAC02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mbria"/>
                <a:ea typeface="Cambria"/>
              </a:rPr>
              <a:t>Energy Workforce Equity Portal (Portal)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592DB-452D-CE0B-3197-3A99FFFCC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2466"/>
            <a:ext cx="10515600" cy="51516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Cambria"/>
                <a:ea typeface="Cambria"/>
              </a:rPr>
              <a:t>Accessible, online tool that connects clean energy companies participating in Illinois Shines and utility-scale REC procurements with Equity Eligible Persons.</a:t>
            </a:r>
          </a:p>
          <a:p>
            <a:pPr marL="0" indent="0">
              <a:buNone/>
            </a:pPr>
            <a:endParaRPr lang="en-US">
              <a:ea typeface="Cambria"/>
            </a:endParaRPr>
          </a:p>
          <a:p>
            <a:pPr marL="0" indent="0">
              <a:buNone/>
            </a:pPr>
            <a:r>
              <a:rPr lang="en-US"/>
              <a:t>The portal is designed to:</a:t>
            </a:r>
          </a:p>
          <a:p>
            <a:pPr lvl="1"/>
            <a:r>
              <a:rPr lang="en-US">
                <a:latin typeface="Cambria"/>
                <a:ea typeface="Cambria"/>
              </a:rPr>
              <a:t>Connect clean energy companies with Equity Eligible job seekers </a:t>
            </a:r>
          </a:p>
          <a:p>
            <a:pPr lvl="1"/>
            <a:r>
              <a:rPr lang="en-US">
                <a:latin typeface="Cambria"/>
                <a:ea typeface="Cambria"/>
              </a:rPr>
              <a:t>Help individuals find out whether they qualify as Equity Eligible Persons, connect with prospective employers, and find jobs.</a:t>
            </a:r>
          </a:p>
          <a:p>
            <a:pPr lvl="1"/>
            <a:r>
              <a:rPr lang="en-US">
                <a:latin typeface="Cambria"/>
                <a:ea typeface="Cambria"/>
              </a:rPr>
              <a:t>Allow clean energy companies to post jobs and verify EEP status of current employees</a:t>
            </a:r>
          </a:p>
          <a:p>
            <a:pPr lvl="1"/>
            <a:r>
              <a:rPr lang="en-US">
                <a:latin typeface="Cambria"/>
                <a:ea typeface="Cambria"/>
              </a:rPr>
              <a:t>Help Equity Eligible Persons find information on workforce training programs and more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A79763-DD30-02CB-1560-FBBFA17A6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CF80E-36F2-4A28-999D-9B7CB19D1CF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92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07645-C786-4768-8858-B08105FF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017"/>
            <a:ext cx="10515600" cy="388938"/>
          </a:xfrm>
        </p:spPr>
        <p:txBody>
          <a:bodyPr>
            <a:normAutofit fontScale="90000"/>
          </a:bodyPr>
          <a:lstStyle/>
          <a:p>
            <a:r>
              <a:rPr lang="en-US">
                <a:latin typeface="Cambria"/>
                <a:ea typeface="Cambria"/>
              </a:rPr>
              <a:t>Energy Workforce Equity Portal (Portal)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954BD-7479-4F59-A4DD-E20CFCC43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0432"/>
            <a:ext cx="11079822" cy="54144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ea typeface="Cambria"/>
              </a:rPr>
              <a:t>,</a:t>
            </a:r>
            <a:endParaRPr lang="en-US">
              <a:latin typeface="Cambria"/>
              <a:ea typeface="Cambria"/>
            </a:endParaRPr>
          </a:p>
          <a:p>
            <a:pPr marL="0" indent="0">
              <a:buNone/>
            </a:pPr>
            <a:endParaRPr lang="en-US">
              <a:latin typeface="Cambria"/>
              <a:ea typeface="Cambri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89EA9-207A-45F1-82C6-88E138EC7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CCF80E-36F2-4A28-999D-9B7CB19D1C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C56242-1795-D9F3-55AA-B7688719F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1418283"/>
            <a:ext cx="2642400" cy="4694476"/>
          </a:xfrm>
          <a:prstGeom prst="rect">
            <a:avLst/>
          </a:prstGeo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CDBCFB06-4F47-423A-F3C5-1C374786F065}"/>
              </a:ext>
            </a:extLst>
          </p:cNvPr>
          <p:cNvSpPr txBox="1">
            <a:spLocks/>
          </p:cNvSpPr>
          <p:nvPr/>
        </p:nvSpPr>
        <p:spPr>
          <a:xfrm>
            <a:off x="838200" y="1312467"/>
            <a:ext cx="7520609" cy="4800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1" kern="1200" dirty="0" smtClean="0">
                <a:solidFill>
                  <a:srgbClr val="00869E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500" b="1" kern="1200" dirty="0" smtClean="0">
                <a:solidFill>
                  <a:srgbClr val="000F9F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F9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F9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F9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Explore the Portal and learn more by visiting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u="sng" dirty="0">
                <a:solidFill>
                  <a:schemeClr val="accent1">
                    <a:lumMod val="75000"/>
                  </a:schemeClr>
                </a:solidFill>
              </a:rPr>
              <a:t>energyequity.illinois.gov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/>
              <a:t>or:</a:t>
            </a:r>
          </a:p>
          <a:p>
            <a:pPr lvl="1"/>
            <a:r>
              <a:rPr lang="en-US" dirty="0"/>
              <a:t>For questions on equity portal, please email </a:t>
            </a:r>
            <a:r>
              <a:rPr lang="en-US" dirty="0">
                <a:hlinkClick r:id="rId4"/>
              </a:rPr>
              <a:t>IPA.EnergyEquity@illinois.gov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For questions on Equity Eligible Contractor, please email Illinois Shines Program Administrator at </a:t>
            </a:r>
            <a:r>
              <a:rPr lang="en-US" dirty="0">
                <a:hlinkClick r:id="rId5"/>
              </a:rPr>
              <a:t>eec@illinoisshines.com</a:t>
            </a:r>
            <a:endParaRPr lang="en-US" dirty="0"/>
          </a:p>
          <a:p>
            <a:pPr lvl="1"/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524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03C54-A043-D04B-BD92-CE07EB092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7572"/>
            <a:ext cx="6977186" cy="50245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b="1" dirty="0">
                <a:solidFill>
                  <a:srgbClr val="00869E"/>
                </a:solidFill>
                <a:latin typeface="Cambria"/>
                <a:ea typeface="Cambria"/>
              </a:rPr>
              <a:t>Independent state agency created in 2007</a:t>
            </a:r>
            <a:endParaRPr lang="en-US" dirty="0">
              <a:solidFill>
                <a:srgbClr val="000000"/>
              </a:solidFill>
              <a:latin typeface="Calibri" panose="020F0502020204030204"/>
              <a:ea typeface="Cambria"/>
              <a:cs typeface="Calibri" panose="020F0502020204030204"/>
            </a:endParaRPr>
          </a:p>
          <a:p>
            <a:r>
              <a:rPr lang="en-US" sz="2600" b="1" dirty="0">
                <a:solidFill>
                  <a:srgbClr val="00869E"/>
                </a:solidFill>
                <a:latin typeface="Cambria"/>
                <a:ea typeface="Cambria"/>
              </a:rPr>
              <a:t>Agency duties include:</a:t>
            </a:r>
            <a:endParaRPr lang="en-US" dirty="0">
              <a:solidFill>
                <a:srgbClr val="000000"/>
              </a:solidFill>
              <a:latin typeface="Calibri" panose="020F0502020204030204"/>
              <a:ea typeface="Cambria"/>
              <a:cs typeface="Calibri" panose="020F0502020204030204"/>
            </a:endParaRPr>
          </a:p>
          <a:p>
            <a:pPr lvl="1"/>
            <a:r>
              <a:rPr lang="en-US" b="1" dirty="0">
                <a:solidFill>
                  <a:srgbClr val="000F9F"/>
                </a:solidFill>
                <a:latin typeface="Cambria"/>
                <a:ea typeface="Cambria"/>
              </a:rPr>
              <a:t>Implementation of the state’s Renewable Portfolio Standard (RPS)</a:t>
            </a:r>
          </a:p>
          <a:p>
            <a:pPr lvl="2"/>
            <a:r>
              <a:rPr lang="en-US" sz="2400" dirty="0">
                <a:solidFill>
                  <a:srgbClr val="000F9F"/>
                </a:solidFill>
                <a:latin typeface="Cambria"/>
                <a:ea typeface="Cambria"/>
              </a:rPr>
              <a:t>Conduct competitive procurements of RECs from utility-scale projects</a:t>
            </a:r>
          </a:p>
          <a:p>
            <a:pPr lvl="2"/>
            <a:r>
              <a:rPr lang="en-US" sz="2400" dirty="0">
                <a:solidFill>
                  <a:srgbClr val="000F9F"/>
                </a:solidFill>
                <a:latin typeface="Cambria"/>
                <a:ea typeface="Cambria"/>
              </a:rPr>
              <a:t>Manage incentive programs for community solar and rooftop solar</a:t>
            </a:r>
          </a:p>
          <a:p>
            <a:pPr lvl="2"/>
            <a:r>
              <a:rPr lang="en-US" sz="2400" dirty="0">
                <a:solidFill>
                  <a:srgbClr val="000F9F"/>
                </a:solidFill>
                <a:latin typeface="Cambria"/>
                <a:ea typeface="Cambria"/>
              </a:rPr>
              <a:t>Procure RECs from solar coupled with storage at former coal sites within Illinois</a:t>
            </a:r>
          </a:p>
          <a:p>
            <a:pPr lvl="1"/>
            <a:r>
              <a:rPr lang="en-US" b="1" dirty="0">
                <a:solidFill>
                  <a:srgbClr val="000F9F"/>
                </a:solidFill>
                <a:latin typeface="Cambria"/>
                <a:ea typeface="Cambria"/>
              </a:rPr>
              <a:t>Other programs to incentivize carbon-free energy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1ECDA5-1536-AF4E-A93C-982E397EC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0548"/>
            <a:ext cx="10692331" cy="91233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552399-8DA0-9D48-86EA-F411FB301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67A2-FD9E-644E-A981-4FDBB6C4D4B7}" type="slidenum">
              <a:rPr lang="en-US" smtClean="0"/>
              <a:t>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8DB5C-2748-BC4D-8758-3FD89D6DC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841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000F9F"/>
                </a:solidFill>
                <a:latin typeface="Cambria" panose="02040503050406030204" pitchFamily="18" charset="0"/>
              </a:rPr>
              <a:t>The Illinois Power Agency</a:t>
            </a:r>
          </a:p>
        </p:txBody>
      </p:sp>
      <p:pic>
        <p:nvPicPr>
          <p:cNvPr id="2050" name="Picture 2" descr="A row of wind turbines&#10;&#10;Description automatically generated with low confidence">
            <a:extLst>
              <a:ext uri="{FF2B5EF4-FFF2-40B4-BE49-F238E27FC236}">
                <a16:creationId xmlns:a16="http://schemas.microsoft.com/office/drawing/2014/main" id="{46964E2A-B3B5-84BF-8454-484CC56FC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03" y="1370789"/>
            <a:ext cx="3305197" cy="212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A group of men wearing hard hats&#10;&#10;Description automatically generated with low confidence">
            <a:extLst>
              <a:ext uri="{FF2B5EF4-FFF2-40B4-BE49-F238E27FC236}">
                <a16:creationId xmlns:a16="http://schemas.microsoft.com/office/drawing/2014/main" id="{533D789E-B098-C015-3300-B94B3AAD6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464" y="3699237"/>
            <a:ext cx="3273728" cy="212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354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E4500C6-EC21-0BC9-E4BF-0FD020F3F1D8}"/>
              </a:ext>
            </a:extLst>
          </p:cNvPr>
          <p:cNvSpPr txBox="1">
            <a:spLocks/>
          </p:cNvSpPr>
          <p:nvPr/>
        </p:nvSpPr>
        <p:spPr>
          <a:xfrm>
            <a:off x="838199" y="2799762"/>
            <a:ext cx="10671929" cy="34784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5700" b="1" dirty="0">
                <a:solidFill>
                  <a:srgbClr val="000F9F"/>
                </a:solidFill>
                <a:latin typeface="Cambria"/>
                <a:ea typeface="Cambria"/>
                <a:cs typeface="+mj-cs"/>
              </a:rPr>
              <a:t>Contact Info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69E"/>
              </a:solidFill>
              <a:effectLst/>
              <a:uLnTx/>
              <a:uFillTx/>
              <a:latin typeface="Cambria"/>
              <a:ea typeface="Cambria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69E"/>
                </a:solidFill>
                <a:effectLst/>
                <a:uLnTx/>
                <a:uFillTx/>
                <a:latin typeface="Cambria"/>
                <a:ea typeface="Cambria"/>
              </a:rPr>
              <a:t>Kelly A. Turner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00869E"/>
                </a:solidFill>
                <a:latin typeface="Cambria"/>
                <a:ea typeface="Cambria"/>
              </a:rPr>
              <a:t>Chief Legal Counsel</a:t>
            </a:r>
            <a:endParaRPr lang="en-US" sz="2800" b="1" i="0" u="none" strike="noStrike" kern="1200" cap="none" spc="0" normalizeH="0" baseline="0" noProof="0" dirty="0">
              <a:ln>
                <a:noFill/>
              </a:ln>
              <a:solidFill>
                <a:srgbClr val="00869E"/>
              </a:solidFill>
              <a:effectLst/>
              <a:uLnTx/>
              <a:uFillTx/>
              <a:latin typeface="Cambria"/>
              <a:ea typeface="Cambria"/>
            </a:endParaRPr>
          </a:p>
          <a:p>
            <a:pPr algn="ctr">
              <a:defRPr/>
            </a:pPr>
            <a:r>
              <a:rPr lang="en-US" sz="2800" b="1" dirty="0">
                <a:solidFill>
                  <a:srgbClr val="0563C1"/>
                </a:solidFill>
                <a:latin typeface="Cambria"/>
                <a:ea typeface="Cambria"/>
                <a:hlinkClick r:id="rId2"/>
              </a:rPr>
              <a:t>Kelly.A.Turner@Illinois.gov</a:t>
            </a:r>
            <a:r>
              <a:rPr lang="en-US" sz="2800" b="1" dirty="0">
                <a:solidFill>
                  <a:srgbClr val="0563C1"/>
                </a:solidFill>
                <a:latin typeface="Cambria"/>
                <a:ea typeface="Cambria"/>
              </a:rPr>
              <a:t> </a:t>
            </a:r>
            <a:endParaRPr lang="en-US" sz="2800" b="1" i="0" u="none" strike="noStrike" kern="1200" cap="none" spc="0" normalizeH="0" baseline="0" noProof="0" dirty="0">
              <a:ln>
                <a:noFill/>
              </a:ln>
              <a:solidFill>
                <a:srgbClr val="00869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531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03C54-A043-D04B-BD92-CE07EB092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46687"/>
            <a:ext cx="7731417" cy="51986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869E"/>
                </a:solidFill>
                <a:latin typeface="Cambria"/>
                <a:ea typeface="Cambria"/>
              </a:rPr>
              <a:t>A Renewable Energy Credit (REC) represents the environmental benefits of 1 MWh of electricity generated from a renewable energy generator</a:t>
            </a:r>
          </a:p>
          <a:p>
            <a:pPr lvl="1">
              <a:defRPr/>
            </a:pPr>
            <a:r>
              <a:rPr lang="en-US" dirty="0">
                <a:solidFill>
                  <a:srgbClr val="000F9F"/>
                </a:solidFill>
                <a:latin typeface="Cambria"/>
                <a:ea typeface="Cambria"/>
              </a:rPr>
              <a:t>RECs are unique and created at the time of electricity generation</a:t>
            </a:r>
          </a:p>
          <a:p>
            <a:pPr lvl="1">
              <a:buFont typeface="Arial,Sans-Serif" panose="020B0604020202020204" pitchFamily="34" charset="0"/>
              <a:defRPr/>
            </a:pPr>
            <a:r>
              <a:rPr lang="en-US" dirty="0">
                <a:solidFill>
                  <a:srgbClr val="000F9F"/>
                </a:solidFill>
                <a:latin typeface="Cambria"/>
                <a:ea typeface="Cambria"/>
              </a:rPr>
              <a:t>A REC is “retired” to prevent another party from claiming the environmental attributes associated with its generation</a:t>
            </a:r>
            <a:endParaRPr lang="en-US" sz="2400" dirty="0">
              <a:solidFill>
                <a:srgbClr val="000000"/>
              </a:solidFill>
              <a:latin typeface="Cambria"/>
              <a:ea typeface="Cambria"/>
              <a:cs typeface="+mn-lt"/>
            </a:endParaRPr>
          </a:p>
          <a:p>
            <a:pPr lvl="1">
              <a:buFont typeface="Arial,Sans-Serif" panose="020B0604020202020204" pitchFamily="34" charset="0"/>
              <a:defRPr/>
            </a:pPr>
            <a:r>
              <a:rPr lang="en-US" dirty="0">
                <a:solidFill>
                  <a:srgbClr val="000F9F"/>
                </a:solidFill>
                <a:latin typeface="Cambria"/>
                <a:ea typeface="Cambria"/>
              </a:rPr>
              <a:t>Businesses and organizations may also buy or sell RECs to meet internal goals</a:t>
            </a:r>
          </a:p>
          <a:p>
            <a:pPr lvl="1">
              <a:buFont typeface="Arial,Sans-Serif" panose="020B0604020202020204" pitchFamily="34" charset="0"/>
              <a:buChar char="•"/>
              <a:defRPr/>
            </a:pPr>
            <a:r>
              <a:rPr lang="en-US" dirty="0">
                <a:solidFill>
                  <a:srgbClr val="000F9F"/>
                </a:solidFill>
                <a:latin typeface="Cambria"/>
                <a:ea typeface="Cambria"/>
              </a:rPr>
              <a:t>RECs retired through IPA programs are counted towards the achievement State’s goals for the Renewable Portfolio Standard (RPS)</a:t>
            </a:r>
            <a:endParaRPr lang="en-US" dirty="0">
              <a:latin typeface="Cambria"/>
              <a:ea typeface="Cambria"/>
            </a:endParaRPr>
          </a:p>
          <a:p>
            <a:pPr>
              <a:spcBef>
                <a:spcPts val="500"/>
              </a:spcBef>
            </a:pPr>
            <a:endParaRPr lang="en-US" sz="2400" dirty="0">
              <a:solidFill>
                <a:srgbClr val="000F9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1ECDA5-1536-AF4E-A93C-982E397EC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0548"/>
            <a:ext cx="10692331" cy="91233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552399-8DA0-9D48-86EA-F411FB301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67A2-FD9E-644E-A981-4FDBB6C4D4B7}" type="slidenum">
              <a:rPr lang="en-US" smtClean="0"/>
              <a:t>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8DB5C-2748-BC4D-8758-3FD89D6DC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841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000F9F"/>
                </a:solidFill>
                <a:latin typeface="Cambria" panose="02040503050406030204" pitchFamily="18" charset="0"/>
              </a:rPr>
              <a:t>Renewable Energy Credits (RECs)</a:t>
            </a:r>
          </a:p>
        </p:txBody>
      </p:sp>
      <p:pic>
        <p:nvPicPr>
          <p:cNvPr id="4" name="Graphic 5" descr="Electric Tower with solid fill">
            <a:extLst>
              <a:ext uri="{FF2B5EF4-FFF2-40B4-BE49-F238E27FC236}">
                <a16:creationId xmlns:a16="http://schemas.microsoft.com/office/drawing/2014/main" id="{1D01F8F4-2127-08D0-6CDD-1AEDD5804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58943" y="4953000"/>
            <a:ext cx="914400" cy="914400"/>
          </a:xfrm>
          <a:prstGeom prst="rect">
            <a:avLst/>
          </a:prstGeom>
        </p:spPr>
      </p:pic>
      <p:pic>
        <p:nvPicPr>
          <p:cNvPr id="6" name="Graphic 7" descr="Solar Panels with solid fill">
            <a:extLst>
              <a:ext uri="{FF2B5EF4-FFF2-40B4-BE49-F238E27FC236}">
                <a16:creationId xmlns:a16="http://schemas.microsoft.com/office/drawing/2014/main" id="{BF0ACBE1-CC15-2A48-1554-C064250B9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71857" y="2514600"/>
            <a:ext cx="914400" cy="914400"/>
          </a:xfrm>
          <a:prstGeom prst="rect">
            <a:avLst/>
          </a:prstGeom>
        </p:spPr>
      </p:pic>
      <p:pic>
        <p:nvPicPr>
          <p:cNvPr id="8" name="Graphic 8" descr="Transfer with solid fill">
            <a:extLst>
              <a:ext uri="{FF2B5EF4-FFF2-40B4-BE49-F238E27FC236}">
                <a16:creationId xmlns:a16="http://schemas.microsoft.com/office/drawing/2014/main" id="{FBF1C35E-F117-5347-F004-F71EC6E0D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01943" y="2699657"/>
            <a:ext cx="914400" cy="914400"/>
          </a:xfrm>
          <a:prstGeom prst="rect">
            <a:avLst/>
          </a:prstGeom>
        </p:spPr>
      </p:pic>
      <p:pic>
        <p:nvPicPr>
          <p:cNvPr id="9" name="Graphic 9" descr="Renewable Energy with solid fill">
            <a:extLst>
              <a:ext uri="{FF2B5EF4-FFF2-40B4-BE49-F238E27FC236}">
                <a16:creationId xmlns:a16="http://schemas.microsoft.com/office/drawing/2014/main" id="{E2A73BD0-A7FC-15CC-3E35-ED81B02C58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79629" y="1643743"/>
            <a:ext cx="914400" cy="914400"/>
          </a:xfrm>
          <a:prstGeom prst="rect">
            <a:avLst/>
          </a:prstGeom>
        </p:spPr>
      </p:pic>
      <p:pic>
        <p:nvPicPr>
          <p:cNvPr id="10" name="Graphic 10" descr="Store outline">
            <a:extLst>
              <a:ext uri="{FF2B5EF4-FFF2-40B4-BE49-F238E27FC236}">
                <a16:creationId xmlns:a16="http://schemas.microsoft.com/office/drawing/2014/main" id="{8DB0E865-6C96-9EDC-E9CF-7E227CA700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179629" y="2634343"/>
            <a:ext cx="914400" cy="914400"/>
          </a:xfrm>
          <a:prstGeom prst="rect">
            <a:avLst/>
          </a:prstGeom>
        </p:spPr>
      </p:pic>
      <p:pic>
        <p:nvPicPr>
          <p:cNvPr id="11" name="Graphic 8" descr="Transfer with solid fill">
            <a:extLst>
              <a:ext uri="{FF2B5EF4-FFF2-40B4-BE49-F238E27FC236}">
                <a16:creationId xmlns:a16="http://schemas.microsoft.com/office/drawing/2014/main" id="{D1373344-67F4-6120-5255-D59C5D23FF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280000">
            <a:off x="8948057" y="3777343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A9327E-B5D9-B14E-A52F-16C3C7D561B6}"/>
              </a:ext>
            </a:extLst>
          </p:cNvPr>
          <p:cNvSpPr txBox="1"/>
          <p:nvPr/>
        </p:nvSpPr>
        <p:spPr>
          <a:xfrm>
            <a:off x="10101942" y="2503713"/>
            <a:ext cx="96882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mbria"/>
                <a:ea typeface="Cambria"/>
                <a:cs typeface="Calibri"/>
              </a:rPr>
              <a:t>$/</a:t>
            </a:r>
            <a:r>
              <a:rPr lang="en-US" sz="2000" b="1">
                <a:latin typeface="Cambria"/>
                <a:ea typeface="Cambria"/>
                <a:cs typeface="+mn-lt"/>
              </a:rPr>
              <a:t>REC</a:t>
            </a:r>
            <a:endParaRPr lang="en-US" sz="2000" b="1">
              <a:latin typeface="Cambria"/>
              <a:ea typeface="Cambria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1E8CC6-AD9C-6E85-CB6F-3BB7082658AF}"/>
              </a:ext>
            </a:extLst>
          </p:cNvPr>
          <p:cNvSpPr txBox="1"/>
          <p:nvPr/>
        </p:nvSpPr>
        <p:spPr>
          <a:xfrm>
            <a:off x="10080170" y="3428998"/>
            <a:ext cx="96882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mbria"/>
                <a:ea typeface="Cambria"/>
                <a:cs typeface="+mn-lt"/>
              </a:rPr>
              <a:t>RECs</a:t>
            </a:r>
            <a:endParaRPr lang="en-US" sz="2000" b="1">
              <a:latin typeface="Cambria"/>
              <a:ea typeface="Cambria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347907-46D0-7F23-FBE7-10BA1328379B}"/>
              </a:ext>
            </a:extLst>
          </p:cNvPr>
          <p:cNvSpPr txBox="1"/>
          <p:nvPr/>
        </p:nvSpPr>
        <p:spPr>
          <a:xfrm>
            <a:off x="9612084" y="4169227"/>
            <a:ext cx="109945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mbria"/>
                <a:ea typeface="Cambria"/>
                <a:cs typeface="+mn-lt"/>
              </a:rPr>
              <a:t>$/MWh</a:t>
            </a:r>
            <a:endParaRPr lang="en-US" sz="2000" b="1">
              <a:latin typeface="Cambria"/>
              <a:ea typeface="Cambria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50623E-5E08-91C3-B9F1-A415957FDCA3}"/>
              </a:ext>
            </a:extLst>
          </p:cNvPr>
          <p:cNvSpPr txBox="1"/>
          <p:nvPr/>
        </p:nvSpPr>
        <p:spPr>
          <a:xfrm>
            <a:off x="8458197" y="3766455"/>
            <a:ext cx="94705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mbria"/>
                <a:ea typeface="Cambria"/>
                <a:cs typeface="+mn-lt"/>
              </a:rPr>
              <a:t>MWh</a:t>
            </a:r>
            <a:endParaRPr lang="en-US" sz="2000" b="1">
              <a:latin typeface="Cambria"/>
              <a:ea typeface="Cambria"/>
              <a:cs typeface="Calibri"/>
            </a:endParaRPr>
          </a:p>
        </p:txBody>
      </p:sp>
      <p:pic>
        <p:nvPicPr>
          <p:cNvPr id="16" name="Graphic 5" descr="Electric Tower with solid fill">
            <a:extLst>
              <a:ext uri="{FF2B5EF4-FFF2-40B4-BE49-F238E27FC236}">
                <a16:creationId xmlns:a16="http://schemas.microsoft.com/office/drawing/2014/main" id="{5FC39CCA-340C-A1A7-34BA-19795D3F9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79628" y="3907971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01B31D9-59A7-227C-EC6F-B892D7564107}"/>
              </a:ext>
            </a:extLst>
          </p:cNvPr>
          <p:cNvSpPr txBox="1"/>
          <p:nvPr/>
        </p:nvSpPr>
        <p:spPr>
          <a:xfrm>
            <a:off x="11364683" y="3559626"/>
            <a:ext cx="78377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mbria"/>
                <a:ea typeface="Cambria"/>
                <a:cs typeface="Calibri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629018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982C6-D805-4BB9-8C01-AC5D3D242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0944"/>
            <a:ext cx="10515600" cy="388938"/>
          </a:xfrm>
        </p:spPr>
        <p:txBody>
          <a:bodyPr>
            <a:normAutofit fontScale="90000"/>
          </a:bodyPr>
          <a:lstStyle/>
          <a:p>
            <a:r>
              <a:rPr lang="en-US"/>
              <a:t>IPA Programs and Procurements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8DA47-498F-4BC0-B5F5-31B8D0BCC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4494"/>
            <a:ext cx="10515600" cy="530256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>
                <a:latin typeface="Cambria"/>
                <a:ea typeface="Cambria"/>
              </a:rPr>
              <a:t>Illinois Shines </a:t>
            </a:r>
            <a:endParaRPr lang="en-US" dirty="0"/>
          </a:p>
          <a:p>
            <a:pPr lvl="1"/>
            <a:r>
              <a:rPr lang="en-US" b="0" dirty="0">
                <a:latin typeface="Cambria"/>
                <a:ea typeface="Cambria"/>
              </a:rPr>
              <a:t>Solar projects for mostly private residents and businesses </a:t>
            </a:r>
            <a:endParaRPr lang="en-US" b="0" dirty="0">
              <a:ea typeface="Cambria"/>
            </a:endParaRPr>
          </a:p>
          <a:p>
            <a:r>
              <a:rPr lang="en-US" dirty="0">
                <a:latin typeface="Cambria"/>
                <a:ea typeface="Cambria"/>
              </a:rPr>
              <a:t>Illinois Solar for All (ILSFA)</a:t>
            </a:r>
            <a:endParaRPr lang="en-US" dirty="0">
              <a:ea typeface="Cambria"/>
            </a:endParaRPr>
          </a:p>
          <a:p>
            <a:pPr lvl="1"/>
            <a:r>
              <a:rPr lang="en-US" b="0" dirty="0">
                <a:latin typeface="Cambria"/>
                <a:ea typeface="Cambria"/>
              </a:rPr>
              <a:t>Solar projects for income-eligible private residents and non-profit or public entities that serve income-eligible or environmental justice communities</a:t>
            </a:r>
          </a:p>
          <a:p>
            <a:r>
              <a:rPr lang="en-US" dirty="0">
                <a:latin typeface="Cambria"/>
                <a:ea typeface="Cambria"/>
              </a:rPr>
              <a:t>Utility-scale Wind and Solar</a:t>
            </a:r>
            <a:endParaRPr lang="en-US" dirty="0">
              <a:ea typeface="Cambria"/>
            </a:endParaRPr>
          </a:p>
          <a:p>
            <a:pPr lvl="1"/>
            <a:r>
              <a:rPr lang="en-US" b="0" dirty="0">
                <a:latin typeface="Cambria"/>
                <a:ea typeface="Cambria"/>
              </a:rPr>
              <a:t>Large solar or wind projects that sell energy into the wholesale markets</a:t>
            </a:r>
          </a:p>
          <a:p>
            <a:r>
              <a:rPr lang="en-US" dirty="0">
                <a:latin typeface="Cambria"/>
                <a:ea typeface="Cambria"/>
              </a:rPr>
              <a:t>Brownfield </a:t>
            </a:r>
          </a:p>
          <a:p>
            <a:pPr lvl="1"/>
            <a:r>
              <a:rPr lang="en-US" b="0" dirty="0">
                <a:latin typeface="Cambria"/>
                <a:ea typeface="Cambria"/>
              </a:rPr>
              <a:t>Large solar projects located on “brownfield” sites, as defined by statute</a:t>
            </a:r>
          </a:p>
          <a:p>
            <a:r>
              <a:rPr lang="en-US" dirty="0">
                <a:latin typeface="Cambria"/>
                <a:ea typeface="Cambria"/>
              </a:rPr>
              <a:t>Self-Direct Program</a:t>
            </a:r>
          </a:p>
          <a:p>
            <a:pPr lvl="1"/>
            <a:r>
              <a:rPr lang="en-US" b="0" dirty="0">
                <a:latin typeface="Cambria"/>
                <a:ea typeface="Cambria"/>
              </a:rPr>
              <a:t>Large industrial customers can privately retire RECs through long-term energy contracts and receive a credit on their electricity bill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B6B5E-3EBD-4CED-BAF9-6E00830A7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CCF80E-36F2-4A28-999D-9B7CB19D1C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137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982C6-D805-4BB9-8C01-AC5D3D242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0944"/>
            <a:ext cx="10515600" cy="388938"/>
          </a:xfrm>
        </p:spPr>
        <p:txBody>
          <a:bodyPr>
            <a:noAutofit/>
          </a:bodyPr>
          <a:lstStyle/>
          <a:p>
            <a:r>
              <a:rPr lang="en-US" sz="3600">
                <a:latin typeface="Cambria"/>
                <a:ea typeface="Cambria"/>
              </a:rPr>
              <a:t>How can you participate?</a:t>
            </a:r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8DA47-498F-4BC0-B5F5-31B8D0BCC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4494"/>
            <a:ext cx="7688385" cy="530256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latin typeface="Cambria"/>
                <a:ea typeface="Cambria"/>
              </a:rPr>
              <a:t>As a public institution</a:t>
            </a:r>
            <a:endParaRPr lang="en-US">
              <a:ea typeface="Cambria" panose="02040503050406030204" pitchFamily="18" charset="0"/>
            </a:endParaRPr>
          </a:p>
          <a:p>
            <a:pPr lvl="1"/>
            <a:r>
              <a:rPr lang="en-US">
                <a:latin typeface="Cambria"/>
                <a:ea typeface="Cambria"/>
              </a:rPr>
              <a:t>Install onsite solar at public buildings/sites</a:t>
            </a:r>
          </a:p>
          <a:p>
            <a:pPr lvl="1"/>
            <a:r>
              <a:rPr lang="en-US">
                <a:latin typeface="Cambria"/>
                <a:ea typeface="Cambria"/>
              </a:rPr>
              <a:t>Host or subscribe to a community solar project</a:t>
            </a:r>
          </a:p>
          <a:p>
            <a:pPr lvl="1"/>
            <a:r>
              <a:rPr lang="en-US">
                <a:latin typeface="Cambria"/>
                <a:ea typeface="Cambria"/>
              </a:rPr>
              <a:t>Promote opportunities to save through solar to constituents</a:t>
            </a:r>
          </a:p>
          <a:p>
            <a:r>
              <a:rPr lang="en-US">
                <a:latin typeface="Cambria"/>
                <a:ea typeface="Cambria"/>
              </a:rPr>
              <a:t>As a business</a:t>
            </a:r>
          </a:p>
          <a:p>
            <a:pPr lvl="1"/>
            <a:r>
              <a:rPr lang="en-US">
                <a:latin typeface="Cambria"/>
                <a:ea typeface="Cambria"/>
              </a:rPr>
              <a:t>Host a project or subscribe to community solar</a:t>
            </a:r>
          </a:p>
          <a:p>
            <a:pPr lvl="1"/>
            <a:r>
              <a:rPr lang="en-US">
                <a:latin typeface="Cambria"/>
                <a:ea typeface="Cambria"/>
              </a:rPr>
              <a:t>Do business in the solar market as a:</a:t>
            </a:r>
            <a:endParaRPr lang="en-US">
              <a:ea typeface="Cambria" panose="02040503050406030204" pitchFamily="18" charset="0"/>
            </a:endParaRPr>
          </a:p>
          <a:p>
            <a:pPr lvl="2"/>
            <a:r>
              <a:rPr lang="en-US" sz="2200">
                <a:latin typeface="Cambria"/>
                <a:ea typeface="Cambria"/>
              </a:rPr>
              <a:t>Approved Vendor – submit project applications to IPA programs and manage the project REC contract</a:t>
            </a:r>
            <a:endParaRPr lang="en-US" sz="2200">
              <a:ea typeface="Cambria"/>
            </a:endParaRPr>
          </a:p>
          <a:p>
            <a:pPr lvl="2"/>
            <a:r>
              <a:rPr lang="en-US" sz="2200">
                <a:latin typeface="Cambria"/>
                <a:ea typeface="Cambria"/>
              </a:rPr>
              <a:t>Designee – play a customer-facing role in project development</a:t>
            </a:r>
          </a:p>
          <a:p>
            <a:pPr lvl="2"/>
            <a:r>
              <a:rPr lang="en-US" sz="2200">
                <a:latin typeface="Cambria"/>
                <a:ea typeface="Cambria"/>
              </a:rPr>
              <a:t>Subcontractor – play a non-customer-facing role in project development under an Approved Vendor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B6B5E-3EBD-4CED-BAF9-6E00830A7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CCF80E-36F2-4A28-999D-9B7CB19D1C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F81ED9-315A-D42E-036C-EF7DA7473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1392" y="1214494"/>
            <a:ext cx="3169932" cy="2372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65243C-2D89-CF58-E5E2-A5930A8D9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589" y="3695212"/>
            <a:ext cx="3182735" cy="211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29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6D55C-EC48-6B49-90D5-D104DFEA2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solidFill>
                  <a:srgbClr val="000F9F"/>
                </a:solidFill>
                <a:latin typeface="Cambria" panose="02040503050406030204" pitchFamily="18" charset="0"/>
              </a:rPr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03B8C6-A0F0-9744-BBA7-A6CD8C2FD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solidFill>
                  <a:srgbClr val="757575"/>
                </a:solidFill>
                <a:latin typeface="Cambria" panose="02040503050406030204" pitchFamily="18" charset="0"/>
              </a:rPr>
              <a:t>subtitle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6DDF1D-6DFB-BA41-B09D-D5474CCEF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844"/>
            <a:ext cx="12192000" cy="3488634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3F7A990D-C114-D041-931C-CCED2732C217}"/>
              </a:ext>
            </a:extLst>
          </p:cNvPr>
          <p:cNvSpPr txBox="1">
            <a:spLocks/>
          </p:cNvSpPr>
          <p:nvPr/>
        </p:nvSpPr>
        <p:spPr>
          <a:xfrm>
            <a:off x="690465" y="3545849"/>
            <a:ext cx="11075437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4000" b="1">
                <a:solidFill>
                  <a:srgbClr val="00869E"/>
                </a:solidFill>
                <a:latin typeface="Cambria"/>
                <a:ea typeface="Cambria"/>
              </a:rPr>
              <a:t>  Illinois Shines  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869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025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07645-C786-4768-8858-B08105FF8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mbria"/>
                <a:ea typeface="Cambria"/>
              </a:rPr>
              <a:t>Illinois Shines Project Categories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954BD-7479-4F59-A4DD-E20CFCC43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89" y="1171254"/>
            <a:ext cx="9186765" cy="528661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457200" lvl="1" indent="0">
              <a:buNone/>
            </a:pPr>
            <a:r>
              <a:rPr lang="en-US" sz="2600" dirty="0">
                <a:solidFill>
                  <a:srgbClr val="1992A8"/>
                </a:solidFill>
                <a:latin typeface="Cambria"/>
                <a:ea typeface="Cambria"/>
              </a:rPr>
              <a:t>Small Distributed Generation (DG) (20%)</a:t>
            </a:r>
          </a:p>
          <a:p>
            <a:pPr lvl="2">
              <a:spcAft>
                <a:spcPts val="600"/>
              </a:spcAft>
            </a:pPr>
            <a:r>
              <a:rPr lang="en-US" b="1" dirty="0">
                <a:latin typeface="Cambria"/>
                <a:ea typeface="Cambria"/>
              </a:rPr>
              <a:t>Projects up to 25 kW in size, such as systems on a residence, small business, or other structures with a smaller energy load</a:t>
            </a:r>
          </a:p>
          <a:p>
            <a:pPr marL="457200" lvl="1" indent="0">
              <a:buNone/>
            </a:pPr>
            <a:r>
              <a:rPr lang="en-US" sz="2800" dirty="0">
                <a:solidFill>
                  <a:srgbClr val="1992A8"/>
                </a:solidFill>
                <a:latin typeface="Cambria"/>
                <a:ea typeface="Cambria"/>
              </a:rPr>
              <a:t>Large Distributed Generation (20%)</a:t>
            </a:r>
          </a:p>
          <a:p>
            <a:pPr lvl="2">
              <a:spcAft>
                <a:spcPts val="600"/>
              </a:spcAft>
            </a:pPr>
            <a:r>
              <a:rPr lang="en-US" sz="2100" b="1" dirty="0">
                <a:latin typeface="Cambria"/>
                <a:ea typeface="Cambria"/>
              </a:rPr>
              <a:t>Projects 25 kW to 5 MW in size, such as larger businesses, schools, factories, and other buildings with a larger energy load</a:t>
            </a:r>
            <a:endParaRPr lang="en-US" sz="2100" dirty="0">
              <a:latin typeface="Cambria"/>
              <a:ea typeface="Cambria"/>
            </a:endParaRPr>
          </a:p>
          <a:p>
            <a:pPr marL="457200" lvl="1" indent="0">
              <a:buNone/>
            </a:pPr>
            <a:r>
              <a:rPr lang="en-US" sz="2800" dirty="0">
                <a:solidFill>
                  <a:srgbClr val="1992A8"/>
                </a:solidFill>
                <a:latin typeface="Cambria"/>
                <a:ea typeface="Cambria"/>
              </a:rPr>
              <a:t>Traditional Community Solar (30%)</a:t>
            </a:r>
          </a:p>
          <a:p>
            <a:pPr lvl="2">
              <a:spcAft>
                <a:spcPts val="600"/>
              </a:spcAft>
            </a:pPr>
            <a:r>
              <a:rPr lang="en-US" b="1" dirty="0">
                <a:latin typeface="Cambria"/>
                <a:ea typeface="Cambria"/>
              </a:rPr>
              <a:t>Community solar projects 5 MW in size or below</a:t>
            </a:r>
            <a:endParaRPr lang="en-US" dirty="0">
              <a:latin typeface="Cambria"/>
              <a:ea typeface="Cambria"/>
            </a:endParaRPr>
          </a:p>
          <a:p>
            <a:pPr marL="457200" lvl="1" indent="0">
              <a:buNone/>
            </a:pPr>
            <a:r>
              <a:rPr lang="en-US" sz="2800" dirty="0">
                <a:solidFill>
                  <a:srgbClr val="1992A8"/>
                </a:solidFill>
                <a:latin typeface="Cambria"/>
                <a:ea typeface="Cambria"/>
              </a:rPr>
              <a:t>Community-Driven Community Solar (5%)</a:t>
            </a:r>
          </a:p>
          <a:p>
            <a:pPr lvl="2"/>
            <a:r>
              <a:rPr lang="en-US" sz="2000" b="1" dirty="0">
                <a:solidFill>
                  <a:srgbClr val="000F9F"/>
                </a:solidFill>
                <a:latin typeface="Cambria"/>
                <a:ea typeface="Cambria"/>
              </a:rPr>
              <a:t>Community solar projects up to 5 MW that provide a more direct and tangible connection and benefits to the communities in which they operate</a:t>
            </a:r>
          </a:p>
          <a:p>
            <a:pPr lvl="2">
              <a:spcAft>
                <a:spcPts val="600"/>
              </a:spcAft>
            </a:pPr>
            <a:r>
              <a:rPr lang="en-US" sz="2000" b="1" dirty="0">
                <a:solidFill>
                  <a:srgbClr val="000F9F"/>
                </a:solidFill>
                <a:latin typeface="Cambria"/>
                <a:ea typeface="Cambria"/>
              </a:rPr>
              <a:t>Public entities can participate as hosts, anchor tenants, or subscribers</a:t>
            </a:r>
            <a:endParaRPr lang="en-US" dirty="0">
              <a:latin typeface="Cambria"/>
              <a:ea typeface="Cambria"/>
            </a:endParaRPr>
          </a:p>
          <a:p>
            <a:pPr marL="457200" lvl="1" indent="0">
              <a:buNone/>
            </a:pPr>
            <a:r>
              <a:rPr lang="en-US" sz="2800" dirty="0">
                <a:solidFill>
                  <a:srgbClr val="00869E"/>
                </a:solidFill>
                <a:latin typeface="Cambria"/>
                <a:ea typeface="Cambria"/>
              </a:rPr>
              <a:t>Public Schools (15%)</a:t>
            </a:r>
            <a:endParaRPr lang="en-US" sz="2800" dirty="0">
              <a:solidFill>
                <a:srgbClr val="00869E"/>
              </a:solidFill>
              <a:ea typeface="Cambria"/>
            </a:endParaRPr>
          </a:p>
          <a:p>
            <a:pPr lvl="2">
              <a:spcAft>
                <a:spcPts val="600"/>
              </a:spcAft>
            </a:pPr>
            <a:r>
              <a:rPr lang="en-US" b="1" dirty="0">
                <a:latin typeface="Cambria"/>
                <a:ea typeface="Cambria"/>
              </a:rPr>
              <a:t>Located at public schools (including school district land), includes DG and CS</a:t>
            </a:r>
          </a:p>
          <a:p>
            <a:pPr marL="457200" lvl="1" indent="0">
              <a:buNone/>
            </a:pPr>
            <a:r>
              <a:rPr lang="en-US" sz="2600" dirty="0">
                <a:solidFill>
                  <a:srgbClr val="00869E"/>
                </a:solidFill>
                <a:latin typeface="Cambria"/>
                <a:ea typeface="Cambria"/>
              </a:rPr>
              <a:t>Equity Eligible Contractor (EEC) </a:t>
            </a:r>
            <a:r>
              <a:rPr lang="en-US" sz="2600" b="1" dirty="0">
                <a:solidFill>
                  <a:srgbClr val="00869E"/>
                </a:solidFill>
                <a:latin typeface="Cambria"/>
                <a:ea typeface="Cambria"/>
              </a:rPr>
              <a:t>(</a:t>
            </a:r>
            <a:r>
              <a:rPr lang="en-US" sz="2600" dirty="0">
                <a:solidFill>
                  <a:srgbClr val="00869E"/>
                </a:solidFill>
                <a:latin typeface="Cambria"/>
                <a:ea typeface="Cambria"/>
              </a:rPr>
              <a:t>10</a:t>
            </a:r>
            <a:r>
              <a:rPr lang="en-US" sz="2600" b="1" dirty="0">
                <a:solidFill>
                  <a:srgbClr val="00869E"/>
                </a:solidFill>
                <a:latin typeface="Cambria"/>
                <a:ea typeface="Cambria"/>
              </a:rPr>
              <a:t>%)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F9F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Projects developed by Equity Eligible Contractors, includes DG and CS</a:t>
            </a:r>
          </a:p>
          <a:p>
            <a:pPr marL="457200" lvl="1" indent="0">
              <a:buNone/>
            </a:pPr>
            <a:endParaRPr lang="en-US" sz="2600" b="0" dirty="0">
              <a:latin typeface="Cambria"/>
              <a:ea typeface="Cambria"/>
            </a:endParaRPr>
          </a:p>
          <a:p>
            <a:pPr marL="914400" lvl="2" indent="0">
              <a:buNone/>
            </a:pPr>
            <a:endParaRPr lang="en-US" b="1" dirty="0">
              <a:latin typeface="Cambria"/>
              <a:ea typeface="Cambria" panose="02040503050406030204" pitchFamily="18" charset="0"/>
            </a:endParaRPr>
          </a:p>
          <a:p>
            <a:pPr lvl="2"/>
            <a:endParaRPr lang="en-US" sz="2900" b="1" dirty="0">
              <a:solidFill>
                <a:srgbClr val="00869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89EA9-207A-45F1-82C6-88E138EC7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CCF80E-36F2-4A28-999D-9B7CB19D1C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A blue house with solar panels on the roof.">
            <a:extLst>
              <a:ext uri="{FF2B5EF4-FFF2-40B4-BE49-F238E27FC236}">
                <a16:creationId xmlns:a16="http://schemas.microsoft.com/office/drawing/2014/main" id="{7E478190-AEAA-C1E1-A4BA-05F4DC513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945" y="1319335"/>
            <a:ext cx="2281224" cy="128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B9018-3696-7688-10BD-59BA697DE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945" y="2722256"/>
            <a:ext cx="2304172" cy="1558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D8B8E8-0C6A-C5FB-1A20-4A347AE14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1945" y="4400184"/>
            <a:ext cx="2304172" cy="200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97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07645-C786-4768-8858-B08105FF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017"/>
            <a:ext cx="9146209" cy="344765"/>
          </a:xfrm>
        </p:spPr>
        <p:txBody>
          <a:bodyPr>
            <a:normAutofit fontScale="90000"/>
          </a:bodyPr>
          <a:lstStyle/>
          <a:p>
            <a:r>
              <a:rPr lang="en-US">
                <a:latin typeface="Cambria"/>
                <a:ea typeface="Cambria"/>
              </a:rPr>
              <a:t>Illinois Shines: Participate as a Customer</a:t>
            </a:r>
            <a:endParaRPr lang="en-US">
              <a:ea typeface="Cambri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954BD-7479-4F59-A4DD-E20CFCC43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0432"/>
            <a:ext cx="11079822" cy="541448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ea typeface="Cambria"/>
              </a:rPr>
              <a:t>Who is eligible to participate?</a:t>
            </a:r>
          </a:p>
          <a:p>
            <a:pPr lvl="1"/>
            <a:r>
              <a:rPr lang="en-US" dirty="0">
                <a:ea typeface="Cambria"/>
              </a:rPr>
              <a:t>All Illinois residents</a:t>
            </a:r>
          </a:p>
          <a:p>
            <a:pPr lvl="1"/>
            <a:r>
              <a:rPr lang="en-US" dirty="0">
                <a:ea typeface="Cambria"/>
              </a:rPr>
              <a:t>Commercial and industrial customers</a:t>
            </a:r>
          </a:p>
          <a:p>
            <a:pPr lvl="1"/>
            <a:r>
              <a:rPr lang="en-US" dirty="0">
                <a:ea typeface="Cambria"/>
              </a:rPr>
              <a:t>Public schools</a:t>
            </a:r>
          </a:p>
          <a:p>
            <a:pPr marL="0" indent="0">
              <a:buNone/>
            </a:pPr>
            <a:r>
              <a:rPr lang="en-US" dirty="0">
                <a:ea typeface="Cambria"/>
              </a:rPr>
              <a:t>Residential, commercial, and industrial customers can participate by:</a:t>
            </a:r>
          </a:p>
          <a:p>
            <a:pPr lvl="1"/>
            <a:r>
              <a:rPr lang="en-US" dirty="0">
                <a:latin typeface="Cambria"/>
                <a:ea typeface="Cambria"/>
              </a:rPr>
              <a:t>Installing solar panels directly on roofs or on their property through the Distributed Generation (DG) category</a:t>
            </a:r>
          </a:p>
          <a:p>
            <a:pPr marL="457200" lvl="1" indent="0">
              <a:buNone/>
            </a:pPr>
            <a:r>
              <a:rPr lang="en-US" dirty="0">
                <a:ea typeface="Cambria"/>
              </a:rPr>
              <a:t>• As subscribers in a community solar project through the Community Solar (CS) categories</a:t>
            </a:r>
          </a:p>
          <a:p>
            <a:pPr marL="0" indent="0">
              <a:buNone/>
            </a:pPr>
            <a:r>
              <a:rPr lang="en-US" dirty="0">
                <a:ea typeface="Cambria"/>
              </a:rPr>
              <a:t>Public Schools can participate by:</a:t>
            </a:r>
          </a:p>
          <a:p>
            <a:pPr lvl="1"/>
            <a:r>
              <a:rPr lang="en-US" dirty="0">
                <a:ea typeface="Cambria"/>
              </a:rPr>
              <a:t>Installing on-site distributed generation projects to offset a school’s load either in the Public Schools or distributed generation categories</a:t>
            </a:r>
          </a:p>
          <a:p>
            <a:pPr lvl="1"/>
            <a:r>
              <a:rPr lang="en-US" dirty="0">
                <a:ea typeface="Cambria"/>
              </a:rPr>
              <a:t>Through the Public Schools category as a community solar project anchor tenant and host</a:t>
            </a:r>
          </a:p>
          <a:p>
            <a:pPr lvl="1"/>
            <a:endParaRPr lang="en-US" sz="2000" dirty="0">
              <a:ea typeface="Cambri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89EA9-207A-45F1-82C6-88E138EC7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CCF80E-36F2-4A28-999D-9B7CB19D1C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4593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PA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PA theme" id="{53AF8F81-36A6-4291-B737-759E58992927}" vid="{55D50973-0BEC-4CD6-9444-1054BAF7303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49d9eb7-b7cc-4e27-879b-01b4831586a2" xsi:nil="true"/>
    <lcf76f155ced4ddcb4097134ff3c332f xmlns="07eb0168-e38f-4593-8bb7-e13af032c594">
      <Terms xmlns="http://schemas.microsoft.com/office/infopath/2007/PartnerControls"/>
    </lcf76f155ced4ddcb4097134ff3c332f>
    <Finished xmlns="07eb0168-e38f-4593-8bb7-e13af032c594">2022-08-30T00:00:00+00:00</Finished>
    <legal xmlns="07eb0168-e38f-4593-8bb7-e13af032c594">
      <UserInfo>
        <DisplayName/>
        <AccountId xsi:nil="true"/>
        <AccountType/>
      </UserInfo>
    </legal>
    <TeamStatus xmlns="07eb0168-e38f-4593-8bb7-e13af032c594" xsi:nil="true"/>
    <Goaldatetocompletereview_x003a_ xmlns="07eb0168-e38f-4593-8bb7-e13af032c594" xsi:nil="true"/>
    <Notes_x0020_to_x0020_consider_x0020_before_x0020_reviewing_x003a_ xmlns="07eb0168-e38f-4593-8bb7-e13af032c594" xsi:nil="true"/>
    <_ip_UnifiedCompliancePolicyUIAction xmlns="http://schemas.microsoft.com/sharepoint/v3" xsi:nil="true"/>
    <_ip_UnifiedCompliancePolicyProperties xmlns="http://schemas.microsoft.com/sharepoint/v3" xsi:nil="true"/>
    <Status xmlns="07eb0168-e38f-4593-8bb7-e13af032c594" xsi:nil="true"/>
    <Notes xmlns="07eb0168-e38f-4593-8bb7-e13af032c594" xsi:nil="true"/>
    <Completed xmlns="07eb0168-e38f-4593-8bb7-e13af032c594">true</Completed>
    <Roll_x002d_Call xmlns="07eb0168-e38f-4593-8bb7-e13af032c594">
      <UserInfo>
        <DisplayName/>
        <AccountId xsi:nil="true"/>
        <AccountType/>
      </UserInfo>
    </Roll_x002d_Call>
    <ManagerApproval xmlns="07eb0168-e38f-4593-8bb7-e13af032c594">
      <UserInfo>
        <DisplayName/>
        <AccountId xsi:nil="true"/>
        <AccountType/>
      </UserInfo>
    </ManagerApproval>
    <SharedWithUsers xmlns="449d9eb7-b7cc-4e27-879b-01b4831586a2">
      <UserInfo>
        <DisplayName>Ramirez, Abigail</DisplayName>
        <AccountId>54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D9C6DF2CFA2344B8438EA57D1C19B2" ma:contentTypeVersion="36" ma:contentTypeDescription="Create a new document." ma:contentTypeScope="" ma:versionID="53740bddac1f26aaa791076d257ce165">
  <xsd:schema xmlns:xsd="http://www.w3.org/2001/XMLSchema" xmlns:xs="http://www.w3.org/2001/XMLSchema" xmlns:p="http://schemas.microsoft.com/office/2006/metadata/properties" xmlns:ns1="http://schemas.microsoft.com/sharepoint/v3" xmlns:ns2="07eb0168-e38f-4593-8bb7-e13af032c594" xmlns:ns3="449d9eb7-b7cc-4e27-879b-01b4831586a2" targetNamespace="http://schemas.microsoft.com/office/2006/metadata/properties" ma:root="true" ma:fieldsID="b29dddca1f498f04e63b02cd92c8f757" ns1:_="" ns2:_="" ns3:_="">
    <xsd:import namespace="http://schemas.microsoft.com/sharepoint/v3"/>
    <xsd:import namespace="07eb0168-e38f-4593-8bb7-e13af032c594"/>
    <xsd:import namespace="449d9eb7-b7cc-4e27-879b-01b4831586a2"/>
    <xsd:element name="properties">
      <xsd:complexType>
        <xsd:sequence>
          <xsd:element name="documentManagement">
            <xsd:complexType>
              <xsd:all>
                <xsd:element ref="ns2:Notes_x0020_to_x0020_consider_x0020_before_x0020_reviewing_x003a_" minOccurs="0"/>
                <xsd:element ref="ns2:MediaServiceMetadata" minOccurs="0"/>
                <xsd:element ref="ns2:MediaServiceFastMetadata" minOccurs="0"/>
                <xsd:element ref="ns2:legal" minOccurs="0"/>
                <xsd:element ref="ns3:SharedWithUsers" minOccurs="0"/>
                <xsd:element ref="ns3:SharedWithDetails" minOccurs="0"/>
                <xsd:element ref="ns2:Finished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DateTaken" minOccurs="0"/>
                <xsd:element ref="ns2:MediaLengthInSeconds" minOccurs="0"/>
                <xsd:element ref="ns2:TeamStatus" minOccurs="0"/>
                <xsd:element ref="ns2:Goaldatetocompletereview_x003a_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  <xsd:element ref="ns2:Status" minOccurs="0"/>
                <xsd:element ref="ns2:Roll_x002d_Call" minOccurs="0"/>
                <xsd:element ref="ns2:Completed" minOccurs="0"/>
                <xsd:element ref="ns2:Notes" minOccurs="0"/>
                <xsd:element ref="ns2:ManagerApprova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eb0168-e38f-4593-8bb7-e13af032c594" elementFormDefault="qualified">
    <xsd:import namespace="http://schemas.microsoft.com/office/2006/documentManagement/types"/>
    <xsd:import namespace="http://schemas.microsoft.com/office/infopath/2007/PartnerControls"/>
    <xsd:element name="Notes_x0020_to_x0020_consider_x0020_before_x0020_reviewing_x003a_" ma:index="1" nillable="true" ma:displayName="Notes to consider before reviewing:" ma:internalName="Notes_x0020_to_x0020_consider_x0020_before_x0020_reviewing_x003a_" ma:readOnly="false">
      <xsd:simpleType>
        <xsd:restriction base="dms:Note">
          <xsd:maxLength value="255"/>
        </xsd:restriction>
      </xsd:simple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egal" ma:index="10" nillable="true" ma:displayName="legal" ma:format="Dropdown" ma:hidden="true" ma:list="UserInfo" ma:SharePointGroup="0" ma:internalName="legal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Finished" ma:index="13" nillable="true" ma:displayName="Finished" ma:default="2022-08-30T00:00:00Z" ma:format="DateOnly" ma:hidden="true" ma:internalName="Finished" ma:readOnly="false">
      <xsd:simpleType>
        <xsd:restriction base="dms:DateTime"/>
      </xsd:simpleType>
    </xsd:element>
    <xsd:element name="MediaServiceOCR" ma:index="15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34bd80cb-b55d-4a01-be99-577b45a2dd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TeamStatus" ma:index="22" nillable="true" ma:displayName="Currently Assigned for review to:" ma:description="This column specifies who is currently assigned to review of the document. This is helpful for reviewers to know what documents they should look at." ma:format="Dropdown" ma:hidden="true" ma:internalName="TeamStatus" ma:readOnly="false">
      <xsd:simpleType>
        <xsd:union memberTypes="dms:Text">
          <xsd:simpleType>
            <xsd:restriction base="dms:Choice">
              <xsd:enumeration value="Sarah"/>
              <xsd:enumeration value="Rachael"/>
              <xsd:enumeration value="Rachel"/>
              <xsd:enumeration value="Zoe"/>
              <xsd:enumeration value="Sharon"/>
            </xsd:restriction>
          </xsd:simpleType>
        </xsd:union>
      </xsd:simpleType>
    </xsd:element>
    <xsd:element name="Goaldatetocompletereview_x003a_" ma:index="23" nillable="true" ma:displayName="Goal date to complete review:" ma:format="DateOnly" ma:hidden="true" ma:internalName="Goaldatetocompletereview_x003a_" ma:readOnly="false">
      <xsd:simpleType>
        <xsd:restriction base="dms:DateTime"/>
      </xsd:simpleType>
    </xsd:element>
    <xsd:element name="MediaServiceLocation" ma:index="27" nillable="true" ma:displayName="Location" ma:hidden="true" ma:indexed="true" ma:internalName="MediaServiceLocation" ma:readOnly="true">
      <xsd:simpleType>
        <xsd:restriction base="dms:Text"/>
      </xsd:simpleType>
    </xsd:element>
    <xsd:element name="Status" ma:index="28" nillable="true" ma:displayName="Status" ma:format="Dropdown" ma:internalName="Status">
      <xsd:simpleType>
        <xsd:restriction base="dms:Choice">
          <xsd:enumeration value="in-progress"/>
          <xsd:enumeration value="draft"/>
          <xsd:enumeration value="check for final"/>
          <xsd:enumeration value="complete"/>
          <xsd:enumeration value="Sent for Signatures"/>
          <xsd:enumeration value="Need Signature"/>
        </xsd:restriction>
      </xsd:simpleType>
    </xsd:element>
    <xsd:element name="Roll_x002d_Call" ma:index="29" nillable="true" ma:displayName="Roll-Call" ma:description="when done making edits put your name here" ma:format="Dropdown" ma:list="UserInfo" ma:SharePointGroup="0" ma:internalName="Roll_x002d_Call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mpleted" ma:index="30" nillable="true" ma:displayName="Completed " ma:default="1" ma:format="Dropdown" ma:internalName="Completed">
      <xsd:simpleType>
        <xsd:restriction base="dms:Boolean"/>
      </xsd:simpleType>
    </xsd:element>
    <xsd:element name="Notes" ma:index="31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ManagerApproval" ma:index="32" nillable="true" ma:displayName="Manager Approval" ma:description="Please type name of manager who approved the final version of this document" ma:format="Dropdown" ma:list="UserInfo" ma:SharePointGroup="0" ma:internalName="ManagerApproval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ObjectDetectorVersions" ma:index="3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9d9eb7-b7cc-4e27-879b-01b4831586a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14" nillable="true" ma:displayName="Taxonomy Catch All Column" ma:hidden="true" ma:list="{d32c7c3e-39b0-4ad2-86af-70b8daaeb2b9}" ma:internalName="TaxCatchAll" ma:readOnly="false" ma:showField="CatchAllData" ma:web="449d9eb7-b7cc-4e27-879b-01b4831586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C4328A-3F1D-44AB-9561-828C82F97E4F}">
  <ds:schemaRefs>
    <ds:schemaRef ds:uri="http://schemas.microsoft.com/office/2006/metadata/properties"/>
    <ds:schemaRef ds:uri="07eb0168-e38f-4593-8bb7-e13af032c594"/>
    <ds:schemaRef ds:uri="http://purl.org/dc/terms/"/>
    <ds:schemaRef ds:uri="http://schemas.microsoft.com/sharepoint/v3"/>
    <ds:schemaRef ds:uri="http://schemas.microsoft.com/office/2006/documentManagement/types"/>
    <ds:schemaRef ds:uri="449d9eb7-b7cc-4e27-879b-01b4831586a2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A398030-35FF-4EBA-96D1-0C9AE23965D1}">
  <ds:schemaRefs>
    <ds:schemaRef ds:uri="07eb0168-e38f-4593-8bb7-e13af032c594"/>
    <ds:schemaRef ds:uri="449d9eb7-b7cc-4e27-879b-01b4831586a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4B9CE28-E3B9-429F-8CB9-2F2B18D6C4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1965</Words>
  <Application>Microsoft Office PowerPoint</Application>
  <PresentationFormat>Widescreen</PresentationFormat>
  <Paragraphs>402</Paragraphs>
  <Slides>30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Arial,Sans-Serif</vt:lpstr>
      <vt:lpstr>Calibri</vt:lpstr>
      <vt:lpstr>Calibri Light</vt:lpstr>
      <vt:lpstr>Cambria</vt:lpstr>
      <vt:lpstr>Franklin Gothic Medium</vt:lpstr>
      <vt:lpstr>Office Theme</vt:lpstr>
      <vt:lpstr>IPA theme</vt:lpstr>
      <vt:lpstr>Title</vt:lpstr>
      <vt:lpstr>Agenda</vt:lpstr>
      <vt:lpstr>The Illinois Power Agency</vt:lpstr>
      <vt:lpstr>Renewable Energy Credits (RECs)</vt:lpstr>
      <vt:lpstr>IPA Programs and Procurements </vt:lpstr>
      <vt:lpstr>How can you participate?</vt:lpstr>
      <vt:lpstr>Title</vt:lpstr>
      <vt:lpstr>Illinois Shines Project Categories</vt:lpstr>
      <vt:lpstr>Illinois Shines: Participate as a Customer</vt:lpstr>
      <vt:lpstr>Illinois Shines: 2024-25 Program Year Capacity</vt:lpstr>
      <vt:lpstr>Illinois Shines: 2024-25 REC Prices</vt:lpstr>
      <vt:lpstr>Title</vt:lpstr>
      <vt:lpstr> Illinois Solar for All (ILSFA)</vt:lpstr>
      <vt:lpstr> Illinois Solar for All (ILSFA)</vt:lpstr>
      <vt:lpstr>Illinois Solar for All: Customer Participation</vt:lpstr>
      <vt:lpstr>Title</vt:lpstr>
      <vt:lpstr>Benefits of Participation</vt:lpstr>
      <vt:lpstr>Title</vt:lpstr>
      <vt:lpstr>Approved Vendor Types</vt:lpstr>
      <vt:lpstr>Small &amp; Emerging Business Guide</vt:lpstr>
      <vt:lpstr>Becoming an Approved Vendor</vt:lpstr>
      <vt:lpstr>Title</vt:lpstr>
      <vt:lpstr>Prevailing Wage Requirements</vt:lpstr>
      <vt:lpstr>Prevailing Wage  </vt:lpstr>
      <vt:lpstr>Project Labor Agreements </vt:lpstr>
      <vt:lpstr>Title</vt:lpstr>
      <vt:lpstr>Equity Goals and Requirements</vt:lpstr>
      <vt:lpstr>Energy Workforce Equity Portal (Portal)</vt:lpstr>
      <vt:lpstr>Energy Workforce Equity Portal (Portal)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DuPont, Becky</dc:creator>
  <cp:lastModifiedBy>Kelly</cp:lastModifiedBy>
  <cp:revision>3</cp:revision>
  <cp:lastPrinted>2021-05-13T15:35:14Z</cp:lastPrinted>
  <dcterms:created xsi:type="dcterms:W3CDTF">2021-05-05T14:57:48Z</dcterms:created>
  <dcterms:modified xsi:type="dcterms:W3CDTF">2024-07-18T06:06:16Z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0x010100A7D9C6DF2CFA2344B8438EA57D1C19B2</vt:lpwstr>
  </property>
  <property fmtid="{D5CDD505-2E9C-101B-9397-08002B2CF9AE}" pid="3" name="MediaServiceImageTags">
    <vt:lpwstr/>
  </property>
  <property fmtid="{D5CDD505-2E9C-101B-9397-08002B2CF9AE}" pid="4" name="Last Edited By">
    <vt:lpwstr/>
  </property>
</Properties>
</file>