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98" r:id="rId2"/>
    <p:sldId id="3534" r:id="rId3"/>
    <p:sldId id="3523" r:id="rId4"/>
    <p:sldId id="3575" r:id="rId5"/>
    <p:sldId id="3573" r:id="rId6"/>
    <p:sldId id="3507" r:id="rId7"/>
    <p:sldId id="3576" r:id="rId8"/>
    <p:sldId id="3574" r:id="rId9"/>
    <p:sldId id="3579" r:id="rId10"/>
    <p:sldId id="3580" r:id="rId11"/>
    <p:sldId id="3581" r:id="rId12"/>
    <p:sldId id="3582" r:id="rId13"/>
    <p:sldId id="3584" r:id="rId14"/>
  </p:sldIdLst>
  <p:sldSz cx="10058400" cy="7772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tN3HOWHrWZUoW5dIH/ArjvWXB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6"/>
    <p:restoredTop sz="84353" autoAdjust="0"/>
  </p:normalViewPr>
  <p:slideViewPr>
    <p:cSldViewPr snapToGrid="0">
      <p:cViewPr varScale="1">
        <p:scale>
          <a:sx n="47" d="100"/>
          <a:sy n="47" d="100"/>
        </p:scale>
        <p:origin x="2008"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61" Type="http://customschemas.google.com/relationships/presentationmetadata" Target="metadata"/><Relationship Id="rId10" Type="http://schemas.openxmlformats.org/officeDocument/2006/relationships/slide" Target="slides/slide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0950" y="696913"/>
            <a:ext cx="45085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9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1289050" y="708025"/>
            <a:ext cx="45878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1:notes"/>
          <p:cNvSpPr txBox="1">
            <a:spLocks noGrp="1"/>
          </p:cNvSpPr>
          <p:nvPr>
            <p:ph type="body" idx="1"/>
          </p:nvPr>
        </p:nvSpPr>
        <p:spPr>
          <a:xfrm>
            <a:off x="955491" y="4489387"/>
            <a:ext cx="5255204" cy="4253103"/>
          </a:xfrm>
          <a:prstGeom prst="rect">
            <a:avLst/>
          </a:prstGeom>
          <a:noFill/>
          <a:ln>
            <a:noFill/>
          </a:ln>
        </p:spPr>
        <p:txBody>
          <a:bodyPr spcFirstLastPara="1" wrap="square" lIns="94932" tIns="47453" rIns="94932" bIns="47453" anchor="t" anchorCtr="0">
            <a:noAutofit/>
          </a:bodyPr>
          <a:lstStyle/>
          <a:p>
            <a:pPr marL="0" inden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900"/>
              <a:buFont typeface="Helvetica Neue"/>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900"/>
              <a:buFont typeface="Helvetica Neue"/>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Good</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35686b821_0_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f35686b82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560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35686b821_0_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f35686b82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89227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2361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25"/>
        <p:cNvGrpSpPr/>
        <p:nvPr/>
      </p:nvGrpSpPr>
      <p:grpSpPr>
        <a:xfrm>
          <a:off x="0" y="0"/>
          <a:ext cx="0" cy="0"/>
          <a:chOff x="0" y="0"/>
          <a:chExt cx="0" cy="0"/>
        </a:xfrm>
      </p:grpSpPr>
      <p:pic>
        <p:nvPicPr>
          <p:cNvPr id="26" name="Google Shape;26;p20"/>
          <p:cNvPicPr preferRelativeResize="0"/>
          <p:nvPr/>
        </p:nvPicPr>
        <p:blipFill rotWithShape="1">
          <a:blip r:embed="rId2">
            <a:alphaModFix/>
          </a:blip>
          <a:srcRect/>
          <a:stretch/>
        </p:blipFill>
        <p:spPr>
          <a:xfrm>
            <a:off x="0" y="0"/>
            <a:ext cx="10058400" cy="7772400"/>
          </a:xfrm>
          <a:prstGeom prst="rect">
            <a:avLst/>
          </a:prstGeom>
          <a:noFill/>
          <a:ln>
            <a:noFill/>
          </a:ln>
        </p:spPr>
      </p:pic>
      <p:pic>
        <p:nvPicPr>
          <p:cNvPr id="27" name="Google Shape;27;p20"/>
          <p:cNvPicPr preferRelativeResize="0"/>
          <p:nvPr/>
        </p:nvPicPr>
        <p:blipFill rotWithShape="1">
          <a:blip r:embed="rId3">
            <a:alphaModFix/>
          </a:blip>
          <a:srcRect/>
          <a:stretch/>
        </p:blipFill>
        <p:spPr>
          <a:xfrm>
            <a:off x="0" y="3950"/>
            <a:ext cx="6354479" cy="883500"/>
          </a:xfrm>
          <a:prstGeom prst="rect">
            <a:avLst/>
          </a:prstGeom>
          <a:noFill/>
          <a:ln>
            <a:noFill/>
          </a:ln>
        </p:spPr>
      </p:pic>
      <p:pic>
        <p:nvPicPr>
          <p:cNvPr id="28" name="Google Shape;28;p20"/>
          <p:cNvPicPr preferRelativeResize="0"/>
          <p:nvPr/>
        </p:nvPicPr>
        <p:blipFill rotWithShape="1">
          <a:blip r:embed="rId4">
            <a:alphaModFix/>
          </a:blip>
          <a:srcRect/>
          <a:stretch/>
        </p:blipFill>
        <p:spPr>
          <a:xfrm>
            <a:off x="82071" y="300262"/>
            <a:ext cx="298518" cy="290864"/>
          </a:xfrm>
          <a:prstGeom prst="rect">
            <a:avLst/>
          </a:prstGeom>
          <a:noFill/>
          <a:ln>
            <a:noFill/>
          </a:ln>
        </p:spPr>
      </p:pic>
      <p:sp>
        <p:nvSpPr>
          <p:cNvPr id="29" name="Google Shape;29;p20"/>
          <p:cNvSpPr txBox="1">
            <a:spLocks noGrp="1"/>
          </p:cNvSpPr>
          <p:nvPr>
            <p:ph type="title"/>
          </p:nvPr>
        </p:nvSpPr>
        <p:spPr>
          <a:xfrm>
            <a:off x="494300" y="3961"/>
            <a:ext cx="6621000" cy="883500"/>
          </a:xfrm>
          <a:prstGeom prst="rect">
            <a:avLst/>
          </a:prstGeom>
          <a:noFill/>
          <a:ln>
            <a:noFill/>
          </a:ln>
        </p:spPr>
        <p:txBody>
          <a:bodyPr spcFirstLastPara="1" wrap="square" lIns="91425" tIns="91425" rIns="91425" bIns="91425" anchor="ctr" anchorCtr="0">
            <a:normAutofit/>
          </a:bodyPr>
          <a:lstStyle>
            <a:lvl1pPr lvl="0" algn="l" rtl="0">
              <a:lnSpc>
                <a:spcPct val="80000"/>
              </a:lnSpc>
              <a:spcBef>
                <a:spcPts val="0"/>
              </a:spcBef>
              <a:spcAft>
                <a:spcPts val="0"/>
              </a:spcAft>
              <a:buClr>
                <a:schemeClr val="lt1"/>
              </a:buClr>
              <a:buSzPts val="1700"/>
              <a:buFont typeface="Helvetica Neue"/>
              <a:buNone/>
              <a:defRPr sz="3200">
                <a:solidFill>
                  <a:schemeClr val="lt1"/>
                </a:solidFill>
              </a:defRPr>
            </a:lvl1pPr>
            <a:lvl2pPr lvl="1" algn="l" rtl="0">
              <a:lnSpc>
                <a:spcPct val="80000"/>
              </a:lnSpc>
              <a:spcBef>
                <a:spcPts val="0"/>
              </a:spcBef>
              <a:spcAft>
                <a:spcPts val="0"/>
              </a:spcAft>
              <a:buClr>
                <a:srgbClr val="1E7DCA"/>
              </a:buClr>
              <a:buSzPts val="2000"/>
              <a:buFont typeface="Helvetica Neue"/>
              <a:buNone/>
              <a:defRPr/>
            </a:lvl2pPr>
            <a:lvl3pPr lvl="2" algn="l" rtl="0">
              <a:lnSpc>
                <a:spcPct val="80000"/>
              </a:lnSpc>
              <a:spcBef>
                <a:spcPts val="0"/>
              </a:spcBef>
              <a:spcAft>
                <a:spcPts val="0"/>
              </a:spcAft>
              <a:buClr>
                <a:srgbClr val="1E7DCA"/>
              </a:buClr>
              <a:buSzPts val="2000"/>
              <a:buFont typeface="Helvetica Neue"/>
              <a:buNone/>
              <a:defRPr/>
            </a:lvl3pPr>
            <a:lvl4pPr lvl="3" algn="l" rtl="0">
              <a:lnSpc>
                <a:spcPct val="80000"/>
              </a:lnSpc>
              <a:spcBef>
                <a:spcPts val="0"/>
              </a:spcBef>
              <a:spcAft>
                <a:spcPts val="0"/>
              </a:spcAft>
              <a:buClr>
                <a:srgbClr val="1E7DCA"/>
              </a:buClr>
              <a:buSzPts val="2000"/>
              <a:buFont typeface="Helvetica Neue"/>
              <a:buNone/>
              <a:defRPr/>
            </a:lvl4pPr>
            <a:lvl5pPr lvl="4" algn="l" rtl="0">
              <a:lnSpc>
                <a:spcPct val="80000"/>
              </a:lnSpc>
              <a:spcBef>
                <a:spcPts val="0"/>
              </a:spcBef>
              <a:spcAft>
                <a:spcPts val="0"/>
              </a:spcAft>
              <a:buClr>
                <a:srgbClr val="1E7DCA"/>
              </a:buClr>
              <a:buSzPts val="2000"/>
              <a:buFont typeface="Helvetica Neue"/>
              <a:buNone/>
              <a:defRPr/>
            </a:lvl5pPr>
            <a:lvl6pPr lvl="5" algn="l" rtl="0">
              <a:lnSpc>
                <a:spcPct val="80000"/>
              </a:lnSpc>
              <a:spcBef>
                <a:spcPts val="0"/>
              </a:spcBef>
              <a:spcAft>
                <a:spcPts val="0"/>
              </a:spcAft>
              <a:buClr>
                <a:srgbClr val="1E7DCA"/>
              </a:buClr>
              <a:buSzPts val="2000"/>
              <a:buFont typeface="Helvetica Neue"/>
              <a:buNone/>
              <a:defRPr/>
            </a:lvl6pPr>
            <a:lvl7pPr lvl="6" algn="l" rtl="0">
              <a:lnSpc>
                <a:spcPct val="80000"/>
              </a:lnSpc>
              <a:spcBef>
                <a:spcPts val="0"/>
              </a:spcBef>
              <a:spcAft>
                <a:spcPts val="0"/>
              </a:spcAft>
              <a:buClr>
                <a:srgbClr val="1E7DCA"/>
              </a:buClr>
              <a:buSzPts val="2000"/>
              <a:buFont typeface="Helvetica Neue"/>
              <a:buNone/>
              <a:defRPr/>
            </a:lvl7pPr>
            <a:lvl8pPr lvl="7" algn="l" rtl="0">
              <a:lnSpc>
                <a:spcPct val="80000"/>
              </a:lnSpc>
              <a:spcBef>
                <a:spcPts val="0"/>
              </a:spcBef>
              <a:spcAft>
                <a:spcPts val="0"/>
              </a:spcAft>
              <a:buClr>
                <a:srgbClr val="1E7DCA"/>
              </a:buClr>
              <a:buSzPts val="2000"/>
              <a:buFont typeface="Helvetica Neue"/>
              <a:buNone/>
              <a:defRPr/>
            </a:lvl8pPr>
            <a:lvl9pPr lvl="8" algn="l" rtl="0">
              <a:lnSpc>
                <a:spcPct val="80000"/>
              </a:lnSpc>
              <a:spcBef>
                <a:spcPts val="0"/>
              </a:spcBef>
              <a:spcAft>
                <a:spcPts val="0"/>
              </a:spcAft>
              <a:buClr>
                <a:srgbClr val="1E7DCA"/>
              </a:buClr>
              <a:buSzPts val="2000"/>
              <a:buFont typeface="Helvetica Neue"/>
              <a:buNone/>
              <a:defRPr/>
            </a:lvl9pPr>
          </a:lstStyle>
          <a:p>
            <a:endParaRPr/>
          </a:p>
        </p:txBody>
      </p:sp>
      <p:pic>
        <p:nvPicPr>
          <p:cNvPr id="30" name="Google Shape;30;p20"/>
          <p:cNvPicPr preferRelativeResize="0"/>
          <p:nvPr/>
        </p:nvPicPr>
        <p:blipFill rotWithShape="1">
          <a:blip r:embed="rId5">
            <a:alphaModFix/>
          </a:blip>
          <a:srcRect/>
          <a:stretch/>
        </p:blipFill>
        <p:spPr>
          <a:xfrm>
            <a:off x="8875925" y="7081525"/>
            <a:ext cx="1182475" cy="690875"/>
          </a:xfrm>
          <a:prstGeom prst="rect">
            <a:avLst/>
          </a:prstGeom>
          <a:noFill/>
          <a:ln>
            <a:noFill/>
          </a:ln>
        </p:spPr>
      </p:pic>
    </p:spTree>
    <p:extLst>
      <p:ext uri="{BB962C8B-B14F-4D97-AF65-F5344CB8AC3E}">
        <p14:creationId xmlns:p14="http://schemas.microsoft.com/office/powerpoint/2010/main" val="11193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sldNum" idx="12"/>
          </p:nvPr>
        </p:nvSpPr>
        <p:spPr>
          <a:xfrm>
            <a:off x="4927002" y="7412567"/>
            <a:ext cx="199200" cy="2412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21"/>
          <p:cNvPicPr preferRelativeResize="0"/>
          <p:nvPr/>
        </p:nvPicPr>
        <p:blipFill rotWithShape="1">
          <a:blip r:embed="rId2">
            <a:alphaModFix/>
          </a:blip>
          <a:srcRect/>
          <a:stretch/>
        </p:blipFill>
        <p:spPr>
          <a:xfrm>
            <a:off x="0" y="0"/>
            <a:ext cx="10058400" cy="7772400"/>
          </a:xfrm>
          <a:prstGeom prst="rect">
            <a:avLst/>
          </a:prstGeom>
          <a:noFill/>
          <a:ln>
            <a:noFill/>
          </a:ln>
        </p:spPr>
      </p:pic>
      <p:pic>
        <p:nvPicPr>
          <p:cNvPr id="33" name="Google Shape;33;p21" descr="A close up of a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6600" y="352513"/>
            <a:ext cx="337705" cy="329045"/>
          </a:xfrm>
          <a:prstGeom prst="rect">
            <a:avLst/>
          </a:prstGeom>
          <a:noFill/>
          <a:ln>
            <a:noFill/>
          </a:ln>
        </p:spPr>
      </p:pic>
      <p:pic>
        <p:nvPicPr>
          <p:cNvPr id="34" name="Google Shape;34;p21"/>
          <p:cNvPicPr preferRelativeResize="0"/>
          <p:nvPr/>
        </p:nvPicPr>
        <p:blipFill rotWithShape="1">
          <a:blip r:embed="rId4">
            <a:alphaModFix/>
          </a:blip>
          <a:srcRect/>
          <a:stretch/>
        </p:blipFill>
        <p:spPr>
          <a:xfrm>
            <a:off x="0" y="3949"/>
            <a:ext cx="6354475" cy="883500"/>
          </a:xfrm>
          <a:prstGeom prst="rect">
            <a:avLst/>
          </a:prstGeom>
          <a:noFill/>
          <a:ln>
            <a:noFill/>
          </a:ln>
        </p:spPr>
      </p:pic>
      <p:pic>
        <p:nvPicPr>
          <p:cNvPr id="35" name="Google Shape;35;p21"/>
          <p:cNvPicPr preferRelativeResize="0"/>
          <p:nvPr/>
        </p:nvPicPr>
        <p:blipFill rotWithShape="1">
          <a:blip r:embed="rId5">
            <a:alphaModFix/>
          </a:blip>
          <a:srcRect/>
          <a:stretch/>
        </p:blipFill>
        <p:spPr>
          <a:xfrm>
            <a:off x="82071" y="300262"/>
            <a:ext cx="298518" cy="290864"/>
          </a:xfrm>
          <a:prstGeom prst="rect">
            <a:avLst/>
          </a:prstGeom>
          <a:noFill/>
          <a:ln>
            <a:noFill/>
          </a:ln>
        </p:spPr>
      </p:pic>
      <p:sp>
        <p:nvSpPr>
          <p:cNvPr id="36" name="Google Shape;36;p21"/>
          <p:cNvSpPr txBox="1">
            <a:spLocks noGrp="1"/>
          </p:cNvSpPr>
          <p:nvPr>
            <p:ph type="title"/>
          </p:nvPr>
        </p:nvSpPr>
        <p:spPr>
          <a:xfrm>
            <a:off x="494300" y="3961"/>
            <a:ext cx="6621000" cy="883500"/>
          </a:xfrm>
          <a:prstGeom prst="rect">
            <a:avLst/>
          </a:prstGeom>
          <a:noFill/>
          <a:ln>
            <a:noFill/>
          </a:ln>
        </p:spPr>
        <p:txBody>
          <a:bodyPr spcFirstLastPara="1" wrap="square" lIns="91425" tIns="91425" rIns="91425" bIns="91425" anchor="ctr" anchorCtr="0">
            <a:normAutofit/>
          </a:bodyPr>
          <a:lstStyle>
            <a:lvl1pPr lvl="0" algn="l" rtl="0">
              <a:lnSpc>
                <a:spcPct val="80000"/>
              </a:lnSpc>
              <a:spcBef>
                <a:spcPts val="0"/>
              </a:spcBef>
              <a:spcAft>
                <a:spcPts val="0"/>
              </a:spcAft>
              <a:buClr>
                <a:schemeClr val="lt1"/>
              </a:buClr>
              <a:buSzPts val="1700"/>
              <a:buFont typeface="Helvetica Neue"/>
              <a:buNone/>
              <a:defRPr sz="3200">
                <a:solidFill>
                  <a:schemeClr val="lt1"/>
                </a:solidFill>
              </a:defRPr>
            </a:lvl1pPr>
            <a:lvl2pPr lvl="1" algn="l" rtl="0">
              <a:lnSpc>
                <a:spcPct val="80000"/>
              </a:lnSpc>
              <a:spcBef>
                <a:spcPts val="0"/>
              </a:spcBef>
              <a:spcAft>
                <a:spcPts val="0"/>
              </a:spcAft>
              <a:buClr>
                <a:srgbClr val="1E7DCA"/>
              </a:buClr>
              <a:buSzPts val="2000"/>
              <a:buFont typeface="Helvetica Neue"/>
              <a:buNone/>
              <a:defRPr/>
            </a:lvl2pPr>
            <a:lvl3pPr lvl="2" algn="l" rtl="0">
              <a:lnSpc>
                <a:spcPct val="80000"/>
              </a:lnSpc>
              <a:spcBef>
                <a:spcPts val="0"/>
              </a:spcBef>
              <a:spcAft>
                <a:spcPts val="0"/>
              </a:spcAft>
              <a:buClr>
                <a:srgbClr val="1E7DCA"/>
              </a:buClr>
              <a:buSzPts val="2000"/>
              <a:buFont typeface="Helvetica Neue"/>
              <a:buNone/>
              <a:defRPr/>
            </a:lvl3pPr>
            <a:lvl4pPr lvl="3" algn="l" rtl="0">
              <a:lnSpc>
                <a:spcPct val="80000"/>
              </a:lnSpc>
              <a:spcBef>
                <a:spcPts val="0"/>
              </a:spcBef>
              <a:spcAft>
                <a:spcPts val="0"/>
              </a:spcAft>
              <a:buClr>
                <a:srgbClr val="1E7DCA"/>
              </a:buClr>
              <a:buSzPts val="2000"/>
              <a:buFont typeface="Helvetica Neue"/>
              <a:buNone/>
              <a:defRPr/>
            </a:lvl4pPr>
            <a:lvl5pPr lvl="4" algn="l" rtl="0">
              <a:lnSpc>
                <a:spcPct val="80000"/>
              </a:lnSpc>
              <a:spcBef>
                <a:spcPts val="0"/>
              </a:spcBef>
              <a:spcAft>
                <a:spcPts val="0"/>
              </a:spcAft>
              <a:buClr>
                <a:srgbClr val="1E7DCA"/>
              </a:buClr>
              <a:buSzPts val="2000"/>
              <a:buFont typeface="Helvetica Neue"/>
              <a:buNone/>
              <a:defRPr/>
            </a:lvl5pPr>
            <a:lvl6pPr lvl="5" algn="l" rtl="0">
              <a:lnSpc>
                <a:spcPct val="80000"/>
              </a:lnSpc>
              <a:spcBef>
                <a:spcPts val="0"/>
              </a:spcBef>
              <a:spcAft>
                <a:spcPts val="0"/>
              </a:spcAft>
              <a:buClr>
                <a:srgbClr val="1E7DCA"/>
              </a:buClr>
              <a:buSzPts val="2000"/>
              <a:buFont typeface="Helvetica Neue"/>
              <a:buNone/>
              <a:defRPr/>
            </a:lvl6pPr>
            <a:lvl7pPr lvl="6" algn="l" rtl="0">
              <a:lnSpc>
                <a:spcPct val="80000"/>
              </a:lnSpc>
              <a:spcBef>
                <a:spcPts val="0"/>
              </a:spcBef>
              <a:spcAft>
                <a:spcPts val="0"/>
              </a:spcAft>
              <a:buClr>
                <a:srgbClr val="1E7DCA"/>
              </a:buClr>
              <a:buSzPts val="2000"/>
              <a:buFont typeface="Helvetica Neue"/>
              <a:buNone/>
              <a:defRPr/>
            </a:lvl7pPr>
            <a:lvl8pPr lvl="7" algn="l" rtl="0">
              <a:lnSpc>
                <a:spcPct val="80000"/>
              </a:lnSpc>
              <a:spcBef>
                <a:spcPts val="0"/>
              </a:spcBef>
              <a:spcAft>
                <a:spcPts val="0"/>
              </a:spcAft>
              <a:buClr>
                <a:srgbClr val="1E7DCA"/>
              </a:buClr>
              <a:buSzPts val="2000"/>
              <a:buFont typeface="Helvetica Neue"/>
              <a:buNone/>
              <a:defRPr/>
            </a:lvl8pPr>
            <a:lvl9pPr lvl="8" algn="l" rtl="0">
              <a:lnSpc>
                <a:spcPct val="80000"/>
              </a:lnSpc>
              <a:spcBef>
                <a:spcPts val="0"/>
              </a:spcBef>
              <a:spcAft>
                <a:spcPts val="0"/>
              </a:spcAft>
              <a:buClr>
                <a:srgbClr val="1E7DCA"/>
              </a:buClr>
              <a:buSzPts val="2000"/>
              <a:buFont typeface="Helvetica Neue"/>
              <a:buNone/>
              <a:defRPr/>
            </a:lvl9pPr>
          </a:lstStyle>
          <a:p>
            <a:endParaRPr/>
          </a:p>
        </p:txBody>
      </p:sp>
      <p:pic>
        <p:nvPicPr>
          <p:cNvPr id="37" name="Google Shape;37;p21"/>
          <p:cNvPicPr preferRelativeResize="0"/>
          <p:nvPr/>
        </p:nvPicPr>
        <p:blipFill rotWithShape="1">
          <a:blip r:embed="rId6">
            <a:alphaModFix/>
          </a:blip>
          <a:srcRect/>
          <a:stretch/>
        </p:blipFill>
        <p:spPr>
          <a:xfrm>
            <a:off x="8875925" y="7081525"/>
            <a:ext cx="1182475" cy="6908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p:cSld name="1_Title + 2 columns">
    <p:spTree>
      <p:nvGrpSpPr>
        <p:cNvPr id="1" name="Shape 52"/>
        <p:cNvGrpSpPr/>
        <p:nvPr/>
      </p:nvGrpSpPr>
      <p:grpSpPr>
        <a:xfrm>
          <a:off x="0" y="0"/>
          <a:ext cx="0" cy="0"/>
          <a:chOff x="0" y="0"/>
          <a:chExt cx="0" cy="0"/>
        </a:xfrm>
      </p:grpSpPr>
      <p:pic>
        <p:nvPicPr>
          <p:cNvPr id="53" name="Google Shape;53;p24"/>
          <p:cNvPicPr preferRelativeResize="0"/>
          <p:nvPr/>
        </p:nvPicPr>
        <p:blipFill rotWithShape="1">
          <a:blip r:embed="rId2">
            <a:alphaModFix/>
          </a:blip>
          <a:srcRect/>
          <a:stretch/>
        </p:blipFill>
        <p:spPr>
          <a:xfrm>
            <a:off x="0" y="0"/>
            <a:ext cx="10058400" cy="7772400"/>
          </a:xfrm>
          <a:prstGeom prst="rect">
            <a:avLst/>
          </a:prstGeom>
          <a:noFill/>
          <a:ln>
            <a:noFill/>
          </a:ln>
        </p:spPr>
      </p:pic>
      <p:pic>
        <p:nvPicPr>
          <p:cNvPr id="54" name="Google Shape;54;p24" descr="A close up of a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7163" y="352638"/>
            <a:ext cx="337026" cy="328295"/>
          </a:xfrm>
          <a:prstGeom prst="rect">
            <a:avLst/>
          </a:prstGeom>
          <a:noFill/>
          <a:ln>
            <a:noFill/>
          </a:ln>
        </p:spPr>
      </p:pic>
      <p:pic>
        <p:nvPicPr>
          <p:cNvPr id="55" name="Google Shape;55;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4799"/>
            <a:ext cx="6354605" cy="696755"/>
          </a:xfrm>
          <a:prstGeom prst="rect">
            <a:avLst/>
          </a:prstGeom>
          <a:noFill/>
          <a:ln>
            <a:noFill/>
          </a:ln>
        </p:spPr>
      </p:pic>
      <p:pic>
        <p:nvPicPr>
          <p:cNvPr id="56" name="Google Shape;56;p24"/>
          <p:cNvPicPr preferRelativeResize="0"/>
          <p:nvPr/>
        </p:nvPicPr>
        <p:blipFill rotWithShape="1">
          <a:blip r:embed="rId5">
            <a:alphaModFix/>
          </a:blip>
          <a:srcRect/>
          <a:stretch/>
        </p:blipFill>
        <p:spPr>
          <a:xfrm>
            <a:off x="82074" y="208234"/>
            <a:ext cx="298608" cy="289878"/>
          </a:xfrm>
          <a:prstGeom prst="rect">
            <a:avLst/>
          </a:prstGeom>
          <a:noFill/>
          <a:ln>
            <a:noFill/>
          </a:ln>
        </p:spPr>
      </p:pic>
      <p:pic>
        <p:nvPicPr>
          <p:cNvPr id="57" name="Google Shape;57;p24"/>
          <p:cNvPicPr preferRelativeResize="0"/>
          <p:nvPr/>
        </p:nvPicPr>
        <p:blipFill rotWithShape="1">
          <a:blip r:embed="rId6">
            <a:alphaModFix/>
          </a:blip>
          <a:srcRect/>
          <a:stretch/>
        </p:blipFill>
        <p:spPr>
          <a:xfrm>
            <a:off x="8876190" y="7081520"/>
            <a:ext cx="1183957" cy="502920"/>
          </a:xfrm>
          <a:prstGeom prst="rect">
            <a:avLst/>
          </a:prstGeom>
          <a:noFill/>
          <a:ln>
            <a:noFill/>
          </a:ln>
        </p:spPr>
      </p:pic>
      <p:sp>
        <p:nvSpPr>
          <p:cNvPr id="58" name="Google Shape;58;p24"/>
          <p:cNvSpPr txBox="1">
            <a:spLocks noGrp="1"/>
          </p:cNvSpPr>
          <p:nvPr>
            <p:ph type="body" idx="1"/>
          </p:nvPr>
        </p:nvSpPr>
        <p:spPr>
          <a:xfrm>
            <a:off x="306513" y="1746453"/>
            <a:ext cx="8228400" cy="4279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1800"/>
              <a:buFont typeface="Roboto"/>
              <a:buNone/>
              <a:defRPr>
                <a:latin typeface="Roboto"/>
                <a:ea typeface="Roboto"/>
                <a:cs typeface="Roboto"/>
                <a:sym typeface="Roboto"/>
              </a:defRPr>
            </a:lvl1pPr>
            <a:lvl2pPr marL="914400" lvl="1" indent="-228600" algn="ctr">
              <a:lnSpc>
                <a:spcPct val="100000"/>
              </a:lnSpc>
              <a:spcBef>
                <a:spcPts val="0"/>
              </a:spcBef>
              <a:spcAft>
                <a:spcPts val="0"/>
              </a:spcAft>
              <a:buClr>
                <a:srgbClr val="000000"/>
              </a:buClr>
              <a:buSzPts val="1800"/>
              <a:buFont typeface="Roboto"/>
              <a:buNone/>
              <a:defRPr>
                <a:latin typeface="Roboto"/>
                <a:ea typeface="Roboto"/>
                <a:cs typeface="Roboto"/>
                <a:sym typeface="Roboto"/>
              </a:defRPr>
            </a:lvl2pPr>
            <a:lvl3pPr marL="1371600" lvl="2" indent="-228600" algn="ctr">
              <a:lnSpc>
                <a:spcPct val="100000"/>
              </a:lnSpc>
              <a:spcBef>
                <a:spcPts val="0"/>
              </a:spcBef>
              <a:spcAft>
                <a:spcPts val="0"/>
              </a:spcAft>
              <a:buClr>
                <a:srgbClr val="000000"/>
              </a:buClr>
              <a:buSzPts val="1800"/>
              <a:buFont typeface="Roboto"/>
              <a:buNone/>
              <a:defRPr>
                <a:latin typeface="Roboto"/>
                <a:ea typeface="Roboto"/>
                <a:cs typeface="Roboto"/>
                <a:sym typeface="Roboto"/>
              </a:defRPr>
            </a:lvl3pPr>
            <a:lvl4pPr marL="1828800" lvl="3" indent="-228600" algn="ctr">
              <a:lnSpc>
                <a:spcPct val="100000"/>
              </a:lnSpc>
              <a:spcBef>
                <a:spcPts val="0"/>
              </a:spcBef>
              <a:spcAft>
                <a:spcPts val="0"/>
              </a:spcAft>
              <a:buClr>
                <a:srgbClr val="000000"/>
              </a:buClr>
              <a:buSzPts val="1800"/>
              <a:buFont typeface="Roboto"/>
              <a:buNone/>
              <a:defRPr>
                <a:latin typeface="Roboto"/>
                <a:ea typeface="Roboto"/>
                <a:cs typeface="Roboto"/>
                <a:sym typeface="Roboto"/>
              </a:defRPr>
            </a:lvl4pPr>
            <a:lvl5pPr marL="2286000" lvl="4" indent="-228600" algn="ctr">
              <a:lnSpc>
                <a:spcPct val="100000"/>
              </a:lnSpc>
              <a:spcBef>
                <a:spcPts val="0"/>
              </a:spcBef>
              <a:spcAft>
                <a:spcPts val="0"/>
              </a:spcAft>
              <a:buClr>
                <a:srgbClr val="000000"/>
              </a:buClr>
              <a:buSzPts val="1800"/>
              <a:buFont typeface="Roboto"/>
              <a:buNone/>
              <a:defRPr>
                <a:latin typeface="Roboto"/>
                <a:ea typeface="Roboto"/>
                <a:cs typeface="Roboto"/>
                <a:sym typeface="Roboto"/>
              </a:defRPr>
            </a:lvl5pPr>
            <a:lvl6pPr marL="2743200" lvl="5" indent="-314325" algn="ctr">
              <a:lnSpc>
                <a:spcPct val="100000"/>
              </a:lnSpc>
              <a:spcBef>
                <a:spcPts val="0"/>
              </a:spcBef>
              <a:spcAft>
                <a:spcPts val="0"/>
              </a:spcAft>
              <a:buClr>
                <a:srgbClr val="000000"/>
              </a:buClr>
              <a:buSzPts val="1350"/>
              <a:buFont typeface="Roboto"/>
              <a:buChar char="•"/>
              <a:defRPr>
                <a:latin typeface="Roboto"/>
                <a:ea typeface="Roboto"/>
                <a:cs typeface="Roboto"/>
                <a:sym typeface="Roboto"/>
              </a:defRPr>
            </a:lvl6pPr>
            <a:lvl7pPr marL="3200400" lvl="6" indent="-314325" algn="ctr">
              <a:lnSpc>
                <a:spcPct val="100000"/>
              </a:lnSpc>
              <a:spcBef>
                <a:spcPts val="0"/>
              </a:spcBef>
              <a:spcAft>
                <a:spcPts val="0"/>
              </a:spcAft>
              <a:buClr>
                <a:srgbClr val="000000"/>
              </a:buClr>
              <a:buSzPts val="1350"/>
              <a:buFont typeface="Roboto"/>
              <a:buChar char="•"/>
              <a:defRPr>
                <a:latin typeface="Roboto"/>
                <a:ea typeface="Roboto"/>
                <a:cs typeface="Roboto"/>
                <a:sym typeface="Roboto"/>
              </a:defRPr>
            </a:lvl7pPr>
            <a:lvl8pPr marL="3657600" lvl="7" indent="-314325" algn="ctr">
              <a:lnSpc>
                <a:spcPct val="100000"/>
              </a:lnSpc>
              <a:spcBef>
                <a:spcPts val="0"/>
              </a:spcBef>
              <a:spcAft>
                <a:spcPts val="0"/>
              </a:spcAft>
              <a:buClr>
                <a:srgbClr val="000000"/>
              </a:buClr>
              <a:buSzPts val="1350"/>
              <a:buFont typeface="Roboto"/>
              <a:buChar char="•"/>
              <a:defRPr>
                <a:latin typeface="Roboto"/>
                <a:ea typeface="Roboto"/>
                <a:cs typeface="Roboto"/>
                <a:sym typeface="Roboto"/>
              </a:defRPr>
            </a:lvl8pPr>
            <a:lvl9pPr marL="4114800" lvl="8" indent="-314325" algn="ctr">
              <a:lnSpc>
                <a:spcPct val="100000"/>
              </a:lnSpc>
              <a:spcBef>
                <a:spcPts val="0"/>
              </a:spcBef>
              <a:spcAft>
                <a:spcPts val="0"/>
              </a:spcAft>
              <a:buClr>
                <a:srgbClr val="000000"/>
              </a:buClr>
              <a:buSzPts val="1350"/>
              <a:buFont typeface="Roboto"/>
              <a:buChar char="•"/>
              <a:defRPr>
                <a:latin typeface="Roboto"/>
                <a:ea typeface="Roboto"/>
                <a:cs typeface="Roboto"/>
                <a:sym typeface="Roboto"/>
              </a:defRPr>
            </a:lvl9pPr>
          </a:lstStyle>
          <a:p>
            <a:endParaRPr/>
          </a:p>
        </p:txBody>
      </p:sp>
      <p:sp>
        <p:nvSpPr>
          <p:cNvPr id="59" name="Google Shape;59;p24"/>
          <p:cNvSpPr txBox="1">
            <a:spLocks noGrp="1"/>
          </p:cNvSpPr>
          <p:nvPr>
            <p:ph type="sldNum" idx="12"/>
          </p:nvPr>
        </p:nvSpPr>
        <p:spPr>
          <a:xfrm>
            <a:off x="9156027" y="7201465"/>
            <a:ext cx="84600" cy="2412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2C373D"/>
              </a:buClr>
              <a:buSzPts val="900"/>
              <a:buFont typeface="Helvetica Neue Light"/>
              <a:buNone/>
              <a:defRPr sz="900" b="0" i="0" u="none" strike="noStrike" cap="none">
                <a:solidFill>
                  <a:srgbClr val="2C373D"/>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endParaRPr/>
          </a:p>
        </p:txBody>
      </p:sp>
      <p:sp>
        <p:nvSpPr>
          <p:cNvPr id="60" name="Google Shape;60;p24"/>
          <p:cNvSpPr txBox="1">
            <a:spLocks noGrp="1"/>
          </p:cNvSpPr>
          <p:nvPr>
            <p:ph type="title"/>
          </p:nvPr>
        </p:nvSpPr>
        <p:spPr>
          <a:xfrm>
            <a:off x="355325" y="-214850"/>
            <a:ext cx="5784300" cy="1146300"/>
          </a:xfrm>
          <a:prstGeom prst="rect">
            <a:avLst/>
          </a:prstGeom>
          <a:noFill/>
          <a:ln>
            <a:noFill/>
          </a:ln>
        </p:spPr>
        <p:txBody>
          <a:bodyPr spcFirstLastPara="1" wrap="square" lIns="91425" tIns="91425" rIns="91425" bIns="91425" anchor="ctr" anchorCtr="0">
            <a:normAutofit/>
          </a:bodyPr>
          <a:lstStyle>
            <a:lvl1pPr lvl="0" algn="l" rtl="0">
              <a:lnSpc>
                <a:spcPct val="80000"/>
              </a:lnSpc>
              <a:spcBef>
                <a:spcPts val="0"/>
              </a:spcBef>
              <a:spcAft>
                <a:spcPts val="0"/>
              </a:spcAft>
              <a:buClr>
                <a:schemeClr val="lt1"/>
              </a:buClr>
              <a:buSzPts val="500"/>
              <a:buFont typeface="Roboto"/>
              <a:buNone/>
              <a:defRPr sz="2700">
                <a:solidFill>
                  <a:schemeClr val="lt1"/>
                </a:solidFill>
                <a:latin typeface="Roboto"/>
                <a:ea typeface="Roboto"/>
                <a:cs typeface="Roboto"/>
                <a:sym typeface="Roboto"/>
              </a:defRPr>
            </a:lvl1pPr>
            <a:lvl2pPr lvl="1" algn="l" rtl="0">
              <a:lnSpc>
                <a:spcPct val="80000"/>
              </a:lnSpc>
              <a:spcBef>
                <a:spcPts val="0"/>
              </a:spcBef>
              <a:spcAft>
                <a:spcPts val="0"/>
              </a:spcAft>
              <a:buClr>
                <a:srgbClr val="1E7DCA"/>
              </a:buClr>
              <a:buSzPts val="2000"/>
              <a:buFont typeface="Helvetica Neue"/>
              <a:buNone/>
              <a:defRPr/>
            </a:lvl2pPr>
            <a:lvl3pPr lvl="2" algn="l" rtl="0">
              <a:lnSpc>
                <a:spcPct val="80000"/>
              </a:lnSpc>
              <a:spcBef>
                <a:spcPts val="0"/>
              </a:spcBef>
              <a:spcAft>
                <a:spcPts val="0"/>
              </a:spcAft>
              <a:buClr>
                <a:srgbClr val="1E7DCA"/>
              </a:buClr>
              <a:buSzPts val="2000"/>
              <a:buFont typeface="Helvetica Neue"/>
              <a:buNone/>
              <a:defRPr/>
            </a:lvl3pPr>
            <a:lvl4pPr lvl="3" algn="l" rtl="0">
              <a:lnSpc>
                <a:spcPct val="80000"/>
              </a:lnSpc>
              <a:spcBef>
                <a:spcPts val="0"/>
              </a:spcBef>
              <a:spcAft>
                <a:spcPts val="0"/>
              </a:spcAft>
              <a:buClr>
                <a:srgbClr val="1E7DCA"/>
              </a:buClr>
              <a:buSzPts val="2000"/>
              <a:buFont typeface="Helvetica Neue"/>
              <a:buNone/>
              <a:defRPr/>
            </a:lvl4pPr>
            <a:lvl5pPr lvl="4" algn="l" rtl="0">
              <a:lnSpc>
                <a:spcPct val="80000"/>
              </a:lnSpc>
              <a:spcBef>
                <a:spcPts val="0"/>
              </a:spcBef>
              <a:spcAft>
                <a:spcPts val="0"/>
              </a:spcAft>
              <a:buClr>
                <a:srgbClr val="1E7DCA"/>
              </a:buClr>
              <a:buSzPts val="2000"/>
              <a:buFont typeface="Helvetica Neue"/>
              <a:buNone/>
              <a:defRPr/>
            </a:lvl5pPr>
            <a:lvl6pPr lvl="5" algn="l" rtl="0">
              <a:lnSpc>
                <a:spcPct val="80000"/>
              </a:lnSpc>
              <a:spcBef>
                <a:spcPts val="0"/>
              </a:spcBef>
              <a:spcAft>
                <a:spcPts val="0"/>
              </a:spcAft>
              <a:buClr>
                <a:srgbClr val="1E7DCA"/>
              </a:buClr>
              <a:buSzPts val="2000"/>
              <a:buFont typeface="Helvetica Neue"/>
              <a:buNone/>
              <a:defRPr/>
            </a:lvl6pPr>
            <a:lvl7pPr lvl="6" algn="l" rtl="0">
              <a:lnSpc>
                <a:spcPct val="80000"/>
              </a:lnSpc>
              <a:spcBef>
                <a:spcPts val="0"/>
              </a:spcBef>
              <a:spcAft>
                <a:spcPts val="0"/>
              </a:spcAft>
              <a:buClr>
                <a:srgbClr val="1E7DCA"/>
              </a:buClr>
              <a:buSzPts val="2000"/>
              <a:buFont typeface="Helvetica Neue"/>
              <a:buNone/>
              <a:defRPr/>
            </a:lvl7pPr>
            <a:lvl8pPr lvl="7" algn="l" rtl="0">
              <a:lnSpc>
                <a:spcPct val="80000"/>
              </a:lnSpc>
              <a:spcBef>
                <a:spcPts val="0"/>
              </a:spcBef>
              <a:spcAft>
                <a:spcPts val="0"/>
              </a:spcAft>
              <a:buClr>
                <a:srgbClr val="1E7DCA"/>
              </a:buClr>
              <a:buSzPts val="2000"/>
              <a:buFont typeface="Helvetica Neue"/>
              <a:buNone/>
              <a:defRPr/>
            </a:lvl8pPr>
            <a:lvl9pPr lvl="8" algn="l" rtl="0">
              <a:lnSpc>
                <a:spcPct val="80000"/>
              </a:lnSpc>
              <a:spcBef>
                <a:spcPts val="0"/>
              </a:spcBef>
              <a:spcAft>
                <a:spcPts val="0"/>
              </a:spcAft>
              <a:buClr>
                <a:srgbClr val="1E7DCA"/>
              </a:buClr>
              <a:buSzPts val="2000"/>
              <a:buFont typeface="Helvetica Neue"/>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1">
  <p:cSld name="Title + 2 columns 1">
    <p:spTree>
      <p:nvGrpSpPr>
        <p:cNvPr id="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a:stretch/>
        </p:blipFill>
        <p:spPr>
          <a:xfrm>
            <a:off x="0" y="0"/>
            <a:ext cx="10058400" cy="7772400"/>
          </a:xfrm>
          <a:prstGeom prst="rect">
            <a:avLst/>
          </a:prstGeom>
          <a:noFill/>
          <a:ln>
            <a:noFill/>
          </a:ln>
        </p:spPr>
      </p:pic>
      <p:pic>
        <p:nvPicPr>
          <p:cNvPr id="13" name="Google Shape;13;p18" descr="A close up of a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6600" y="352513"/>
            <a:ext cx="337705" cy="329045"/>
          </a:xfrm>
          <a:prstGeom prst="rect">
            <a:avLst/>
          </a:prstGeom>
          <a:noFill/>
          <a:ln>
            <a:noFill/>
          </a:ln>
        </p:spPr>
      </p:pic>
      <p:pic>
        <p:nvPicPr>
          <p:cNvPr id="14" name="Google Shape;14;p18"/>
          <p:cNvPicPr preferRelativeResize="0"/>
          <p:nvPr/>
        </p:nvPicPr>
        <p:blipFill rotWithShape="1">
          <a:blip r:embed="rId4">
            <a:alphaModFix/>
          </a:blip>
          <a:srcRect/>
          <a:stretch/>
        </p:blipFill>
        <p:spPr>
          <a:xfrm>
            <a:off x="0" y="3949"/>
            <a:ext cx="6354475" cy="883500"/>
          </a:xfrm>
          <a:prstGeom prst="rect">
            <a:avLst/>
          </a:prstGeom>
          <a:noFill/>
          <a:ln>
            <a:noFill/>
          </a:ln>
        </p:spPr>
      </p:pic>
      <p:pic>
        <p:nvPicPr>
          <p:cNvPr id="15" name="Google Shape;15;p18"/>
          <p:cNvPicPr preferRelativeResize="0"/>
          <p:nvPr/>
        </p:nvPicPr>
        <p:blipFill rotWithShape="1">
          <a:blip r:embed="rId5">
            <a:alphaModFix/>
          </a:blip>
          <a:srcRect/>
          <a:stretch/>
        </p:blipFill>
        <p:spPr>
          <a:xfrm>
            <a:off x="82071" y="300262"/>
            <a:ext cx="298518" cy="290864"/>
          </a:xfrm>
          <a:prstGeom prst="rect">
            <a:avLst/>
          </a:prstGeom>
          <a:noFill/>
          <a:ln>
            <a:noFill/>
          </a:ln>
        </p:spPr>
      </p:pic>
      <p:sp>
        <p:nvSpPr>
          <p:cNvPr id="16" name="Google Shape;16;p18"/>
          <p:cNvSpPr txBox="1">
            <a:spLocks noGrp="1"/>
          </p:cNvSpPr>
          <p:nvPr>
            <p:ph type="title"/>
          </p:nvPr>
        </p:nvSpPr>
        <p:spPr>
          <a:xfrm>
            <a:off x="494300" y="3961"/>
            <a:ext cx="6621000" cy="883500"/>
          </a:xfrm>
          <a:prstGeom prst="rect">
            <a:avLst/>
          </a:prstGeom>
          <a:noFill/>
          <a:ln>
            <a:noFill/>
          </a:ln>
        </p:spPr>
        <p:txBody>
          <a:bodyPr spcFirstLastPara="1" wrap="square" lIns="91425" tIns="91425" rIns="91425" bIns="91425" anchor="ctr" anchorCtr="0">
            <a:normAutofit/>
          </a:bodyPr>
          <a:lstStyle>
            <a:lvl1pPr lvl="0" algn="l" rtl="0">
              <a:lnSpc>
                <a:spcPct val="80000"/>
              </a:lnSpc>
              <a:spcBef>
                <a:spcPts val="0"/>
              </a:spcBef>
              <a:spcAft>
                <a:spcPts val="0"/>
              </a:spcAft>
              <a:buClr>
                <a:schemeClr val="lt1"/>
              </a:buClr>
              <a:buSzPts val="1700"/>
              <a:buFont typeface="Helvetica Neue"/>
              <a:buNone/>
              <a:defRPr sz="3200">
                <a:solidFill>
                  <a:schemeClr val="lt1"/>
                </a:solidFill>
              </a:defRPr>
            </a:lvl1pPr>
            <a:lvl2pPr lvl="1" algn="l" rtl="0">
              <a:lnSpc>
                <a:spcPct val="80000"/>
              </a:lnSpc>
              <a:spcBef>
                <a:spcPts val="0"/>
              </a:spcBef>
              <a:spcAft>
                <a:spcPts val="0"/>
              </a:spcAft>
              <a:buClr>
                <a:srgbClr val="1E7DCA"/>
              </a:buClr>
              <a:buSzPts val="2000"/>
              <a:buFont typeface="Helvetica Neue"/>
              <a:buNone/>
              <a:defRPr/>
            </a:lvl2pPr>
            <a:lvl3pPr lvl="2" algn="l" rtl="0">
              <a:lnSpc>
                <a:spcPct val="80000"/>
              </a:lnSpc>
              <a:spcBef>
                <a:spcPts val="0"/>
              </a:spcBef>
              <a:spcAft>
                <a:spcPts val="0"/>
              </a:spcAft>
              <a:buClr>
                <a:srgbClr val="1E7DCA"/>
              </a:buClr>
              <a:buSzPts val="2000"/>
              <a:buFont typeface="Helvetica Neue"/>
              <a:buNone/>
              <a:defRPr/>
            </a:lvl3pPr>
            <a:lvl4pPr lvl="3" algn="l" rtl="0">
              <a:lnSpc>
                <a:spcPct val="80000"/>
              </a:lnSpc>
              <a:spcBef>
                <a:spcPts val="0"/>
              </a:spcBef>
              <a:spcAft>
                <a:spcPts val="0"/>
              </a:spcAft>
              <a:buClr>
                <a:srgbClr val="1E7DCA"/>
              </a:buClr>
              <a:buSzPts val="2000"/>
              <a:buFont typeface="Helvetica Neue"/>
              <a:buNone/>
              <a:defRPr/>
            </a:lvl4pPr>
            <a:lvl5pPr lvl="4" algn="l" rtl="0">
              <a:lnSpc>
                <a:spcPct val="80000"/>
              </a:lnSpc>
              <a:spcBef>
                <a:spcPts val="0"/>
              </a:spcBef>
              <a:spcAft>
                <a:spcPts val="0"/>
              </a:spcAft>
              <a:buClr>
                <a:srgbClr val="1E7DCA"/>
              </a:buClr>
              <a:buSzPts val="2000"/>
              <a:buFont typeface="Helvetica Neue"/>
              <a:buNone/>
              <a:defRPr/>
            </a:lvl5pPr>
            <a:lvl6pPr lvl="5" algn="l" rtl="0">
              <a:lnSpc>
                <a:spcPct val="80000"/>
              </a:lnSpc>
              <a:spcBef>
                <a:spcPts val="0"/>
              </a:spcBef>
              <a:spcAft>
                <a:spcPts val="0"/>
              </a:spcAft>
              <a:buClr>
                <a:srgbClr val="1E7DCA"/>
              </a:buClr>
              <a:buSzPts val="2000"/>
              <a:buFont typeface="Helvetica Neue"/>
              <a:buNone/>
              <a:defRPr/>
            </a:lvl6pPr>
            <a:lvl7pPr lvl="6" algn="l" rtl="0">
              <a:lnSpc>
                <a:spcPct val="80000"/>
              </a:lnSpc>
              <a:spcBef>
                <a:spcPts val="0"/>
              </a:spcBef>
              <a:spcAft>
                <a:spcPts val="0"/>
              </a:spcAft>
              <a:buClr>
                <a:srgbClr val="1E7DCA"/>
              </a:buClr>
              <a:buSzPts val="2000"/>
              <a:buFont typeface="Helvetica Neue"/>
              <a:buNone/>
              <a:defRPr/>
            </a:lvl7pPr>
            <a:lvl8pPr lvl="7" algn="l" rtl="0">
              <a:lnSpc>
                <a:spcPct val="80000"/>
              </a:lnSpc>
              <a:spcBef>
                <a:spcPts val="0"/>
              </a:spcBef>
              <a:spcAft>
                <a:spcPts val="0"/>
              </a:spcAft>
              <a:buClr>
                <a:srgbClr val="1E7DCA"/>
              </a:buClr>
              <a:buSzPts val="2000"/>
              <a:buFont typeface="Helvetica Neue"/>
              <a:buNone/>
              <a:defRPr/>
            </a:lvl8pPr>
            <a:lvl9pPr lvl="8" algn="l" rtl="0">
              <a:lnSpc>
                <a:spcPct val="80000"/>
              </a:lnSpc>
              <a:spcBef>
                <a:spcPts val="0"/>
              </a:spcBef>
              <a:spcAft>
                <a:spcPts val="0"/>
              </a:spcAft>
              <a:buClr>
                <a:srgbClr val="1E7DCA"/>
              </a:buClr>
              <a:buSzPts val="2000"/>
              <a:buFont typeface="Helvetica Neue"/>
              <a:buNone/>
              <a:defRPr/>
            </a:lvl9pPr>
          </a:lstStyle>
          <a:p>
            <a:endParaRPr/>
          </a:p>
        </p:txBody>
      </p:sp>
      <p:pic>
        <p:nvPicPr>
          <p:cNvPr id="17" name="Google Shape;17;p18"/>
          <p:cNvPicPr preferRelativeResize="0"/>
          <p:nvPr/>
        </p:nvPicPr>
        <p:blipFill rotWithShape="1">
          <a:blip r:embed="rId6">
            <a:alphaModFix/>
          </a:blip>
          <a:srcRect/>
          <a:stretch/>
        </p:blipFill>
        <p:spPr>
          <a:xfrm>
            <a:off x="8875925" y="7081525"/>
            <a:ext cx="1182475" cy="690875"/>
          </a:xfrm>
          <a:prstGeom prst="rect">
            <a:avLst/>
          </a:prstGeom>
          <a:noFill/>
          <a:ln>
            <a:noFill/>
          </a:ln>
        </p:spPr>
      </p:pic>
    </p:spTree>
    <p:extLst>
      <p:ext uri="{BB962C8B-B14F-4D97-AF65-F5344CB8AC3E}">
        <p14:creationId xmlns:p14="http://schemas.microsoft.com/office/powerpoint/2010/main" val="2573528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5029200" y="5351921"/>
            <a:ext cx="8591400" cy="2634000"/>
          </a:xfrm>
          <a:prstGeom prst="rect">
            <a:avLst/>
          </a:prstGeom>
          <a:noFill/>
          <a:ln>
            <a:noFill/>
          </a:ln>
        </p:spPr>
        <p:txBody>
          <a:bodyPr spcFirstLastPara="1" wrap="square" lIns="50800" tIns="50800" rIns="50800" bIns="50800" anchor="b" anchorCtr="0">
            <a:normAutofit/>
          </a:bodyPr>
          <a:lstStyle>
            <a:lvl1pPr marR="0" lvl="0" algn="l" rtl="0">
              <a:lnSpc>
                <a:spcPct val="80000"/>
              </a:lnSpc>
              <a:spcBef>
                <a:spcPts val="0"/>
              </a:spcBef>
              <a:spcAft>
                <a:spcPts val="0"/>
              </a:spcAft>
              <a:buClr>
                <a:srgbClr val="1E7DCA"/>
              </a:buClr>
              <a:buSzPts val="4200"/>
              <a:buFont typeface="Roboto"/>
              <a:buNone/>
              <a:defRPr sz="4200" b="1" i="0" u="none" strike="noStrike" cap="none">
                <a:solidFill>
                  <a:srgbClr val="1E7DCA"/>
                </a:solidFill>
                <a:latin typeface="Roboto"/>
                <a:ea typeface="Roboto"/>
                <a:cs typeface="Roboto"/>
                <a:sym typeface="Roboto"/>
              </a:defRPr>
            </a:lvl1pPr>
            <a:lvl2pPr marR="0" lvl="1" algn="l" rtl="0">
              <a:lnSpc>
                <a:spcPct val="80000"/>
              </a:lnSpc>
              <a:spcBef>
                <a:spcPts val="0"/>
              </a:spcBef>
              <a:spcAft>
                <a:spcPts val="0"/>
              </a:spcAft>
              <a:buClr>
                <a:srgbClr val="1E7DCA"/>
              </a:buClr>
              <a:buSzPts val="4200"/>
              <a:buFont typeface="Helvetica Neue"/>
              <a:buNone/>
              <a:defRPr sz="4200" b="1" i="0" u="none" strike="noStrike" cap="none">
                <a:solidFill>
                  <a:srgbClr val="1E7DCA"/>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1E7DCA"/>
              </a:buClr>
              <a:buSzPts val="4200"/>
              <a:buFont typeface="Helvetica Neue"/>
              <a:buNone/>
              <a:defRPr sz="4200" b="1" i="0" u="none" strike="noStrike" cap="none">
                <a:solidFill>
                  <a:srgbClr val="1E7DCA"/>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1E7DCA"/>
              </a:buClr>
              <a:buSzPts val="4200"/>
              <a:buFont typeface="Helvetica Neue"/>
              <a:buNone/>
              <a:defRPr sz="4200" b="1" i="0" u="none" strike="noStrike" cap="none">
                <a:solidFill>
                  <a:srgbClr val="1E7DCA"/>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1E7DCA"/>
              </a:buClr>
              <a:buSzPts val="4200"/>
              <a:buFont typeface="Helvetica Neue"/>
              <a:buNone/>
              <a:defRPr sz="4200" b="1" i="0" u="none" strike="noStrike" cap="none">
                <a:solidFill>
                  <a:srgbClr val="1E7DCA"/>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1E7DCA"/>
              </a:buClr>
              <a:buSzPts val="4200"/>
              <a:buFont typeface="Helvetica Neue"/>
              <a:buNone/>
              <a:defRPr sz="4200" b="1" i="0" u="none" strike="noStrike" cap="none">
                <a:solidFill>
                  <a:srgbClr val="1E7DCA"/>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1E7DCA"/>
              </a:buClr>
              <a:buSzPts val="4200"/>
              <a:buFont typeface="Helvetica Neue"/>
              <a:buNone/>
              <a:defRPr sz="4200" b="1" i="0" u="none" strike="noStrike" cap="none">
                <a:solidFill>
                  <a:srgbClr val="1E7DCA"/>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1E7DCA"/>
              </a:buClr>
              <a:buSzPts val="4200"/>
              <a:buFont typeface="Helvetica Neue"/>
              <a:buNone/>
              <a:defRPr sz="4200" b="1" i="0" u="none" strike="noStrike" cap="none">
                <a:solidFill>
                  <a:srgbClr val="1E7DCA"/>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1E7DCA"/>
              </a:buClr>
              <a:buSzPts val="4200"/>
              <a:buFont typeface="Helvetica Neue"/>
              <a:buNone/>
              <a:defRPr sz="4200" b="1" i="0" u="none" strike="noStrike" cap="none">
                <a:solidFill>
                  <a:srgbClr val="1E7DCA"/>
                </a:solidFill>
                <a:latin typeface="Helvetica Neue"/>
                <a:ea typeface="Helvetica Neue"/>
                <a:cs typeface="Helvetica Neue"/>
                <a:sym typeface="Helvetica Neue"/>
              </a:defRPr>
            </a:lvl9pPr>
          </a:lstStyle>
          <a:p>
            <a:endParaRPr/>
          </a:p>
        </p:txBody>
      </p:sp>
      <p:sp>
        <p:nvSpPr>
          <p:cNvPr id="7" name="Google Shape;7;p16"/>
          <p:cNvSpPr txBox="1">
            <a:spLocks noGrp="1"/>
          </p:cNvSpPr>
          <p:nvPr>
            <p:ph type="body" idx="1"/>
          </p:nvPr>
        </p:nvSpPr>
        <p:spPr>
          <a:xfrm>
            <a:off x="733425" y="4008543"/>
            <a:ext cx="8591400" cy="899700"/>
          </a:xfrm>
          <a:prstGeom prst="rect">
            <a:avLst/>
          </a:prstGeom>
          <a:noFill/>
          <a:ln>
            <a:noFill/>
          </a:ln>
        </p:spPr>
        <p:txBody>
          <a:bodyPr spcFirstLastPara="1" wrap="square" lIns="50800" tIns="50800" rIns="50800" bIns="50800" anchor="t" anchorCtr="0">
            <a:normAutofit/>
          </a:bodyPr>
          <a:lstStyle>
            <a:lvl1pPr marL="457200" marR="0" lvl="0"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1pPr>
            <a:lvl2pPr marL="914400" marR="0" lvl="1"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2pPr>
            <a:lvl3pPr marL="1371600" marR="0" lvl="2"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3pPr>
            <a:lvl4pPr marL="1828800" marR="0" lvl="3"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4pPr>
            <a:lvl5pPr marL="2286000" marR="0" lvl="4"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5pPr>
            <a:lvl6pPr marL="2743200" marR="0" lvl="5"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6pPr>
            <a:lvl7pPr marL="3200400" marR="0" lvl="6"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7pPr>
            <a:lvl8pPr marL="3657600" marR="0" lvl="7"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8pPr>
            <a:lvl9pPr marL="4114800" marR="0" lvl="8"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9pPr>
          </a:lstStyle>
          <a:p>
            <a:endParaRPr/>
          </a:p>
        </p:txBody>
      </p:sp>
      <p:sp>
        <p:nvSpPr>
          <p:cNvPr id="8" name="Google Shape;8;p16"/>
          <p:cNvSpPr txBox="1">
            <a:spLocks noGrp="1"/>
          </p:cNvSpPr>
          <p:nvPr>
            <p:ph type="sldNum" idx="12"/>
          </p:nvPr>
        </p:nvSpPr>
        <p:spPr>
          <a:xfrm>
            <a:off x="4927002" y="7412567"/>
            <a:ext cx="199200" cy="2412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49" r:id="rId2"/>
    <p:sldLayoutId id="2147483653" r:id="rId3"/>
    <p:sldLayoutId id="2147483656"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trajectoryenergy.com/" TargetMode="External"/><Relationship Id="rId7" Type="http://schemas.openxmlformats.org/officeDocument/2006/relationships/image" Target="../media/image25.png"/><Relationship Id="rId2" Type="http://schemas.openxmlformats.org/officeDocument/2006/relationships/hyperlink" Target="mailto:info@trajectoryenergy.com" TargetMode="Externa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mailto:hal@trajectoryenergy.com" TargetMode="External"/><Relationship Id="rId4" Type="http://schemas.openxmlformats.org/officeDocument/2006/relationships/image" Target="../media/image23.jpe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s://illinoisshines.com/" TargetMode="External"/><Relationship Id="rId2" Type="http://schemas.openxmlformats.org/officeDocument/2006/relationships/hyperlink" Target="https://www.citizensutilityboard.org/solar-in-the-community/" TargetMode="External"/><Relationship Id="rId1" Type="http://schemas.openxmlformats.org/officeDocument/2006/relationships/slideLayout" Target="../slideLayouts/slideLayout3.xml"/><Relationship Id="rId5" Type="http://schemas.openxmlformats.org/officeDocument/2006/relationships/hyperlink" Target="https://solstice.us/selfenrollment/" TargetMode="External"/><Relationship Id="rId4" Type="http://schemas.openxmlformats.org/officeDocument/2006/relationships/hyperlink" Target="https://www.illinoissfa.com/programs/community-sol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olstice.u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64"/>
        <p:cNvGrpSpPr/>
        <p:nvPr/>
      </p:nvGrpSpPr>
      <p:grpSpPr>
        <a:xfrm>
          <a:off x="0" y="0"/>
          <a:ext cx="0" cy="0"/>
          <a:chOff x="0" y="0"/>
          <a:chExt cx="0" cy="0"/>
        </a:xfrm>
      </p:grpSpPr>
      <p:sp>
        <p:nvSpPr>
          <p:cNvPr id="65" name="Google Shape;65;p1"/>
          <p:cNvSpPr/>
          <p:nvPr/>
        </p:nvSpPr>
        <p:spPr>
          <a:xfrm>
            <a:off x="4403666" y="1029720"/>
            <a:ext cx="5013711" cy="1894945"/>
          </a:xfrm>
          <a:prstGeom prst="round2DiagRect">
            <a:avLst>
              <a:gd name="adj1" fmla="val 16667"/>
              <a:gd name="adj2" fmla="val 11111"/>
            </a:avLst>
          </a:prstGeom>
          <a:solidFill>
            <a:srgbClr val="F2F2F2">
              <a:alpha val="74901"/>
            </a:srgbClr>
          </a:solidFill>
          <a:ln w="28575" cap="flat" cmpd="sng">
            <a:solidFill>
              <a:srgbClr val="20A8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6" name="Google Shape;66;p1"/>
          <p:cNvPicPr preferRelativeResize="0"/>
          <p:nvPr/>
        </p:nvPicPr>
        <p:blipFill rotWithShape="1">
          <a:blip r:embed="rId4">
            <a:alphaModFix/>
            <a:duotone>
              <a:schemeClr val="bg2">
                <a:shade val="45000"/>
                <a:satMod val="135000"/>
              </a:schemeClr>
              <a:prstClr val="white"/>
            </a:duotone>
          </a:blip>
          <a:srcRect/>
          <a:stretch/>
        </p:blipFill>
        <p:spPr>
          <a:xfrm>
            <a:off x="-217422" y="935452"/>
            <a:ext cx="4941599" cy="1475051"/>
          </a:xfrm>
          <a:prstGeom prst="rect">
            <a:avLst/>
          </a:prstGeom>
          <a:noFill/>
          <a:ln>
            <a:noFill/>
          </a:ln>
          <a:effectLst>
            <a:outerShdw dist="19050" dir="5400000" algn="bl" rotWithShape="0">
              <a:srgbClr val="000000">
                <a:alpha val="49019"/>
              </a:srgbClr>
            </a:outerShdw>
          </a:effectLst>
        </p:spPr>
      </p:pic>
      <p:sp>
        <p:nvSpPr>
          <p:cNvPr id="67" name="Google Shape;67;p1"/>
          <p:cNvSpPr/>
          <p:nvPr/>
        </p:nvSpPr>
        <p:spPr>
          <a:xfrm>
            <a:off x="4541016" y="1433384"/>
            <a:ext cx="4739009" cy="1326968"/>
          </a:xfrm>
          <a:prstGeom prst="rect">
            <a:avLst/>
          </a:prstGeom>
          <a:noFill/>
          <a:ln>
            <a:noFill/>
          </a:ln>
          <a:effectLst>
            <a:outerShdw blurRad="50800" dist="38100" dir="2700000" algn="tl" rotWithShape="0">
              <a:srgbClr val="000000">
                <a:alpha val="40000"/>
              </a:srgbClr>
            </a:outerShdw>
          </a:effectLst>
        </p:spPr>
        <p:txBody>
          <a:bodyPr spcFirstLastPara="1" wrap="square" lIns="19050" tIns="19050" rIns="19050" bIns="19050" anchor="ctr" anchorCtr="0">
            <a:noAutofit/>
          </a:bodyPr>
          <a:lstStyle/>
          <a:p>
            <a:pPr marL="0" marR="0" lvl="0" indent="0" algn="ctr" defTabSz="914400" rtl="0" eaLnBrk="1" fontAlgn="auto" latinLnBrk="0" hangingPunct="1">
              <a:lnSpc>
                <a:spcPct val="80000"/>
              </a:lnSpc>
              <a:spcBef>
                <a:spcPts val="0"/>
              </a:spcBef>
              <a:spcAft>
                <a:spcPts val="0"/>
              </a:spcAft>
              <a:buClr>
                <a:srgbClr val="FFFFFF"/>
              </a:buClr>
              <a:buSzPts val="3200"/>
              <a:buFont typeface="Helvetica Neue"/>
              <a:buNone/>
              <a:tabLst/>
              <a:defRPr/>
            </a:pPr>
            <a:r>
              <a:rPr lang="en-US" sz="3600" b="1" dirty="0">
                <a:ln>
                  <a:solidFill>
                    <a:srgbClr val="000000"/>
                  </a:solidFill>
                </a:ln>
                <a:solidFill>
                  <a:srgbClr val="FFFFFF"/>
                </a:solidFill>
                <a:latin typeface="Montserrat" panose="00000500000000000000" pitchFamily="2" charset="0"/>
              </a:rPr>
              <a:t>Subscribing to Community Solar</a:t>
            </a:r>
            <a:endParaRPr kumimoji="0" lang="en-US" sz="3600" b="1" i="0" u="none" strike="noStrike" kern="0" cap="none" spc="0" normalizeH="0" baseline="0" noProof="0" dirty="0">
              <a:ln>
                <a:solidFill>
                  <a:srgbClr val="000000"/>
                </a:solidFill>
              </a:ln>
              <a:solidFill>
                <a:srgbClr val="FFFFFF"/>
              </a:solidFill>
              <a:effectLst/>
              <a:uLnTx/>
              <a:uFillTx/>
              <a:latin typeface="Montserrat" panose="00000500000000000000" pitchFamily="2" charset="0"/>
              <a:sym typeface="Arial"/>
            </a:endParaRPr>
          </a:p>
          <a:p>
            <a:pPr marL="0" marR="0" lvl="0" indent="0" algn="ctr" defTabSz="914400" rtl="0" eaLnBrk="1" fontAlgn="auto" latinLnBrk="0" hangingPunct="1">
              <a:lnSpc>
                <a:spcPct val="80000"/>
              </a:lnSpc>
              <a:spcBef>
                <a:spcPts val="0"/>
              </a:spcBef>
              <a:spcAft>
                <a:spcPts val="0"/>
              </a:spcAft>
              <a:buClr>
                <a:srgbClr val="FFFFFF"/>
              </a:buClr>
              <a:buSzPts val="3200"/>
              <a:buFont typeface="Helvetica Neue"/>
              <a:buNone/>
              <a:tabLst/>
              <a:defRPr/>
            </a:pPr>
            <a:endParaRPr kumimoji="0" sz="3600" b="0" i="0" u="none" strike="noStrike" kern="0" cap="none" spc="0" normalizeH="0" baseline="0" noProof="0" dirty="0">
              <a:ln>
                <a:solidFill>
                  <a:srgbClr val="000000"/>
                </a:solidFill>
              </a:ln>
              <a:solidFill>
                <a:srgbClr val="000000"/>
              </a:solidFill>
              <a:effectLst/>
              <a:uLnTx/>
              <a:uFillTx/>
              <a:latin typeface="Montserrat" panose="00000500000000000000" pitchFamily="2" charset="0"/>
              <a:sym typeface="Arial"/>
            </a:endParaRPr>
          </a:p>
        </p:txBody>
      </p:sp>
      <p:sp>
        <p:nvSpPr>
          <p:cNvPr id="68" name="Google Shape;68;p1"/>
          <p:cNvSpPr txBox="1"/>
          <p:nvPr/>
        </p:nvSpPr>
        <p:spPr>
          <a:xfrm>
            <a:off x="6865034" y="2316738"/>
            <a:ext cx="2480231" cy="55396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100"/>
              <a:buFont typeface="Arial"/>
              <a:buNone/>
              <a:tabLst/>
              <a:defRPr/>
            </a:pPr>
            <a:r>
              <a:rPr lang="en-US" sz="2400" b="1" dirty="0">
                <a:solidFill>
                  <a:srgbClr val="535353"/>
                </a:solidFill>
                <a:latin typeface="Avenir Next" panose="020B0503020202020204"/>
              </a:rPr>
              <a:t>July 2024</a:t>
            </a:r>
            <a:endParaRPr kumimoji="0" sz="2400" b="1" i="0" u="none" strike="noStrike" kern="0" cap="none" spc="0" normalizeH="0" baseline="0" noProof="0" dirty="0">
              <a:ln>
                <a:noFill/>
              </a:ln>
              <a:solidFill>
                <a:srgbClr val="535353"/>
              </a:solidFill>
              <a:effectLst/>
              <a:uLnTx/>
              <a:uFillTx/>
              <a:latin typeface="Avenir Next" panose="020B0503020202020204"/>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9E-42A3-8874-0E15-F42D4D7A717B}"/>
              </a:ext>
            </a:extLst>
          </p:cNvPr>
          <p:cNvSpPr>
            <a:spLocks noGrp="1"/>
          </p:cNvSpPr>
          <p:nvPr>
            <p:ph type="title"/>
          </p:nvPr>
        </p:nvSpPr>
        <p:spPr/>
        <p:txBody>
          <a:bodyPr/>
          <a:lstStyle/>
          <a:p>
            <a:r>
              <a:rPr lang="en-US" dirty="0"/>
              <a:t>  </a:t>
            </a:r>
            <a:r>
              <a:rPr lang="en-US" sz="2800" dirty="0"/>
              <a:t>Solstice </a:t>
            </a:r>
            <a:r>
              <a:rPr lang="en-US" sz="2800" dirty="0" err="1"/>
              <a:t>Subsctiption</a:t>
            </a:r>
            <a:r>
              <a:rPr lang="en-US" sz="2800" dirty="0"/>
              <a:t> Process</a:t>
            </a:r>
          </a:p>
        </p:txBody>
      </p:sp>
      <p:sp>
        <p:nvSpPr>
          <p:cNvPr id="4" name="TextBox 3">
            <a:extLst>
              <a:ext uri="{FF2B5EF4-FFF2-40B4-BE49-F238E27FC236}">
                <a16:creationId xmlns:a16="http://schemas.microsoft.com/office/drawing/2014/main" id="{59BDE540-EC8B-0C42-7B3F-CB83A9D4383E}"/>
              </a:ext>
            </a:extLst>
          </p:cNvPr>
          <p:cNvSpPr txBox="1"/>
          <p:nvPr/>
        </p:nvSpPr>
        <p:spPr>
          <a:xfrm>
            <a:off x="815546" y="1458097"/>
            <a:ext cx="8303740" cy="5386090"/>
          </a:xfrm>
          <a:prstGeom prst="rect">
            <a:avLst/>
          </a:prstGeom>
          <a:noFill/>
        </p:spPr>
        <p:txBody>
          <a:bodyPr wrap="square" rtlCol="0">
            <a:spAutoFit/>
          </a:bodyPr>
          <a:lstStyle/>
          <a:p>
            <a:r>
              <a:rPr lang="en-US" sz="2800" dirty="0"/>
              <a:t>Subscription Signup Steps – Online </a:t>
            </a:r>
          </a:p>
          <a:p>
            <a:endParaRPr lang="en-US" dirty="0"/>
          </a:p>
          <a:p>
            <a:r>
              <a:rPr lang="en-US" sz="2400" dirty="0"/>
              <a:t>1.  Overview of the Enrollment Flow</a:t>
            </a:r>
          </a:p>
          <a:p>
            <a:r>
              <a:rPr lang="en-US" sz="2400" dirty="0"/>
              <a:t>	</a:t>
            </a:r>
            <a:r>
              <a:rPr lang="en-US" sz="2000" dirty="0"/>
              <a:t>A.  You can sign up online in about 10 minutes</a:t>
            </a:r>
          </a:p>
          <a:p>
            <a:r>
              <a:rPr lang="en-US" sz="2000" dirty="0"/>
              <a:t>	B.  It is a 4-6 step process, depending on what farms you are 		eligible for.</a:t>
            </a:r>
          </a:p>
          <a:p>
            <a:r>
              <a:rPr lang="en-US" sz="2000" dirty="0"/>
              <a:t>	C.  You will need your utility bill (and a method of payment if 		dual bill) handy to complete the process.</a:t>
            </a:r>
          </a:p>
          <a:p>
            <a:r>
              <a:rPr lang="en-US" sz="2000" dirty="0"/>
              <a:t>	D.  You will also need to provide an email address to enroll.</a:t>
            </a:r>
          </a:p>
          <a:p>
            <a:pPr marL="457200" indent="-457200">
              <a:buAutoNum type="arabicPeriod" startAt="2"/>
            </a:pPr>
            <a:r>
              <a:rPr lang="en-US" sz="2000" dirty="0"/>
              <a:t>Start Enrollment</a:t>
            </a:r>
          </a:p>
          <a:p>
            <a:pPr marL="457200" indent="-457200">
              <a:buAutoNum type="arabicPeriod" startAt="2"/>
            </a:pPr>
            <a:r>
              <a:rPr lang="en-US" sz="2000" dirty="0"/>
              <a:t>Service Address Step</a:t>
            </a:r>
          </a:p>
          <a:p>
            <a:pPr lvl="1"/>
            <a:r>
              <a:rPr lang="en-US" sz="2000" dirty="0"/>
              <a:t>	A.  Our system is determining which farms we have in 			your area with space available.</a:t>
            </a:r>
          </a:p>
          <a:p>
            <a:pPr marL="457200" lvl="1" indent="-457200">
              <a:buAutoNum type="arabicPeriod" startAt="4"/>
            </a:pPr>
            <a:r>
              <a:rPr lang="en-US" sz="2000" dirty="0"/>
              <a:t>Utility Connection</a:t>
            </a:r>
          </a:p>
          <a:p>
            <a:pPr lvl="1"/>
            <a:r>
              <a:rPr lang="en-US" sz="2000" dirty="0"/>
              <a:t>	A.  We are pulling your usage information to determine the 		number of solar credits you will need to cover your bill. </a:t>
            </a:r>
          </a:p>
          <a:p>
            <a:endParaRPr lang="en-US" dirty="0"/>
          </a:p>
        </p:txBody>
      </p:sp>
    </p:spTree>
    <p:extLst>
      <p:ext uri="{BB962C8B-B14F-4D97-AF65-F5344CB8AC3E}">
        <p14:creationId xmlns:p14="http://schemas.microsoft.com/office/powerpoint/2010/main" val="106694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9E-42A3-8874-0E15-F42D4D7A717B}"/>
              </a:ext>
            </a:extLst>
          </p:cNvPr>
          <p:cNvSpPr>
            <a:spLocks noGrp="1"/>
          </p:cNvSpPr>
          <p:nvPr>
            <p:ph type="title"/>
          </p:nvPr>
        </p:nvSpPr>
        <p:spPr/>
        <p:txBody>
          <a:bodyPr/>
          <a:lstStyle/>
          <a:p>
            <a:r>
              <a:rPr lang="en-US" dirty="0"/>
              <a:t>  </a:t>
            </a:r>
            <a:r>
              <a:rPr lang="en-US" sz="2800" dirty="0"/>
              <a:t>Solstice </a:t>
            </a:r>
            <a:r>
              <a:rPr lang="en-US" sz="2800" dirty="0" err="1"/>
              <a:t>Subsctiption</a:t>
            </a:r>
            <a:r>
              <a:rPr lang="en-US" sz="2800" dirty="0"/>
              <a:t> Process</a:t>
            </a:r>
          </a:p>
        </p:txBody>
      </p:sp>
      <p:sp>
        <p:nvSpPr>
          <p:cNvPr id="3" name="TextBox 2">
            <a:extLst>
              <a:ext uri="{FF2B5EF4-FFF2-40B4-BE49-F238E27FC236}">
                <a16:creationId xmlns:a16="http://schemas.microsoft.com/office/drawing/2014/main" id="{C32E2926-0A2B-AE13-664C-0C0B04BC7EDD}"/>
              </a:ext>
            </a:extLst>
          </p:cNvPr>
          <p:cNvSpPr txBox="1"/>
          <p:nvPr/>
        </p:nvSpPr>
        <p:spPr>
          <a:xfrm>
            <a:off x="900752" y="1528549"/>
            <a:ext cx="7956645" cy="5447645"/>
          </a:xfrm>
          <a:prstGeom prst="rect">
            <a:avLst/>
          </a:prstGeom>
          <a:noFill/>
        </p:spPr>
        <p:txBody>
          <a:bodyPr wrap="square" rtlCol="0">
            <a:spAutoFit/>
          </a:bodyPr>
          <a:lstStyle/>
          <a:p>
            <a:r>
              <a:rPr lang="en-US" sz="2400" dirty="0"/>
              <a:t>5.  LMI  Eligibility</a:t>
            </a:r>
          </a:p>
          <a:p>
            <a:r>
              <a:rPr lang="en-US" sz="2800" dirty="0"/>
              <a:t>	</a:t>
            </a:r>
            <a:r>
              <a:rPr lang="en-US" sz="2000" dirty="0"/>
              <a:t>A.  Some solar farms have restrictions 					around income levels.  We will use your 				documentation to confirm your eligibility for the solar 		farm, and if you are eligible, you will get our highest 		discount rate available.</a:t>
            </a:r>
          </a:p>
          <a:p>
            <a:pPr marL="514350" indent="-514350">
              <a:buAutoNum type="arabicPeriod" startAt="6"/>
            </a:pPr>
            <a:r>
              <a:rPr lang="en-US" sz="2400" dirty="0"/>
              <a:t>Payment Method (dual bill only)</a:t>
            </a:r>
          </a:p>
          <a:p>
            <a:pPr lvl="1"/>
            <a:r>
              <a:rPr lang="en-US" sz="2400" dirty="0"/>
              <a:t>    	</a:t>
            </a:r>
            <a:r>
              <a:rPr lang="en-US" sz="2000" dirty="0"/>
              <a:t>A. We ask for a payment method on file so we are able to 		charge for solar credits.  Solstice will cover any 			additional credit card surcharge for customers.</a:t>
            </a:r>
          </a:p>
          <a:p>
            <a:pPr lvl="1"/>
            <a:r>
              <a:rPr lang="en-US" sz="2000" dirty="0"/>
              <a:t>	B.  You will see credits on your utility bill and receive a 			Solstice invoice at least 3 days before your payment 		method is charged.</a:t>
            </a:r>
          </a:p>
          <a:p>
            <a:pPr lvl="1"/>
            <a:r>
              <a:rPr lang="en-US" sz="2000" dirty="0"/>
              <a:t>	C.  You will still be spending less, in total, than you would 		without community solar.</a:t>
            </a:r>
          </a:p>
          <a:p>
            <a:endParaRPr lang="en-US" sz="2800" dirty="0"/>
          </a:p>
        </p:txBody>
      </p:sp>
    </p:spTree>
    <p:extLst>
      <p:ext uri="{BB962C8B-B14F-4D97-AF65-F5344CB8AC3E}">
        <p14:creationId xmlns:p14="http://schemas.microsoft.com/office/powerpoint/2010/main" val="423096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9E-42A3-8874-0E15-F42D4D7A717B}"/>
              </a:ext>
            </a:extLst>
          </p:cNvPr>
          <p:cNvSpPr>
            <a:spLocks noGrp="1"/>
          </p:cNvSpPr>
          <p:nvPr>
            <p:ph type="title"/>
          </p:nvPr>
        </p:nvSpPr>
        <p:spPr/>
        <p:txBody>
          <a:bodyPr/>
          <a:lstStyle/>
          <a:p>
            <a:r>
              <a:rPr lang="en-US" dirty="0"/>
              <a:t>  </a:t>
            </a:r>
            <a:r>
              <a:rPr lang="en-US" sz="2800" dirty="0"/>
              <a:t>Solstice </a:t>
            </a:r>
            <a:r>
              <a:rPr lang="en-US" sz="2800" dirty="0" err="1"/>
              <a:t>Subsctiption</a:t>
            </a:r>
            <a:r>
              <a:rPr lang="en-US" sz="2800" dirty="0"/>
              <a:t> Process</a:t>
            </a:r>
          </a:p>
        </p:txBody>
      </p:sp>
      <p:sp>
        <p:nvSpPr>
          <p:cNvPr id="3" name="TextBox 2">
            <a:extLst>
              <a:ext uri="{FF2B5EF4-FFF2-40B4-BE49-F238E27FC236}">
                <a16:creationId xmlns:a16="http://schemas.microsoft.com/office/drawing/2014/main" id="{C32E2926-0A2B-AE13-664C-0C0B04BC7EDD}"/>
              </a:ext>
            </a:extLst>
          </p:cNvPr>
          <p:cNvSpPr txBox="1"/>
          <p:nvPr/>
        </p:nvSpPr>
        <p:spPr>
          <a:xfrm>
            <a:off x="900752" y="1528549"/>
            <a:ext cx="7956645" cy="5509200"/>
          </a:xfrm>
          <a:prstGeom prst="rect">
            <a:avLst/>
          </a:prstGeom>
          <a:noFill/>
        </p:spPr>
        <p:txBody>
          <a:bodyPr wrap="square" rtlCol="0">
            <a:spAutoFit/>
          </a:bodyPr>
          <a:lstStyle/>
          <a:p>
            <a:r>
              <a:rPr lang="en-US" sz="2400" dirty="0"/>
              <a:t>7.  Written Contract</a:t>
            </a:r>
          </a:p>
          <a:p>
            <a:r>
              <a:rPr lang="en-US" sz="2800" dirty="0"/>
              <a:t>	</a:t>
            </a:r>
            <a:r>
              <a:rPr lang="en-US" sz="2000" dirty="0"/>
              <a:t>A.  You will have to sign both a community solar agreement 		with Solstice and a disclosure form for the state 			program.  These documents confirm your 			participation in the program and the size of your 			allocation on the solar farm (how much credit you 		are receiving.)  </a:t>
            </a:r>
          </a:p>
          <a:p>
            <a:r>
              <a:rPr lang="en-US" sz="2000" dirty="0"/>
              <a:t>	B.  If you are moving or need to cancel your subscription for 		any reason there is no fee at all.</a:t>
            </a:r>
          </a:p>
          <a:p>
            <a:r>
              <a:rPr lang="en-US" sz="2000" dirty="0"/>
              <a:t>	C.  We ask for 90 days notice of cancellation so that the 			utility can process the cancellation and confirm that 		you are off the project and will stop receiving credits.  		Subscribers will continue to be charged for solar 			credits until the cancellation process is complete.</a:t>
            </a:r>
          </a:p>
          <a:p>
            <a:pPr lvl="1"/>
            <a:r>
              <a:rPr lang="en-US" sz="2000" dirty="0"/>
              <a:t>	D.  You will receive a copy of all the documents in your email 		after signing them online. </a:t>
            </a:r>
          </a:p>
          <a:p>
            <a:pPr lvl="1"/>
            <a:r>
              <a:rPr lang="en-US" sz="2000" dirty="0"/>
              <a:t>	</a:t>
            </a:r>
            <a:endParaRPr lang="en-US" sz="2800" dirty="0"/>
          </a:p>
        </p:txBody>
      </p:sp>
    </p:spTree>
    <p:extLst>
      <p:ext uri="{BB962C8B-B14F-4D97-AF65-F5344CB8AC3E}">
        <p14:creationId xmlns:p14="http://schemas.microsoft.com/office/powerpoint/2010/main" val="187461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0814-138F-6AFF-B2B8-D2B082E6D4C5}"/>
              </a:ext>
            </a:extLst>
          </p:cNvPr>
          <p:cNvSpPr>
            <a:spLocks noGrp="1"/>
          </p:cNvSpPr>
          <p:nvPr>
            <p:ph type="title"/>
          </p:nvPr>
        </p:nvSpPr>
        <p:spPr/>
        <p:txBody>
          <a:bodyPr/>
          <a:lstStyle/>
          <a:p>
            <a:r>
              <a:rPr lang="en-US" dirty="0"/>
              <a:t>  </a:t>
            </a:r>
            <a:r>
              <a:rPr lang="en-US" sz="2800" dirty="0"/>
              <a:t>Contact Us</a:t>
            </a:r>
          </a:p>
        </p:txBody>
      </p:sp>
      <p:sp>
        <p:nvSpPr>
          <p:cNvPr id="6" name="Google Shape;262;p15">
            <a:extLst>
              <a:ext uri="{FF2B5EF4-FFF2-40B4-BE49-F238E27FC236}">
                <a16:creationId xmlns:a16="http://schemas.microsoft.com/office/drawing/2014/main" id="{BE74501F-34A8-F2F4-C02D-0929F3B1CBDD}"/>
              </a:ext>
            </a:extLst>
          </p:cNvPr>
          <p:cNvSpPr txBox="1">
            <a:spLocks/>
          </p:cNvSpPr>
          <p:nvPr/>
        </p:nvSpPr>
        <p:spPr>
          <a:xfrm>
            <a:off x="606602" y="1466844"/>
            <a:ext cx="4813683" cy="4116600"/>
          </a:xfrm>
          <a:prstGeom prst="rect">
            <a:avLst/>
          </a:prstGeom>
          <a:noFill/>
          <a:ln>
            <a:noFill/>
          </a:ln>
        </p:spPr>
        <p:txBody>
          <a:bodyPr spcFirstLastPara="1" wrap="square" lIns="110375" tIns="110375" rIns="110375" bIns="110375"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1pPr>
            <a:lvl2pPr marL="914400" marR="0" lvl="1"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2pPr>
            <a:lvl3pPr marL="1371600" marR="0" lvl="2"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3pPr>
            <a:lvl4pPr marL="1828800" marR="0" lvl="3"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4pPr>
            <a:lvl5pPr marL="2286000" marR="0" lvl="4"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5pPr>
            <a:lvl6pPr marL="2743200" marR="0" lvl="5"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6pPr>
            <a:lvl7pPr marL="3200400" marR="0" lvl="6"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7pPr>
            <a:lvl8pPr marL="3657600" marR="0" lvl="7"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8pPr>
            <a:lvl9pPr marL="4114800" marR="0" lvl="8"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9pPr>
          </a:lstStyle>
          <a:p>
            <a:pPr marL="0" indent="0" algn="l">
              <a:buSzPts val="3400"/>
            </a:pPr>
            <a:r>
              <a:rPr lang="en-US" sz="2800" b="1" dirty="0">
                <a:solidFill>
                  <a:schemeClr val="dk1"/>
                </a:solidFill>
                <a:latin typeface="+mn-lt"/>
                <a:ea typeface="Roboto" panose="02000000000000000000" pitchFamily="2" charset="0"/>
                <a:cs typeface="Roboto" panose="02000000000000000000" pitchFamily="2" charset="0"/>
                <a:sym typeface="Arial"/>
              </a:rPr>
              <a:t>Trajectory Energy Partners</a:t>
            </a:r>
            <a:endParaRPr lang="en-US" sz="2800" dirty="0">
              <a:solidFill>
                <a:schemeClr val="dk1"/>
              </a:solidFill>
              <a:latin typeface="+mn-lt"/>
              <a:ea typeface="Roboto" panose="02000000000000000000" pitchFamily="2" charset="0"/>
              <a:cs typeface="Roboto" panose="02000000000000000000" pitchFamily="2" charset="0"/>
              <a:sym typeface="Arial"/>
            </a:endParaRPr>
          </a:p>
          <a:p>
            <a:pPr marL="0" indent="0" algn="l">
              <a:buSzPts val="3400"/>
            </a:pPr>
            <a:endParaRPr lang="en-US" sz="2000" dirty="0">
              <a:solidFill>
                <a:schemeClr val="dk1"/>
              </a:solidFill>
              <a:latin typeface="+mn-lt"/>
              <a:ea typeface="Roboto" panose="02000000000000000000" pitchFamily="2" charset="0"/>
              <a:cs typeface="Roboto" panose="02000000000000000000" pitchFamily="2" charset="0"/>
              <a:sym typeface="Arial"/>
            </a:endParaRPr>
          </a:p>
          <a:p>
            <a:pPr marL="0" indent="0" algn="l">
              <a:buSzPts val="3400"/>
            </a:pPr>
            <a:r>
              <a:rPr lang="en-US" sz="2400" u="sng" dirty="0">
                <a:solidFill>
                  <a:schemeClr val="dk1"/>
                </a:solidFill>
                <a:latin typeface="+mn-lt"/>
                <a:ea typeface="Roboto" panose="02000000000000000000" pitchFamily="2" charset="0"/>
                <a:cs typeface="Roboto" panose="02000000000000000000" pitchFamily="2" charset="0"/>
                <a:sym typeface="Arial"/>
                <a:hlinkClick r:id="rId2">
                  <a:extLst>
                    <a:ext uri="{A12FA001-AC4F-418D-AE19-62706E023703}">
                      <ahyp:hlinkClr xmlns:ahyp="http://schemas.microsoft.com/office/drawing/2018/hyperlinkcolor" val="tx"/>
                    </a:ext>
                  </a:extLst>
                </a:hlinkClick>
              </a:rPr>
              <a:t>info@trajectoryenergy.com</a:t>
            </a:r>
            <a:endParaRPr lang="en-US" sz="2400" dirty="0">
              <a:solidFill>
                <a:schemeClr val="dk1"/>
              </a:solidFill>
              <a:latin typeface="+mn-lt"/>
              <a:ea typeface="Roboto" panose="02000000000000000000" pitchFamily="2" charset="0"/>
              <a:cs typeface="Roboto" panose="02000000000000000000" pitchFamily="2" charset="0"/>
              <a:sym typeface="Arial"/>
            </a:endParaRPr>
          </a:p>
          <a:p>
            <a:pPr marL="0" indent="0" algn="l">
              <a:buSzPts val="3400"/>
            </a:pPr>
            <a:r>
              <a:rPr lang="en-US" sz="2400" u="sng" dirty="0">
                <a:solidFill>
                  <a:schemeClr val="dk1"/>
                </a:solidFill>
                <a:latin typeface="+mn-lt"/>
                <a:ea typeface="Roboto" panose="02000000000000000000" pitchFamily="2" charset="0"/>
                <a:cs typeface="Roboto" panose="02000000000000000000" pitchFamily="2" charset="0"/>
                <a:sym typeface="Arial"/>
                <a:hlinkClick r:id="rId3">
                  <a:extLst>
                    <a:ext uri="{A12FA001-AC4F-418D-AE19-62706E023703}">
                      <ahyp:hlinkClr xmlns:ahyp="http://schemas.microsoft.com/office/drawing/2018/hyperlinkcolor" val="tx"/>
                    </a:ext>
                  </a:extLst>
                </a:hlinkClick>
              </a:rPr>
              <a:t>trajectoryenergy.com</a:t>
            </a:r>
            <a:endParaRPr lang="en-US" sz="2400" u="sng" dirty="0">
              <a:solidFill>
                <a:schemeClr val="dk1"/>
              </a:solidFill>
              <a:latin typeface="+mn-lt"/>
              <a:ea typeface="Roboto" panose="02000000000000000000" pitchFamily="2" charset="0"/>
              <a:cs typeface="Roboto" panose="02000000000000000000" pitchFamily="2" charset="0"/>
              <a:sym typeface="Arial"/>
            </a:endParaRPr>
          </a:p>
          <a:p>
            <a:pPr marL="0" indent="0" algn="l">
              <a:buSzPts val="3400"/>
            </a:pPr>
            <a:endParaRPr lang="en-US" sz="2400" dirty="0">
              <a:solidFill>
                <a:schemeClr val="dk1"/>
              </a:solidFill>
              <a:latin typeface="+mn-lt"/>
              <a:ea typeface="Arial"/>
              <a:cs typeface="Arial"/>
              <a:sym typeface="Arial"/>
            </a:endParaRPr>
          </a:p>
          <a:p>
            <a:pPr marL="0" indent="0" algn="l">
              <a:buSzPts val="3400"/>
            </a:pPr>
            <a:endParaRPr lang="en-US" sz="2400" dirty="0">
              <a:solidFill>
                <a:schemeClr val="dk1"/>
              </a:solidFill>
              <a:latin typeface="+mn-lt"/>
              <a:ea typeface="Arial"/>
              <a:cs typeface="Arial"/>
              <a:sym typeface="Arial"/>
            </a:endParaRPr>
          </a:p>
        </p:txBody>
      </p:sp>
      <p:pic>
        <p:nvPicPr>
          <p:cNvPr id="7" name="Picture 6">
            <a:extLst>
              <a:ext uri="{FF2B5EF4-FFF2-40B4-BE49-F238E27FC236}">
                <a16:creationId xmlns:a16="http://schemas.microsoft.com/office/drawing/2014/main" id="{7CCAAE55-1B13-2466-28C3-83FE78D25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9159" y="1364776"/>
            <a:ext cx="2519546" cy="3421766"/>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177DAC5-4E84-4206-4C5A-9027018B0FF3}"/>
              </a:ext>
            </a:extLst>
          </p:cNvPr>
          <p:cNvSpPr txBox="1"/>
          <p:nvPr/>
        </p:nvSpPr>
        <p:spPr>
          <a:xfrm>
            <a:off x="4963280" y="4964824"/>
            <a:ext cx="4110543" cy="1631216"/>
          </a:xfrm>
          <a:prstGeom prst="rect">
            <a:avLst/>
          </a:prstGeom>
          <a:noFill/>
        </p:spPr>
        <p:txBody>
          <a:bodyPr wrap="square">
            <a:spAutoFit/>
          </a:bodyPr>
          <a:lstStyle/>
          <a:p>
            <a:pPr marL="0" lvl="0" indent="0" algn="ctr" rtl="0">
              <a:lnSpc>
                <a:spcPct val="100000"/>
              </a:lnSpc>
              <a:spcBef>
                <a:spcPts val="0"/>
              </a:spcBef>
              <a:spcAft>
                <a:spcPts val="0"/>
              </a:spcAft>
              <a:buSzPts val="3400"/>
              <a:buNone/>
            </a:pPr>
            <a:r>
              <a:rPr lang="en-US" sz="2000" b="1" dirty="0">
                <a:solidFill>
                  <a:schemeClr val="dk1"/>
                </a:solidFill>
                <a:latin typeface="+mn-lt"/>
                <a:ea typeface="Roboto" panose="02000000000000000000" pitchFamily="2" charset="0"/>
                <a:cs typeface="Roboto" panose="02000000000000000000" pitchFamily="2" charset="0"/>
                <a:sym typeface="Arial"/>
              </a:rPr>
              <a:t>Hal Sprague</a:t>
            </a:r>
          </a:p>
          <a:p>
            <a:pPr marL="0" lvl="0" indent="0" algn="ctr" rtl="0">
              <a:lnSpc>
                <a:spcPct val="100000"/>
              </a:lnSpc>
              <a:spcBef>
                <a:spcPts val="0"/>
              </a:spcBef>
              <a:spcAft>
                <a:spcPts val="0"/>
              </a:spcAft>
              <a:buSzPts val="3400"/>
              <a:buNone/>
            </a:pPr>
            <a:r>
              <a:rPr lang="en-US" sz="2000" i="1" dirty="0">
                <a:solidFill>
                  <a:schemeClr val="dk1"/>
                </a:solidFill>
                <a:latin typeface="+mn-lt"/>
                <a:ea typeface="Roboto" panose="02000000000000000000" pitchFamily="2" charset="0"/>
                <a:cs typeface="Roboto" panose="02000000000000000000" pitchFamily="2" charset="0"/>
              </a:rPr>
              <a:t>Community Engagement Manager</a:t>
            </a:r>
            <a:endParaRPr lang="en-US" sz="2000" i="1" dirty="0">
              <a:solidFill>
                <a:schemeClr val="dk1"/>
              </a:solidFill>
              <a:latin typeface="+mn-lt"/>
              <a:ea typeface="Roboto" panose="02000000000000000000" pitchFamily="2" charset="0"/>
              <a:cs typeface="Roboto" panose="02000000000000000000" pitchFamily="2" charset="0"/>
              <a:sym typeface="Arial"/>
            </a:endParaRPr>
          </a:p>
          <a:p>
            <a:pPr marL="0" lvl="0" indent="0" algn="ctr" rtl="0">
              <a:lnSpc>
                <a:spcPct val="100000"/>
              </a:lnSpc>
              <a:spcBef>
                <a:spcPts val="0"/>
              </a:spcBef>
              <a:spcAft>
                <a:spcPts val="0"/>
              </a:spcAft>
              <a:buSzPts val="3400"/>
              <a:buNone/>
            </a:pPr>
            <a:endParaRPr lang="en-US" sz="2000" dirty="0">
              <a:solidFill>
                <a:schemeClr val="dk1"/>
              </a:solidFill>
              <a:latin typeface="+mn-lt"/>
              <a:ea typeface="Roboto" panose="02000000000000000000" pitchFamily="2" charset="0"/>
              <a:cs typeface="Roboto" panose="02000000000000000000" pitchFamily="2" charset="0"/>
              <a:sym typeface="Arial"/>
            </a:endParaRPr>
          </a:p>
          <a:p>
            <a:pPr marL="0" lvl="0" indent="0" algn="ctr" rtl="0">
              <a:lnSpc>
                <a:spcPct val="100000"/>
              </a:lnSpc>
              <a:spcBef>
                <a:spcPts val="0"/>
              </a:spcBef>
              <a:spcAft>
                <a:spcPts val="0"/>
              </a:spcAft>
              <a:buSzPts val="3400"/>
              <a:buNone/>
            </a:pPr>
            <a:r>
              <a:rPr lang="en-US" sz="2000" u="sng" dirty="0">
                <a:solidFill>
                  <a:schemeClr val="dk1"/>
                </a:solidFill>
                <a:latin typeface="+mn-lt"/>
                <a:ea typeface="Roboto" panose="02000000000000000000" pitchFamily="2" charset="0"/>
                <a:cs typeface="Roboto" panose="02000000000000000000" pitchFamily="2" charset="0"/>
                <a:sym typeface="Arial"/>
                <a:hlinkClick r:id="rId5">
                  <a:extLst>
                    <a:ext uri="{A12FA001-AC4F-418D-AE19-62706E023703}">
                      <ahyp:hlinkClr xmlns:ahyp="http://schemas.microsoft.com/office/drawing/2018/hyperlinkcolor" val="tx"/>
                    </a:ext>
                  </a:extLst>
                </a:hlinkClick>
              </a:rPr>
              <a:t>hal@trajectoryenergy.com</a:t>
            </a:r>
            <a:endParaRPr lang="en-US" sz="2000" u="sng" dirty="0">
              <a:solidFill>
                <a:schemeClr val="dk1"/>
              </a:solidFill>
              <a:latin typeface="+mn-lt"/>
              <a:ea typeface="Roboto" panose="02000000000000000000" pitchFamily="2" charset="0"/>
              <a:cs typeface="Roboto" panose="02000000000000000000" pitchFamily="2" charset="0"/>
            </a:endParaRPr>
          </a:p>
          <a:p>
            <a:pPr marL="0" lvl="0" indent="0" algn="ctr" rtl="0">
              <a:lnSpc>
                <a:spcPct val="100000"/>
              </a:lnSpc>
              <a:spcBef>
                <a:spcPts val="0"/>
              </a:spcBef>
              <a:spcAft>
                <a:spcPts val="0"/>
              </a:spcAft>
              <a:buSzPts val="3400"/>
              <a:buNone/>
            </a:pPr>
            <a:r>
              <a:rPr lang="en-US" sz="2000" dirty="0">
                <a:solidFill>
                  <a:schemeClr val="dk1"/>
                </a:solidFill>
                <a:latin typeface="+mn-lt"/>
                <a:ea typeface="Roboto" panose="02000000000000000000" pitchFamily="2" charset="0"/>
                <a:cs typeface="Roboto" panose="02000000000000000000" pitchFamily="2" charset="0"/>
                <a:sym typeface="Arial"/>
              </a:rPr>
              <a:t>847-204-4170</a:t>
            </a:r>
          </a:p>
        </p:txBody>
      </p:sp>
      <p:pic>
        <p:nvPicPr>
          <p:cNvPr id="9" name="Picture 8">
            <a:extLst>
              <a:ext uri="{FF2B5EF4-FFF2-40B4-BE49-F238E27FC236}">
                <a16:creationId xmlns:a16="http://schemas.microsoft.com/office/drawing/2014/main" id="{69CB07DF-A16D-FCB6-4F30-9B07C2FB290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6602" y="3448634"/>
            <a:ext cx="457200" cy="457200"/>
          </a:xfrm>
          <a:prstGeom prst="rect">
            <a:avLst/>
          </a:prstGeom>
        </p:spPr>
      </p:pic>
      <p:pic>
        <p:nvPicPr>
          <p:cNvPr id="10" name="Picture 9">
            <a:extLst>
              <a:ext uri="{FF2B5EF4-FFF2-40B4-BE49-F238E27FC236}">
                <a16:creationId xmlns:a16="http://schemas.microsoft.com/office/drawing/2014/main" id="{DEDF9208-9E05-B33D-0368-4D0B77EA901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6602" y="4003288"/>
            <a:ext cx="457200" cy="457200"/>
          </a:xfrm>
          <a:prstGeom prst="rect">
            <a:avLst/>
          </a:prstGeom>
        </p:spPr>
      </p:pic>
      <p:pic>
        <p:nvPicPr>
          <p:cNvPr id="11" name="Picture 10">
            <a:extLst>
              <a:ext uri="{FF2B5EF4-FFF2-40B4-BE49-F238E27FC236}">
                <a16:creationId xmlns:a16="http://schemas.microsoft.com/office/drawing/2014/main" id="{CEECCEAA-30AA-797E-F3AB-D4F1622FFB2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6602" y="4557942"/>
            <a:ext cx="457200" cy="457200"/>
          </a:xfrm>
          <a:prstGeom prst="rect">
            <a:avLst/>
          </a:prstGeom>
        </p:spPr>
      </p:pic>
      <p:pic>
        <p:nvPicPr>
          <p:cNvPr id="12" name="Picture 11">
            <a:extLst>
              <a:ext uri="{FF2B5EF4-FFF2-40B4-BE49-F238E27FC236}">
                <a16:creationId xmlns:a16="http://schemas.microsoft.com/office/drawing/2014/main" id="{88FFF095-925C-C360-65A2-AA07E5DB059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6602" y="5112596"/>
            <a:ext cx="457200" cy="457200"/>
          </a:xfrm>
          <a:prstGeom prst="rect">
            <a:avLst/>
          </a:prstGeom>
        </p:spPr>
      </p:pic>
      <p:sp>
        <p:nvSpPr>
          <p:cNvPr id="13" name="TextBox 12">
            <a:extLst>
              <a:ext uri="{FF2B5EF4-FFF2-40B4-BE49-F238E27FC236}">
                <a16:creationId xmlns:a16="http://schemas.microsoft.com/office/drawing/2014/main" id="{7AA7044F-55B1-48B3-A822-8C6EE8D11FA7}"/>
              </a:ext>
            </a:extLst>
          </p:cNvPr>
          <p:cNvSpPr txBox="1"/>
          <p:nvPr/>
        </p:nvSpPr>
        <p:spPr>
          <a:xfrm>
            <a:off x="1063802" y="3511496"/>
            <a:ext cx="2883730" cy="369332"/>
          </a:xfrm>
          <a:prstGeom prst="rect">
            <a:avLst/>
          </a:prstGeom>
          <a:noFill/>
        </p:spPr>
        <p:txBody>
          <a:bodyPr wrap="square" rtlCol="0">
            <a:spAutoFit/>
          </a:bodyPr>
          <a:lstStyle/>
          <a:p>
            <a:r>
              <a:rPr lang="en-US" sz="1800" dirty="0">
                <a:latin typeface="+mn-lt"/>
              </a:rPr>
              <a:t>/</a:t>
            </a:r>
            <a:r>
              <a:rPr lang="en-US" sz="1800" dirty="0" err="1">
                <a:latin typeface="+mn-lt"/>
              </a:rPr>
              <a:t>TrajectoryEnergyPartners</a:t>
            </a:r>
            <a:endParaRPr lang="en-US" sz="1800" dirty="0">
              <a:latin typeface="+mn-lt"/>
            </a:endParaRPr>
          </a:p>
        </p:txBody>
      </p:sp>
      <p:sp>
        <p:nvSpPr>
          <p:cNvPr id="14" name="TextBox 13">
            <a:extLst>
              <a:ext uri="{FF2B5EF4-FFF2-40B4-BE49-F238E27FC236}">
                <a16:creationId xmlns:a16="http://schemas.microsoft.com/office/drawing/2014/main" id="{8323466A-3BC1-2F73-B8FC-94164DFACFD7}"/>
              </a:ext>
            </a:extLst>
          </p:cNvPr>
          <p:cNvSpPr txBox="1"/>
          <p:nvPr/>
        </p:nvSpPr>
        <p:spPr>
          <a:xfrm>
            <a:off x="1063802" y="4039524"/>
            <a:ext cx="2883730" cy="369332"/>
          </a:xfrm>
          <a:prstGeom prst="rect">
            <a:avLst/>
          </a:prstGeom>
          <a:noFill/>
        </p:spPr>
        <p:txBody>
          <a:bodyPr wrap="square" rtlCol="0">
            <a:spAutoFit/>
          </a:bodyPr>
          <a:lstStyle/>
          <a:p>
            <a:r>
              <a:rPr lang="en-US" sz="1800" dirty="0">
                <a:latin typeface="+mn-lt"/>
              </a:rPr>
              <a:t>/</a:t>
            </a:r>
            <a:r>
              <a:rPr lang="en-US" sz="1800" dirty="0" err="1">
                <a:latin typeface="+mn-lt"/>
              </a:rPr>
              <a:t>TEnergyPartners</a:t>
            </a:r>
            <a:endParaRPr lang="en-US" sz="1800" dirty="0">
              <a:latin typeface="+mn-lt"/>
            </a:endParaRPr>
          </a:p>
        </p:txBody>
      </p:sp>
      <p:sp>
        <p:nvSpPr>
          <p:cNvPr id="15" name="TextBox 14">
            <a:extLst>
              <a:ext uri="{FF2B5EF4-FFF2-40B4-BE49-F238E27FC236}">
                <a16:creationId xmlns:a16="http://schemas.microsoft.com/office/drawing/2014/main" id="{E2B4AE3A-1F6E-0E1D-4C80-2A62941FE576}"/>
              </a:ext>
            </a:extLst>
          </p:cNvPr>
          <p:cNvSpPr txBox="1"/>
          <p:nvPr/>
        </p:nvSpPr>
        <p:spPr>
          <a:xfrm>
            <a:off x="1052650" y="4576717"/>
            <a:ext cx="4433749" cy="369332"/>
          </a:xfrm>
          <a:prstGeom prst="rect">
            <a:avLst/>
          </a:prstGeom>
          <a:noFill/>
        </p:spPr>
        <p:txBody>
          <a:bodyPr wrap="square" rtlCol="0">
            <a:spAutoFit/>
          </a:bodyPr>
          <a:lstStyle/>
          <a:p>
            <a:r>
              <a:rPr lang="en-US" sz="1800" dirty="0">
                <a:latin typeface="+mn-lt"/>
              </a:rPr>
              <a:t>/trajectory-energy-partners</a:t>
            </a:r>
          </a:p>
        </p:txBody>
      </p:sp>
      <p:sp>
        <p:nvSpPr>
          <p:cNvPr id="17" name="TextBox 16">
            <a:extLst>
              <a:ext uri="{FF2B5EF4-FFF2-40B4-BE49-F238E27FC236}">
                <a16:creationId xmlns:a16="http://schemas.microsoft.com/office/drawing/2014/main" id="{D69596FA-3B15-597A-455D-DF164B313551}"/>
              </a:ext>
            </a:extLst>
          </p:cNvPr>
          <p:cNvSpPr txBox="1"/>
          <p:nvPr/>
        </p:nvSpPr>
        <p:spPr>
          <a:xfrm>
            <a:off x="1052651" y="5132584"/>
            <a:ext cx="5519852" cy="369332"/>
          </a:xfrm>
          <a:prstGeom prst="rect">
            <a:avLst/>
          </a:prstGeom>
          <a:noFill/>
        </p:spPr>
        <p:txBody>
          <a:bodyPr wrap="square">
            <a:spAutoFit/>
          </a:bodyPr>
          <a:lstStyle/>
          <a:p>
            <a:r>
              <a:rPr lang="en-US" sz="1800" dirty="0">
                <a:latin typeface="Roboto"/>
              </a:rPr>
              <a:t>/trajectoryenergypartners</a:t>
            </a:r>
          </a:p>
        </p:txBody>
      </p:sp>
    </p:spTree>
    <p:extLst>
      <p:ext uri="{BB962C8B-B14F-4D97-AF65-F5344CB8AC3E}">
        <p14:creationId xmlns:p14="http://schemas.microsoft.com/office/powerpoint/2010/main" val="150078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p:nvPr/>
        </p:nvSpPr>
        <p:spPr>
          <a:xfrm>
            <a:off x="9426127" y="7325832"/>
            <a:ext cx="27443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2F2F2"/>
                </a:solidFill>
                <a:latin typeface="Roboto"/>
                <a:ea typeface="Roboto"/>
                <a:cs typeface="Roboto"/>
                <a:sym typeface="Roboto"/>
              </a:rPr>
              <a:t>2</a:t>
            </a:fld>
            <a:endParaRPr sz="1200" b="0" i="0" u="none" strike="noStrike" cap="none">
              <a:solidFill>
                <a:srgbClr val="F2F2F2"/>
              </a:solidFill>
              <a:latin typeface="Roboto"/>
              <a:ea typeface="Roboto"/>
              <a:cs typeface="Roboto"/>
              <a:sym typeface="Roboto"/>
            </a:endParaRPr>
          </a:p>
        </p:txBody>
      </p:sp>
      <p:sp>
        <p:nvSpPr>
          <p:cNvPr id="75" name="Google Shape;75;p2"/>
          <p:cNvSpPr/>
          <p:nvPr/>
        </p:nvSpPr>
        <p:spPr>
          <a:xfrm>
            <a:off x="469939" y="951676"/>
            <a:ext cx="6906672" cy="271993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dk1"/>
              </a:buClr>
              <a:buSzPts val="1800"/>
              <a:buFont typeface="Avenir"/>
              <a:buNone/>
            </a:pPr>
            <a:r>
              <a:rPr lang="en-US" sz="2000" i="0" u="none" strike="noStrike" cap="none" dirty="0">
                <a:solidFill>
                  <a:srgbClr val="000000"/>
                </a:solidFill>
              </a:rPr>
              <a:t>Over the past </a:t>
            </a:r>
            <a:r>
              <a:rPr lang="en-US" sz="2000" dirty="0"/>
              <a:t>two decades, the </a:t>
            </a:r>
            <a:r>
              <a:rPr lang="en-US" sz="2000" i="0" u="none" strike="noStrike" cap="none" dirty="0">
                <a:solidFill>
                  <a:srgbClr val="000000"/>
                </a:solidFill>
              </a:rPr>
              <a:t>Illinois General Assembly has passed several laws to encourage and support renewable energy.  </a:t>
            </a:r>
          </a:p>
          <a:p>
            <a:pPr marL="0" marR="0" lvl="0" indent="0" algn="l" rtl="0">
              <a:lnSpc>
                <a:spcPct val="100000"/>
              </a:lnSpc>
              <a:spcBef>
                <a:spcPts val="0"/>
              </a:spcBef>
              <a:spcAft>
                <a:spcPts val="0"/>
              </a:spcAft>
              <a:buClr>
                <a:schemeClr val="dk1"/>
              </a:buClr>
              <a:buSzPts val="1800"/>
              <a:buFont typeface="Avenir"/>
              <a:buNone/>
            </a:pPr>
            <a:endParaRPr lang="en-US" sz="2000" dirty="0"/>
          </a:p>
          <a:p>
            <a:pPr marL="0" marR="0" lvl="0" indent="0" algn="l" rtl="0">
              <a:lnSpc>
                <a:spcPct val="100000"/>
              </a:lnSpc>
              <a:spcBef>
                <a:spcPts val="0"/>
              </a:spcBef>
              <a:spcAft>
                <a:spcPts val="0"/>
              </a:spcAft>
              <a:buClr>
                <a:schemeClr val="dk1"/>
              </a:buClr>
              <a:buSzPts val="1800"/>
              <a:buFont typeface="Avenir"/>
              <a:buNone/>
            </a:pPr>
            <a:r>
              <a:rPr lang="en-US" sz="2000" i="0" u="none" strike="noStrike" cap="none" dirty="0">
                <a:solidFill>
                  <a:srgbClr val="000000"/>
                </a:solidFill>
              </a:rPr>
              <a:t>These laws bring the benefits of a clean energy economy to residents and businesses across Illinois, and will expand access to the savings, clean energy, and job benefits of solar power.  Types of solar supported by these laws include:</a:t>
            </a:r>
            <a:endParaRPr sz="2000" i="1" u="none" strike="noStrike" cap="none" dirty="0">
              <a:solidFill>
                <a:schemeClr val="dk1"/>
              </a:solidFill>
            </a:endParaRPr>
          </a:p>
        </p:txBody>
      </p:sp>
      <p:sp>
        <p:nvSpPr>
          <p:cNvPr id="76" name="Google Shape;76;p2"/>
          <p:cNvSpPr txBox="1"/>
          <p:nvPr/>
        </p:nvSpPr>
        <p:spPr>
          <a:xfrm>
            <a:off x="7986728" y="2768066"/>
            <a:ext cx="103265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63B4"/>
                </a:solidFill>
                <a:latin typeface="Lato"/>
                <a:ea typeface="Lato"/>
                <a:cs typeface="Lato"/>
                <a:sym typeface="Lato"/>
              </a:rPr>
              <a:t>CEJA</a:t>
            </a:r>
            <a:endParaRPr sz="1400" b="0" i="0" u="none" strike="noStrike" cap="none">
              <a:solidFill>
                <a:srgbClr val="000000"/>
              </a:solidFill>
              <a:latin typeface="Arial"/>
              <a:ea typeface="Arial"/>
              <a:cs typeface="Arial"/>
              <a:sym typeface="Arial"/>
            </a:endParaRPr>
          </a:p>
        </p:txBody>
      </p:sp>
      <p:pic>
        <p:nvPicPr>
          <p:cNvPr id="77" name="Google Shape;77;p2" descr="Logo, icon&#10;&#10;Description automatically generated"/>
          <p:cNvPicPr preferRelativeResize="0"/>
          <p:nvPr/>
        </p:nvPicPr>
        <p:blipFill rotWithShape="1">
          <a:blip r:embed="rId3">
            <a:alphaModFix/>
          </a:blip>
          <a:srcRect/>
          <a:stretch/>
        </p:blipFill>
        <p:spPr>
          <a:xfrm>
            <a:off x="7579983" y="932082"/>
            <a:ext cx="1846144" cy="1846144"/>
          </a:xfrm>
          <a:prstGeom prst="rect">
            <a:avLst/>
          </a:prstGeom>
          <a:noFill/>
          <a:ln>
            <a:noFill/>
          </a:ln>
        </p:spPr>
      </p:pic>
      <p:sp>
        <p:nvSpPr>
          <p:cNvPr id="79" name="Google Shape;79;p2"/>
          <p:cNvSpPr txBox="1"/>
          <p:nvPr/>
        </p:nvSpPr>
        <p:spPr>
          <a:xfrm>
            <a:off x="483667" y="194892"/>
            <a:ext cx="6621000" cy="476100"/>
          </a:xfrm>
          <a:prstGeom prst="rect">
            <a:avLst/>
          </a:prstGeom>
          <a:noFill/>
          <a:ln>
            <a:noFill/>
          </a:ln>
        </p:spPr>
        <p:txBody>
          <a:bodyPr spcFirstLastPara="1" wrap="square" lIns="91425" tIns="91425" rIns="91425" bIns="91425" anchor="b" anchorCtr="0">
            <a:normAutofit/>
          </a:bodyPr>
          <a:lstStyle/>
          <a:p>
            <a:pPr marL="0" lvl="0" indent="0" algn="l" rtl="0">
              <a:lnSpc>
                <a:spcPct val="60000"/>
              </a:lnSpc>
              <a:spcBef>
                <a:spcPts val="0"/>
              </a:spcBef>
              <a:spcAft>
                <a:spcPts val="0"/>
              </a:spcAft>
              <a:buSzPts val="1700"/>
              <a:buNone/>
            </a:pPr>
            <a:r>
              <a:rPr lang="en-US" sz="2800" b="1" dirty="0" err="1">
                <a:solidFill>
                  <a:schemeClr val="lt1"/>
                </a:solidFill>
              </a:rPr>
              <a:t>llinois</a:t>
            </a:r>
            <a:r>
              <a:rPr lang="en-US" sz="2800" b="1" dirty="0">
                <a:solidFill>
                  <a:schemeClr val="lt1"/>
                </a:solidFill>
              </a:rPr>
              <a:t> Renewable Energy Laws</a:t>
            </a:r>
            <a:endParaRPr sz="2800" b="1" dirty="0">
              <a:solidFill>
                <a:schemeClr val="lt1"/>
              </a:solidFill>
            </a:endParaRPr>
          </a:p>
        </p:txBody>
      </p:sp>
      <p:sp>
        <p:nvSpPr>
          <p:cNvPr id="9" name="Google Shape;84;p3">
            <a:extLst>
              <a:ext uri="{FF2B5EF4-FFF2-40B4-BE49-F238E27FC236}">
                <a16:creationId xmlns:a16="http://schemas.microsoft.com/office/drawing/2014/main" id="{F12C92D0-EE07-354B-ADBD-12C275923925}"/>
              </a:ext>
            </a:extLst>
          </p:cNvPr>
          <p:cNvSpPr txBox="1"/>
          <p:nvPr/>
        </p:nvSpPr>
        <p:spPr>
          <a:xfrm>
            <a:off x="483667" y="3749162"/>
            <a:ext cx="2451600" cy="926700"/>
          </a:xfrm>
          <a:prstGeom prst="rect">
            <a:avLst/>
          </a:prstGeom>
          <a:noFill/>
          <a:ln>
            <a:noFill/>
          </a:ln>
        </p:spPr>
        <p:txBody>
          <a:bodyPr spcFirstLastPara="1" wrap="square" lIns="110375" tIns="110375" rIns="110375" bIns="11037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dirty="0">
                <a:solidFill>
                  <a:srgbClr val="20A8E0"/>
                </a:solidFill>
              </a:rPr>
              <a:t>Behind the Meter</a:t>
            </a:r>
            <a:endParaRPr sz="2400" b="1" i="0" u="none" strike="noStrike" cap="none" dirty="0">
              <a:solidFill>
                <a:srgbClr val="20A8E0"/>
              </a:solidFill>
            </a:endParaRPr>
          </a:p>
        </p:txBody>
      </p:sp>
      <p:sp>
        <p:nvSpPr>
          <p:cNvPr id="10" name="Google Shape;85;p3">
            <a:extLst>
              <a:ext uri="{FF2B5EF4-FFF2-40B4-BE49-F238E27FC236}">
                <a16:creationId xmlns:a16="http://schemas.microsoft.com/office/drawing/2014/main" id="{3EE22528-A459-FC4B-A452-0FE4E6590064}"/>
              </a:ext>
            </a:extLst>
          </p:cNvPr>
          <p:cNvSpPr txBox="1"/>
          <p:nvPr/>
        </p:nvSpPr>
        <p:spPr>
          <a:xfrm>
            <a:off x="483667" y="4830975"/>
            <a:ext cx="2991477" cy="2137200"/>
          </a:xfrm>
          <a:prstGeom prst="rect">
            <a:avLst/>
          </a:prstGeom>
          <a:noFill/>
          <a:ln>
            <a:noFill/>
          </a:ln>
        </p:spPr>
        <p:txBody>
          <a:bodyPr spcFirstLastPara="1" wrap="square" lIns="110375" tIns="110375" rIns="110375" bIns="110375" anchor="t" anchorCtr="0">
            <a:noAutofit/>
          </a:bodyPr>
          <a:lstStyle/>
          <a:p>
            <a:pPr marL="0" marR="0" lvl="0" indent="0" algn="l" rtl="0">
              <a:lnSpc>
                <a:spcPct val="100000"/>
              </a:lnSpc>
              <a:spcBef>
                <a:spcPts val="0"/>
              </a:spcBef>
              <a:spcAft>
                <a:spcPts val="1900"/>
              </a:spcAft>
              <a:buClr>
                <a:srgbClr val="000000"/>
              </a:buClr>
              <a:buSzPts val="1800"/>
              <a:buFont typeface="Arial"/>
              <a:buNone/>
            </a:pPr>
            <a:r>
              <a:rPr lang="en-US" sz="2000" i="0" u="none" strike="noStrike" cap="none" dirty="0">
                <a:solidFill>
                  <a:schemeClr val="lt2"/>
                </a:solidFill>
              </a:rPr>
              <a:t>A home, business, or organization can install solar on their roof or on their land to directly power their home or building.</a:t>
            </a:r>
            <a:endParaRPr sz="2000" i="0" u="none" strike="noStrike" cap="none" dirty="0">
              <a:solidFill>
                <a:schemeClr val="lt2"/>
              </a:solidFill>
            </a:endParaRPr>
          </a:p>
        </p:txBody>
      </p:sp>
      <p:sp>
        <p:nvSpPr>
          <p:cNvPr id="11" name="Google Shape;86;p3">
            <a:extLst>
              <a:ext uri="{FF2B5EF4-FFF2-40B4-BE49-F238E27FC236}">
                <a16:creationId xmlns:a16="http://schemas.microsoft.com/office/drawing/2014/main" id="{0BCB4651-7212-F742-B574-0369E1AB9D9C}"/>
              </a:ext>
            </a:extLst>
          </p:cNvPr>
          <p:cNvSpPr txBox="1"/>
          <p:nvPr/>
        </p:nvSpPr>
        <p:spPr>
          <a:xfrm>
            <a:off x="7135256" y="4814693"/>
            <a:ext cx="2796144" cy="2137200"/>
          </a:xfrm>
          <a:prstGeom prst="rect">
            <a:avLst/>
          </a:prstGeom>
          <a:noFill/>
          <a:ln>
            <a:noFill/>
          </a:ln>
        </p:spPr>
        <p:txBody>
          <a:bodyPr spcFirstLastPara="1" wrap="square" lIns="110375" tIns="110375" rIns="110375" bIns="110375" anchor="t" anchorCtr="0">
            <a:noAutofit/>
          </a:bodyPr>
          <a:lstStyle/>
          <a:p>
            <a:pPr marL="0" marR="0" lvl="0" indent="0" algn="l" rtl="0">
              <a:lnSpc>
                <a:spcPct val="100000"/>
              </a:lnSpc>
              <a:spcBef>
                <a:spcPts val="0"/>
              </a:spcBef>
              <a:spcAft>
                <a:spcPts val="1900"/>
              </a:spcAft>
              <a:buClr>
                <a:srgbClr val="000000"/>
              </a:buClr>
              <a:buSzPts val="1800"/>
              <a:buFont typeface="Arial"/>
              <a:buNone/>
            </a:pPr>
            <a:r>
              <a:rPr lang="en-US" sz="2000" i="0" u="none" strike="noStrike" cap="none" dirty="0">
                <a:solidFill>
                  <a:schemeClr val="lt2"/>
                </a:solidFill>
              </a:rPr>
              <a:t>Large solar systems covering hundreds of acres of land that are directly connected to higher voltage utility lines and typically serve a single customer.</a:t>
            </a:r>
            <a:endParaRPr sz="2000" i="0" u="none" strike="noStrike" cap="none" dirty="0">
              <a:solidFill>
                <a:schemeClr val="lt2"/>
              </a:solidFill>
            </a:endParaRPr>
          </a:p>
        </p:txBody>
      </p:sp>
      <p:sp>
        <p:nvSpPr>
          <p:cNvPr id="12" name="Google Shape;87;p3">
            <a:extLst>
              <a:ext uri="{FF2B5EF4-FFF2-40B4-BE49-F238E27FC236}">
                <a16:creationId xmlns:a16="http://schemas.microsoft.com/office/drawing/2014/main" id="{987A9852-C638-C644-82F0-897FA766D141}"/>
              </a:ext>
            </a:extLst>
          </p:cNvPr>
          <p:cNvSpPr txBox="1"/>
          <p:nvPr/>
        </p:nvSpPr>
        <p:spPr>
          <a:xfrm>
            <a:off x="3923275" y="4830975"/>
            <a:ext cx="2991476" cy="2494857"/>
          </a:xfrm>
          <a:prstGeom prst="rect">
            <a:avLst/>
          </a:prstGeom>
          <a:noFill/>
          <a:ln>
            <a:noFill/>
          </a:ln>
        </p:spPr>
        <p:txBody>
          <a:bodyPr spcFirstLastPara="1" wrap="square" lIns="110375" tIns="110375" rIns="110375" bIns="110375" anchor="t" anchorCtr="0">
            <a:noAutofit/>
          </a:bodyPr>
          <a:lstStyle/>
          <a:p>
            <a:pPr marL="0" marR="0" lvl="0" indent="0" algn="l" rtl="0">
              <a:lnSpc>
                <a:spcPct val="100000"/>
              </a:lnSpc>
              <a:spcBef>
                <a:spcPts val="0"/>
              </a:spcBef>
              <a:spcAft>
                <a:spcPts val="1900"/>
              </a:spcAft>
              <a:buClr>
                <a:srgbClr val="000000"/>
              </a:buClr>
              <a:buSzPts val="1800"/>
              <a:buFont typeface="Arial"/>
              <a:buNone/>
            </a:pPr>
            <a:r>
              <a:rPr lang="en-US" sz="2000" i="0" u="none" strike="noStrike" cap="none" dirty="0">
                <a:solidFill>
                  <a:schemeClr val="lt2"/>
                </a:solidFill>
              </a:rPr>
              <a:t>Provide utility savings for homeowners and businesses that can’t install solar on their roof by subscribing to a community solar project.</a:t>
            </a:r>
            <a:endParaRPr sz="2000" i="0" u="none" strike="noStrike" cap="none" dirty="0">
              <a:solidFill>
                <a:schemeClr val="lt2"/>
              </a:solidFill>
            </a:endParaRPr>
          </a:p>
        </p:txBody>
      </p:sp>
      <p:sp>
        <p:nvSpPr>
          <p:cNvPr id="13" name="Google Shape;88;p3">
            <a:extLst>
              <a:ext uri="{FF2B5EF4-FFF2-40B4-BE49-F238E27FC236}">
                <a16:creationId xmlns:a16="http://schemas.microsoft.com/office/drawing/2014/main" id="{6253F51F-FDC6-C346-8323-61A41F53C6EF}"/>
              </a:ext>
            </a:extLst>
          </p:cNvPr>
          <p:cNvSpPr txBox="1"/>
          <p:nvPr/>
        </p:nvSpPr>
        <p:spPr>
          <a:xfrm>
            <a:off x="6801727" y="3807125"/>
            <a:ext cx="2624400" cy="926700"/>
          </a:xfrm>
          <a:prstGeom prst="rect">
            <a:avLst/>
          </a:prstGeom>
          <a:noFill/>
          <a:ln>
            <a:noFill/>
          </a:ln>
        </p:spPr>
        <p:txBody>
          <a:bodyPr spcFirstLastPara="1" wrap="square" lIns="110375" tIns="110375" rIns="110375" bIns="11037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dirty="0">
                <a:solidFill>
                  <a:srgbClr val="20A8E0"/>
                </a:solidFill>
              </a:rPr>
              <a:t>Utility Scale Solar</a:t>
            </a:r>
            <a:endParaRPr sz="2400" b="1" i="0" u="none" strike="noStrike" cap="none" dirty="0">
              <a:solidFill>
                <a:srgbClr val="20A8E0"/>
              </a:solidFill>
            </a:endParaRPr>
          </a:p>
        </p:txBody>
      </p:sp>
      <p:sp>
        <p:nvSpPr>
          <p:cNvPr id="14" name="Google Shape;89;p3">
            <a:extLst>
              <a:ext uri="{FF2B5EF4-FFF2-40B4-BE49-F238E27FC236}">
                <a16:creationId xmlns:a16="http://schemas.microsoft.com/office/drawing/2014/main" id="{B34E004B-A602-8B43-87B9-46784830AAE4}"/>
              </a:ext>
            </a:extLst>
          </p:cNvPr>
          <p:cNvSpPr txBox="1"/>
          <p:nvPr/>
        </p:nvSpPr>
        <p:spPr>
          <a:xfrm>
            <a:off x="3896653" y="3749162"/>
            <a:ext cx="2451600" cy="926700"/>
          </a:xfrm>
          <a:prstGeom prst="rect">
            <a:avLst/>
          </a:prstGeom>
          <a:noFill/>
          <a:ln>
            <a:noFill/>
          </a:ln>
        </p:spPr>
        <p:txBody>
          <a:bodyPr spcFirstLastPara="1" wrap="square" lIns="110375" tIns="110375" rIns="110375" bIns="11037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dirty="0">
                <a:solidFill>
                  <a:srgbClr val="20A8E0"/>
                </a:solidFill>
              </a:rPr>
              <a:t>Community Solar</a:t>
            </a:r>
            <a:endParaRPr sz="2400" b="1" i="0" u="none" strike="noStrike" cap="none" dirty="0">
              <a:solidFill>
                <a:srgbClr val="20A8E0"/>
              </a:solidFill>
            </a:endParaRPr>
          </a:p>
        </p:txBody>
      </p:sp>
      <p:sp>
        <p:nvSpPr>
          <p:cNvPr id="2" name="Oval 1">
            <a:extLst>
              <a:ext uri="{FF2B5EF4-FFF2-40B4-BE49-F238E27FC236}">
                <a16:creationId xmlns:a16="http://schemas.microsoft.com/office/drawing/2014/main" id="{16E082AB-3DAE-08A7-B181-644C733B041A}"/>
              </a:ext>
            </a:extLst>
          </p:cNvPr>
          <p:cNvSpPr/>
          <p:nvPr/>
        </p:nvSpPr>
        <p:spPr>
          <a:xfrm>
            <a:off x="3274541" y="3571103"/>
            <a:ext cx="3830126" cy="175465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1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2" end="2"/>
                                            </p:txEl>
                                          </p:spTgt>
                                        </p:tgtEl>
                                        <p:attrNameLst>
                                          <p:attrName>style.visibility</p:attrName>
                                        </p:attrNameLst>
                                      </p:cBhvr>
                                      <p:to>
                                        <p:strVal val="visible"/>
                                      </p:to>
                                    </p:set>
                                    <p:animEffect transition="in" filter="fade">
                                      <p:cBhvr>
                                        <p:cTn id="7" dur="500"/>
                                        <p:tgtEl>
                                          <p:spTgt spid="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p:nvPr/>
        </p:nvSpPr>
        <p:spPr>
          <a:xfrm>
            <a:off x="9426127" y="7325832"/>
            <a:ext cx="27443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2F2F2"/>
                </a:solidFill>
                <a:latin typeface="Roboto"/>
                <a:ea typeface="Roboto"/>
                <a:cs typeface="Roboto"/>
                <a:sym typeface="Roboto"/>
              </a:rPr>
              <a:t>3</a:t>
            </a:fld>
            <a:endParaRPr sz="1200" b="0" i="0" u="none" strike="noStrike" cap="none">
              <a:solidFill>
                <a:srgbClr val="F2F2F2"/>
              </a:solidFill>
              <a:latin typeface="Roboto"/>
              <a:ea typeface="Roboto"/>
              <a:cs typeface="Roboto"/>
              <a:sym typeface="Roboto"/>
            </a:endParaRPr>
          </a:p>
        </p:txBody>
      </p:sp>
      <p:sp>
        <p:nvSpPr>
          <p:cNvPr id="79" name="Google Shape;79;p2"/>
          <p:cNvSpPr txBox="1"/>
          <p:nvPr/>
        </p:nvSpPr>
        <p:spPr>
          <a:xfrm>
            <a:off x="572877" y="228345"/>
            <a:ext cx="6621000" cy="476100"/>
          </a:xfrm>
          <a:prstGeom prst="rect">
            <a:avLst/>
          </a:prstGeom>
          <a:noFill/>
          <a:ln>
            <a:noFill/>
          </a:ln>
        </p:spPr>
        <p:txBody>
          <a:bodyPr spcFirstLastPara="1" wrap="square" lIns="91425" tIns="91425" rIns="91425" bIns="91425" anchor="b" anchorCtr="0">
            <a:normAutofit/>
          </a:bodyPr>
          <a:lstStyle/>
          <a:p>
            <a:pPr marL="0" lvl="0" indent="0" algn="l" rtl="0">
              <a:lnSpc>
                <a:spcPct val="60000"/>
              </a:lnSpc>
              <a:spcBef>
                <a:spcPts val="0"/>
              </a:spcBef>
              <a:spcAft>
                <a:spcPts val="0"/>
              </a:spcAft>
              <a:buSzPts val="1700"/>
              <a:buNone/>
            </a:pPr>
            <a:r>
              <a:rPr lang="en-US" sz="2800" b="1" dirty="0">
                <a:solidFill>
                  <a:schemeClr val="lt1"/>
                </a:solidFill>
              </a:rPr>
              <a:t>Community Solar</a:t>
            </a:r>
            <a:endParaRPr sz="2800" b="1" dirty="0">
              <a:solidFill>
                <a:schemeClr val="lt1"/>
              </a:solidFill>
            </a:endParaRPr>
          </a:p>
        </p:txBody>
      </p:sp>
      <p:pic>
        <p:nvPicPr>
          <p:cNvPr id="15" name="Google Shape;138;p7">
            <a:extLst>
              <a:ext uri="{FF2B5EF4-FFF2-40B4-BE49-F238E27FC236}">
                <a16:creationId xmlns:a16="http://schemas.microsoft.com/office/drawing/2014/main" id="{996196BD-4F0D-444B-A90F-DA6394439BA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78227" y="906183"/>
            <a:ext cx="6128952" cy="2278976"/>
          </a:xfrm>
          <a:prstGeom prst="rect">
            <a:avLst/>
          </a:prstGeom>
          <a:noFill/>
          <a:ln>
            <a:noFill/>
          </a:ln>
        </p:spPr>
      </p:pic>
      <p:sp>
        <p:nvSpPr>
          <p:cNvPr id="6" name="Shape 26">
            <a:extLst>
              <a:ext uri="{FF2B5EF4-FFF2-40B4-BE49-F238E27FC236}">
                <a16:creationId xmlns:a16="http://schemas.microsoft.com/office/drawing/2014/main" id="{EBCD861D-7DD2-8416-1A39-08626F560997}"/>
              </a:ext>
            </a:extLst>
          </p:cNvPr>
          <p:cNvSpPr/>
          <p:nvPr/>
        </p:nvSpPr>
        <p:spPr>
          <a:xfrm>
            <a:off x="1136823" y="3185159"/>
            <a:ext cx="7710616" cy="1439176"/>
          </a:xfrm>
          <a:prstGeom prst="rect">
            <a:avLst/>
          </a:prstGeom>
          <a:ln w="12700">
            <a:miter lim="400000"/>
          </a:ln>
          <a:extLst>
            <a:ext uri="{C572A759-6A51-4108-AA02-DFA0A04FC94B}">
              <ma14:wrappingTextBoxFlag xmlns:ma14="http://schemas.microsoft.com/office/mac/drawingml/2011/main" xmlns="" val="1"/>
            </a:ext>
          </a:extLst>
        </p:spPr>
        <p:txBody>
          <a:bodyPr wrap="square" lIns="15716" tIns="15716" rIns="15716" bIns="15716" anchor="t">
            <a:spAutoFit/>
          </a:bodyPr>
          <a:lstStyle/>
          <a:p>
            <a:pPr>
              <a:lnSpc>
                <a:spcPts val="2760"/>
              </a:lnSpc>
              <a:spcBef>
                <a:spcPts val="200"/>
              </a:spcBef>
              <a:spcAft>
                <a:spcPts val="200"/>
              </a:spcAft>
            </a:pPr>
            <a:r>
              <a:rPr lang="en-US" sz="1800" b="1" dirty="0">
                <a:solidFill>
                  <a:schemeClr val="tx1"/>
                </a:solidFill>
                <a:latin typeface="Avenir Next" panose="020B0503020202020204" pitchFamily="34" charset="0"/>
                <a:ea typeface="Avenir Next" charset="0"/>
                <a:cs typeface="Avenir Next" charset="0"/>
              </a:rPr>
              <a:t>Community solar provides access to solar to residents, non-profits, communities, and public sector entities that can’t install solar on their roof or property.  They can participate in a community solar project and receive credits on their utility bill for the energy produced by their share of the project.</a:t>
            </a:r>
          </a:p>
        </p:txBody>
      </p:sp>
      <p:pic>
        <p:nvPicPr>
          <p:cNvPr id="3" name="Picture 2">
            <a:extLst>
              <a:ext uri="{FF2B5EF4-FFF2-40B4-BE49-F238E27FC236}">
                <a16:creationId xmlns:a16="http://schemas.microsoft.com/office/drawing/2014/main" id="{DD446994-22EB-A982-9E27-49039F119F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8089" y="4941262"/>
            <a:ext cx="5575529" cy="28311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p:nvPr/>
        </p:nvSpPr>
        <p:spPr>
          <a:xfrm>
            <a:off x="9426126" y="7325832"/>
            <a:ext cx="632273" cy="276959"/>
          </a:xfrm>
          <a:prstGeom prst="rect">
            <a:avLst/>
          </a:prstGeom>
          <a:noFill/>
          <a:ln>
            <a:noFill/>
          </a:ln>
        </p:spPr>
        <p:txBody>
          <a:bodyPr spcFirstLastPara="1" wrap="square" lIns="91426" tIns="45700" rIns="91426" bIns="45700" anchor="t" anchorCtr="0">
            <a:spAutoFit/>
          </a:bodyPr>
          <a:lstStyle/>
          <a:p>
            <a:pPr>
              <a:buSzPts val="1200"/>
            </a:pPr>
            <a:fld id="{00000000-1234-1234-1234-123412341234}" type="slidenum">
              <a:rPr lang="en-US" sz="1200">
                <a:solidFill>
                  <a:srgbClr val="F2F2F2"/>
                </a:solidFill>
                <a:latin typeface="Roboto"/>
                <a:ea typeface="Roboto"/>
                <a:cs typeface="Roboto"/>
                <a:sym typeface="Roboto"/>
              </a:rPr>
              <a:pPr>
                <a:buSzPts val="1200"/>
              </a:pPr>
              <a:t>4</a:t>
            </a:fld>
            <a:endParaRPr sz="1200" dirty="0">
              <a:solidFill>
                <a:srgbClr val="F2F2F2"/>
              </a:solidFill>
              <a:latin typeface="Roboto"/>
              <a:ea typeface="Roboto"/>
              <a:cs typeface="Roboto"/>
              <a:sym typeface="Roboto"/>
            </a:endParaRPr>
          </a:p>
        </p:txBody>
      </p:sp>
      <p:pic>
        <p:nvPicPr>
          <p:cNvPr id="106" name="Google Shape;106;p5"/>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a:ext>
            </a:extLst>
          </a:blip>
          <a:srcRect/>
          <a:stretch/>
        </p:blipFill>
        <p:spPr>
          <a:xfrm>
            <a:off x="279665" y="4169960"/>
            <a:ext cx="2444261" cy="3349524"/>
          </a:xfrm>
          <a:prstGeom prst="rect">
            <a:avLst/>
          </a:prstGeom>
          <a:noFill/>
          <a:ln>
            <a:noFill/>
          </a:ln>
          <a:effectLst>
            <a:outerShdw blurRad="57150" dist="19050" dir="5400000" algn="bl" rotWithShape="0">
              <a:srgbClr val="000000">
                <a:alpha val="49019"/>
              </a:srgbClr>
            </a:outerShdw>
          </a:effectLst>
        </p:spPr>
      </p:pic>
      <p:sp>
        <p:nvSpPr>
          <p:cNvPr id="107" name="Google Shape;107;p5"/>
          <p:cNvSpPr/>
          <p:nvPr/>
        </p:nvSpPr>
        <p:spPr>
          <a:xfrm>
            <a:off x="2951340" y="4046828"/>
            <a:ext cx="2216589" cy="3505619"/>
          </a:xfrm>
          <a:prstGeom prst="rect">
            <a:avLst/>
          </a:prstGeom>
          <a:noFill/>
          <a:ln>
            <a:noFill/>
          </a:ln>
        </p:spPr>
        <p:txBody>
          <a:bodyPr spcFirstLastPara="1" wrap="square" lIns="19051" tIns="19051" rIns="19051" bIns="19051" anchor="ctr" anchorCtr="0">
            <a:noAutofit/>
          </a:bodyPr>
          <a:lstStyle/>
          <a:p>
            <a:pPr>
              <a:buClr>
                <a:schemeClr val="dk1"/>
              </a:buClr>
              <a:buSzPts val="1800"/>
            </a:pPr>
            <a:r>
              <a:rPr lang="en-US" sz="1800" dirty="0"/>
              <a:t>Trajectory developed the Rockford Solar project with the City of Rockford which owns the property, the Rockford Housing Authority, and a group of local organizations that supported the project.</a:t>
            </a:r>
            <a:endParaRPr sz="1800" dirty="0"/>
          </a:p>
        </p:txBody>
      </p:sp>
      <p:sp>
        <p:nvSpPr>
          <p:cNvPr id="109" name="Google Shape;109;p5"/>
          <p:cNvSpPr/>
          <p:nvPr/>
        </p:nvSpPr>
        <p:spPr>
          <a:xfrm>
            <a:off x="4894760" y="3700319"/>
            <a:ext cx="4888006" cy="357600"/>
          </a:xfrm>
          <a:prstGeom prst="rect">
            <a:avLst/>
          </a:prstGeom>
          <a:noFill/>
          <a:ln>
            <a:noFill/>
          </a:ln>
        </p:spPr>
        <p:txBody>
          <a:bodyPr spcFirstLastPara="1" wrap="square" lIns="19051" tIns="19051" rIns="19051" bIns="19051" anchor="ctr" anchorCtr="0">
            <a:noAutofit/>
          </a:bodyPr>
          <a:lstStyle/>
          <a:p>
            <a:pPr algn="ctr">
              <a:buClr>
                <a:schemeClr val="dk1"/>
              </a:buClr>
              <a:buSzPts val="1800"/>
            </a:pPr>
            <a:r>
              <a:rPr lang="en-US" sz="2000" b="1" dirty="0">
                <a:solidFill>
                  <a:srgbClr val="32A1DA"/>
                </a:solidFill>
                <a:latin typeface="Roboto" panose="02000000000000000000" pitchFamily="2" charset="0"/>
                <a:ea typeface="Roboto" panose="02000000000000000000" pitchFamily="2" charset="0"/>
              </a:rPr>
              <a:t>Gar Creek Solar</a:t>
            </a:r>
            <a:endParaRPr sz="2000" b="1" dirty="0">
              <a:solidFill>
                <a:srgbClr val="32A1DA"/>
              </a:solidFill>
              <a:latin typeface="Roboto" panose="02000000000000000000" pitchFamily="2" charset="0"/>
              <a:ea typeface="Roboto" panose="02000000000000000000" pitchFamily="2" charset="0"/>
            </a:endParaRPr>
          </a:p>
        </p:txBody>
      </p:sp>
      <p:sp>
        <p:nvSpPr>
          <p:cNvPr id="111" name="Google Shape;111;p5"/>
          <p:cNvSpPr/>
          <p:nvPr/>
        </p:nvSpPr>
        <p:spPr>
          <a:xfrm>
            <a:off x="7806611" y="4288202"/>
            <a:ext cx="1972124" cy="2779863"/>
          </a:xfrm>
          <a:prstGeom prst="rect">
            <a:avLst/>
          </a:prstGeom>
          <a:noFill/>
          <a:ln>
            <a:noFill/>
          </a:ln>
        </p:spPr>
        <p:txBody>
          <a:bodyPr spcFirstLastPara="1" wrap="square" lIns="19051" tIns="19051" rIns="19051" bIns="19051" anchor="ctr" anchorCtr="0">
            <a:noAutofit/>
          </a:bodyPr>
          <a:lstStyle/>
          <a:p>
            <a:pPr>
              <a:buSzPts val="1800"/>
            </a:pPr>
            <a:r>
              <a:rPr lang="en-US" sz="1800" dirty="0"/>
              <a:t>Gar Creek Solar in Kankakee is located in a low-income and environmental justice neighborhood.  The project will bring solar savings to low-income customers. </a:t>
            </a:r>
            <a:endParaRPr sz="1800" dirty="0"/>
          </a:p>
        </p:txBody>
      </p:sp>
      <p:sp>
        <p:nvSpPr>
          <p:cNvPr id="117" name="Google Shape;117;p5"/>
          <p:cNvSpPr txBox="1"/>
          <p:nvPr/>
        </p:nvSpPr>
        <p:spPr>
          <a:xfrm>
            <a:off x="355325" y="252916"/>
            <a:ext cx="6621000" cy="476100"/>
          </a:xfrm>
          <a:prstGeom prst="rect">
            <a:avLst/>
          </a:prstGeom>
          <a:noFill/>
          <a:ln>
            <a:noFill/>
          </a:ln>
        </p:spPr>
        <p:txBody>
          <a:bodyPr spcFirstLastPara="1" wrap="square" lIns="91426" tIns="91426" rIns="91426" bIns="91426" anchor="b" anchorCtr="0">
            <a:noAutofit/>
          </a:bodyPr>
          <a:lstStyle/>
          <a:p>
            <a:pPr>
              <a:lnSpc>
                <a:spcPct val="80000"/>
              </a:lnSpc>
              <a:buSzPts val="1700"/>
            </a:pPr>
            <a:r>
              <a:rPr lang="en-US" sz="2600" b="1" dirty="0">
                <a:solidFill>
                  <a:schemeClr val="lt1"/>
                </a:solidFill>
                <a:latin typeface="+mj-lt"/>
                <a:ea typeface="Roboto" panose="02000000000000000000" pitchFamily="2" charset="0"/>
              </a:rPr>
              <a:t> </a:t>
            </a:r>
            <a:r>
              <a:rPr lang="en-US" sz="2800" b="1" dirty="0">
                <a:solidFill>
                  <a:schemeClr val="lt1"/>
                </a:solidFill>
                <a:latin typeface="+mj-lt"/>
                <a:ea typeface="Roboto" panose="02000000000000000000" pitchFamily="2" charset="0"/>
              </a:rPr>
              <a:t>Trajectory and Its Projects</a:t>
            </a:r>
            <a:endParaRPr sz="2800" b="1" dirty="0">
              <a:solidFill>
                <a:schemeClr val="lt1"/>
              </a:solidFill>
              <a:latin typeface="+mj-lt"/>
              <a:ea typeface="Roboto" panose="02000000000000000000" pitchFamily="2" charset="0"/>
            </a:endParaRPr>
          </a:p>
        </p:txBody>
      </p:sp>
      <p:sp>
        <p:nvSpPr>
          <p:cNvPr id="14" name="Google Shape;97;p4">
            <a:extLst>
              <a:ext uri="{FF2B5EF4-FFF2-40B4-BE49-F238E27FC236}">
                <a16:creationId xmlns:a16="http://schemas.microsoft.com/office/drawing/2014/main" id="{56170B8B-58D4-CA44-8A42-0218D4CFED82}"/>
              </a:ext>
            </a:extLst>
          </p:cNvPr>
          <p:cNvSpPr txBox="1">
            <a:spLocks/>
          </p:cNvSpPr>
          <p:nvPr/>
        </p:nvSpPr>
        <p:spPr>
          <a:xfrm>
            <a:off x="546288" y="1022810"/>
            <a:ext cx="4198708" cy="2362181"/>
          </a:xfrm>
          <a:prstGeom prst="rect">
            <a:avLst/>
          </a:prstGeom>
          <a:noFill/>
          <a:ln>
            <a:noFill/>
          </a:ln>
        </p:spPr>
        <p:txBody>
          <a:bodyPr spcFirstLastPara="1" wrap="square" lIns="110376" tIns="110376" rIns="110376" bIns="110376"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1pPr>
            <a:lvl2pPr marL="914400" marR="0" lvl="1"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2pPr>
            <a:lvl3pPr marL="1371600" marR="0" lvl="2"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3pPr>
            <a:lvl4pPr marL="1828800" marR="0" lvl="3"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4pPr>
            <a:lvl5pPr marL="2286000" marR="0" lvl="4" indent="-228600" algn="ctr" rtl="0">
              <a:lnSpc>
                <a:spcPct val="100000"/>
              </a:lnSpc>
              <a:spcBef>
                <a:spcPts val="0"/>
              </a:spcBef>
              <a:spcAft>
                <a:spcPts val="0"/>
              </a:spcAft>
              <a:buClr>
                <a:srgbClr val="000000"/>
              </a:buClr>
              <a:buSzPts val="1600"/>
              <a:buFont typeface="Roboto"/>
              <a:buNone/>
              <a:defRPr sz="1600" b="0" i="0" u="none" strike="noStrike" cap="none">
                <a:solidFill>
                  <a:srgbClr val="000000"/>
                </a:solidFill>
                <a:latin typeface="Roboto"/>
                <a:ea typeface="Roboto"/>
                <a:cs typeface="Roboto"/>
                <a:sym typeface="Roboto"/>
              </a:defRPr>
            </a:lvl5pPr>
            <a:lvl6pPr marL="2743200" marR="0" lvl="5"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6pPr>
            <a:lvl7pPr marL="3200400" marR="0" lvl="6"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7pPr>
            <a:lvl8pPr marL="3657600" marR="0" lvl="7"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8pPr>
            <a:lvl9pPr marL="4114800" marR="0" lvl="8" indent="-304800" algn="ctr" rtl="0">
              <a:lnSpc>
                <a:spcPct val="100000"/>
              </a:lnSpc>
              <a:spcBef>
                <a:spcPts val="0"/>
              </a:spcBef>
              <a:spcAft>
                <a:spcPts val="0"/>
              </a:spcAft>
              <a:buClr>
                <a:srgbClr val="000000"/>
              </a:buClr>
              <a:buSzPts val="1200"/>
              <a:buFont typeface="Roboto"/>
              <a:buChar char="•"/>
              <a:defRPr sz="1600" b="0" i="0" u="none" strike="noStrike" cap="none">
                <a:solidFill>
                  <a:srgbClr val="000000"/>
                </a:solidFill>
                <a:latin typeface="Roboto"/>
                <a:ea typeface="Roboto"/>
                <a:cs typeface="Roboto"/>
                <a:sym typeface="Roboto"/>
              </a:defRPr>
            </a:lvl9pPr>
          </a:lstStyle>
          <a:p>
            <a:pPr marL="0" indent="0" algn="l">
              <a:buSzPts val="1700"/>
            </a:pPr>
            <a:r>
              <a:rPr lang="en-US" sz="1800" dirty="0">
                <a:latin typeface="Arial"/>
                <a:ea typeface="Arial"/>
                <a:cs typeface="Arial"/>
                <a:sym typeface="Arial"/>
              </a:rPr>
              <a:t>Trajectory Energy Partners is an Illinois-based company that brings together landowners, electricity users, and communities to </a:t>
            </a:r>
            <a:r>
              <a:rPr lang="en-US" sz="1800" b="1" i="1" dirty="0">
                <a:latin typeface="Arial"/>
                <a:ea typeface="Arial"/>
                <a:cs typeface="Arial"/>
                <a:sym typeface="Arial"/>
              </a:rPr>
              <a:t>develop solar energy projects</a:t>
            </a:r>
            <a:r>
              <a:rPr lang="en-US" sz="1800" dirty="0">
                <a:latin typeface="Arial"/>
                <a:ea typeface="Arial"/>
                <a:cs typeface="Arial"/>
                <a:sym typeface="Arial"/>
              </a:rPr>
              <a:t> with strong local support.</a:t>
            </a:r>
          </a:p>
        </p:txBody>
      </p:sp>
      <p:pic>
        <p:nvPicPr>
          <p:cNvPr id="4" name="Picture 3">
            <a:extLst>
              <a:ext uri="{FF2B5EF4-FFF2-40B4-BE49-F238E27FC236}">
                <a16:creationId xmlns:a16="http://schemas.microsoft.com/office/drawing/2014/main" id="{FB68C4E6-3598-357F-51AF-227ECD4DBAC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167929" y="973986"/>
            <a:ext cx="3766033" cy="2510689"/>
          </a:xfrm>
          <a:prstGeom prst="rect">
            <a:avLst/>
          </a:prstGeom>
          <a:effectLst>
            <a:outerShdw blurRad="50800" dist="38100" dir="2700000" algn="tl" rotWithShape="0">
              <a:prstClr val="black">
                <a:alpha val="40000"/>
              </a:prstClr>
            </a:outerShdw>
          </a:effectLst>
        </p:spPr>
      </p:pic>
      <p:sp>
        <p:nvSpPr>
          <p:cNvPr id="16" name="Google Shape;109;p5">
            <a:extLst>
              <a:ext uri="{FF2B5EF4-FFF2-40B4-BE49-F238E27FC236}">
                <a16:creationId xmlns:a16="http://schemas.microsoft.com/office/drawing/2014/main" id="{0C072ED7-3329-0F7D-C93F-7F586262B8F9}"/>
              </a:ext>
            </a:extLst>
          </p:cNvPr>
          <p:cNvSpPr/>
          <p:nvPr/>
        </p:nvSpPr>
        <p:spPr>
          <a:xfrm>
            <a:off x="6754" y="3642172"/>
            <a:ext cx="4888006" cy="357600"/>
          </a:xfrm>
          <a:prstGeom prst="rect">
            <a:avLst/>
          </a:prstGeom>
          <a:noFill/>
          <a:ln>
            <a:noFill/>
          </a:ln>
        </p:spPr>
        <p:txBody>
          <a:bodyPr spcFirstLastPara="1" wrap="square" lIns="19051" tIns="19051" rIns="19051" bIns="19051" anchor="ctr" anchorCtr="0">
            <a:noAutofit/>
          </a:bodyPr>
          <a:lstStyle/>
          <a:p>
            <a:pPr algn="ctr">
              <a:buClr>
                <a:schemeClr val="dk1"/>
              </a:buClr>
              <a:buSzPts val="1800"/>
            </a:pPr>
            <a:r>
              <a:rPr lang="en-US" sz="2000" b="1" dirty="0">
                <a:solidFill>
                  <a:srgbClr val="32A1DA"/>
                </a:solidFill>
                <a:latin typeface="Roboto" panose="02000000000000000000" pitchFamily="2" charset="0"/>
                <a:ea typeface="Roboto" panose="02000000000000000000" pitchFamily="2" charset="0"/>
              </a:rPr>
              <a:t>Rockford Solar</a:t>
            </a:r>
            <a:endParaRPr sz="2000" b="1" dirty="0">
              <a:solidFill>
                <a:srgbClr val="32A1DA"/>
              </a:solidFill>
              <a:latin typeface="Roboto" panose="02000000000000000000" pitchFamily="2" charset="0"/>
              <a:ea typeface="Roboto" panose="02000000000000000000" pitchFamily="2" charset="0"/>
            </a:endParaRPr>
          </a:p>
        </p:txBody>
      </p:sp>
      <p:pic>
        <p:nvPicPr>
          <p:cNvPr id="17" name="Google Shape;106;p5">
            <a:extLst>
              <a:ext uri="{FF2B5EF4-FFF2-40B4-BE49-F238E27FC236}">
                <a16:creationId xmlns:a16="http://schemas.microsoft.com/office/drawing/2014/main" id="{E41BC7EF-B47B-312A-E4DC-E7CC096DD179}"/>
              </a:ext>
            </a:extLst>
          </p:cNvPr>
          <p:cNvPicPr preferRelativeResize="0"/>
          <p:nvPr/>
        </p:nvPicPr>
        <p:blipFill rotWithShape="1">
          <a:blip r:embed="rId6" cstate="email">
            <a:extLst>
              <a:ext uri="{BEBA8EAE-BF5A-486C-A8C5-ECC9F3942E4B}">
                <a14:imgProps xmlns:a14="http://schemas.microsoft.com/office/drawing/2010/main">
                  <a14:imgLayer r:embed="rId7">
                    <a14:imgEffect>
                      <a14:brightnessContrast bright="12000"/>
                    </a14:imgEffect>
                  </a14:imgLayer>
                </a14:imgProps>
              </a:ext>
              <a:ext uri="{28A0092B-C50C-407E-A947-70E740481C1C}">
                <a14:useLocalDpi xmlns:a14="http://schemas.microsoft.com/office/drawing/2010/main"/>
              </a:ext>
            </a:extLst>
          </a:blip>
          <a:srcRect/>
          <a:stretch/>
        </p:blipFill>
        <p:spPr>
          <a:xfrm>
            <a:off x="5395343" y="4092000"/>
            <a:ext cx="2216589" cy="3233832"/>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897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gf35686b821_0_30"/>
          <p:cNvSpPr txBox="1"/>
          <p:nvPr/>
        </p:nvSpPr>
        <p:spPr>
          <a:xfrm>
            <a:off x="9270700" y="7325825"/>
            <a:ext cx="429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2F2F2"/>
              </a:solidFill>
              <a:latin typeface="Roboto"/>
              <a:ea typeface="Roboto"/>
              <a:cs typeface="Roboto"/>
              <a:sym typeface="Roboto"/>
            </a:endParaRPr>
          </a:p>
        </p:txBody>
      </p:sp>
      <p:sp>
        <p:nvSpPr>
          <p:cNvPr id="186" name="Google Shape;186;gf35686b821_0_30"/>
          <p:cNvSpPr txBox="1"/>
          <p:nvPr/>
        </p:nvSpPr>
        <p:spPr>
          <a:xfrm>
            <a:off x="9326871" y="7325825"/>
            <a:ext cx="373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2F2F2"/>
                </a:solidFill>
                <a:latin typeface="Roboto"/>
                <a:ea typeface="Roboto"/>
                <a:cs typeface="Roboto"/>
                <a:sym typeface="Roboto"/>
              </a:rPr>
              <a:t>5</a:t>
            </a:fld>
            <a:endParaRPr sz="1200" b="0" i="0" u="none" strike="noStrike" cap="none">
              <a:solidFill>
                <a:srgbClr val="F2F2F2"/>
              </a:solidFill>
              <a:latin typeface="Roboto"/>
              <a:ea typeface="Roboto"/>
              <a:cs typeface="Roboto"/>
              <a:sym typeface="Roboto"/>
            </a:endParaRPr>
          </a:p>
        </p:txBody>
      </p:sp>
      <p:sp>
        <p:nvSpPr>
          <p:cNvPr id="187" name="Google Shape;187;gf35686b821_0_30"/>
          <p:cNvSpPr txBox="1"/>
          <p:nvPr/>
        </p:nvSpPr>
        <p:spPr>
          <a:xfrm>
            <a:off x="327365" y="219243"/>
            <a:ext cx="6621000" cy="476100"/>
          </a:xfrm>
          <a:prstGeom prst="rect">
            <a:avLst/>
          </a:prstGeom>
          <a:noFill/>
          <a:ln>
            <a:noFill/>
          </a:ln>
        </p:spPr>
        <p:txBody>
          <a:bodyPr spcFirstLastPara="1" wrap="square" lIns="91425" tIns="91425" rIns="91425" bIns="91425" anchor="b" anchorCtr="0">
            <a:normAutofit fontScale="92500" lnSpcReduction="10000"/>
          </a:bodyPr>
          <a:lstStyle/>
          <a:p>
            <a:pPr marL="0" lvl="0" indent="0" algn="l" rtl="0">
              <a:lnSpc>
                <a:spcPct val="80000"/>
              </a:lnSpc>
              <a:spcBef>
                <a:spcPts val="0"/>
              </a:spcBef>
              <a:spcAft>
                <a:spcPts val="0"/>
              </a:spcAft>
              <a:buSzPts val="1700"/>
              <a:buNone/>
            </a:pPr>
            <a:r>
              <a:rPr lang="en-US" sz="2400" b="1" dirty="0">
                <a:solidFill>
                  <a:schemeClr val="lt1"/>
                </a:solidFill>
              </a:rPr>
              <a:t> </a:t>
            </a:r>
            <a:r>
              <a:rPr lang="en-US" sz="2800" b="1" dirty="0">
                <a:solidFill>
                  <a:schemeClr val="lt1"/>
                </a:solidFill>
              </a:rPr>
              <a:t>Community Solar Subscription</a:t>
            </a:r>
            <a:endParaRPr sz="2800" b="1" dirty="0">
              <a:solidFill>
                <a:schemeClr val="lt1"/>
              </a:solidFill>
            </a:endParaRPr>
          </a:p>
        </p:txBody>
      </p:sp>
      <p:pic>
        <p:nvPicPr>
          <p:cNvPr id="3" name="Picture 2">
            <a:extLst>
              <a:ext uri="{FF2B5EF4-FFF2-40B4-BE49-F238E27FC236}">
                <a16:creationId xmlns:a16="http://schemas.microsoft.com/office/drawing/2014/main" id="{1307EE23-D180-7D57-2132-E041D1C484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6113" y="1444940"/>
            <a:ext cx="4422349" cy="5704523"/>
          </a:xfrm>
          <a:prstGeom prst="rect">
            <a:avLst/>
          </a:prstGeom>
          <a:ln>
            <a:solidFill>
              <a:schemeClr val="tx1"/>
            </a:solidFill>
          </a:ln>
        </p:spPr>
      </p:pic>
      <p:pic>
        <p:nvPicPr>
          <p:cNvPr id="5" name="Picture 4">
            <a:extLst>
              <a:ext uri="{FF2B5EF4-FFF2-40B4-BE49-F238E27FC236}">
                <a16:creationId xmlns:a16="http://schemas.microsoft.com/office/drawing/2014/main" id="{81A0A127-116A-CF7A-D7FA-56ED93F478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365" y="1444940"/>
            <a:ext cx="4422349" cy="5723039"/>
          </a:xfrm>
          <a:prstGeom prst="rect">
            <a:avLst/>
          </a:prstGeom>
          <a:ln>
            <a:solidFill>
              <a:schemeClr val="tx1"/>
            </a:solidFill>
          </a:ln>
        </p:spPr>
      </p:pic>
      <p:sp>
        <p:nvSpPr>
          <p:cNvPr id="2" name="Shape 74">
            <a:extLst>
              <a:ext uri="{FF2B5EF4-FFF2-40B4-BE49-F238E27FC236}">
                <a16:creationId xmlns:a16="http://schemas.microsoft.com/office/drawing/2014/main" id="{5E3DFD69-F108-6056-440A-10766C8E16B0}"/>
              </a:ext>
            </a:extLst>
          </p:cNvPr>
          <p:cNvSpPr/>
          <p:nvPr/>
        </p:nvSpPr>
        <p:spPr>
          <a:xfrm>
            <a:off x="1778833" y="972878"/>
            <a:ext cx="1357906" cy="398571"/>
          </a:xfrm>
          <a:prstGeom prst="rect">
            <a:avLst/>
          </a:prstGeom>
          <a:ln w="12700">
            <a:solidFill>
              <a:schemeClr val="tx1"/>
            </a:solidFill>
            <a:miter lim="400000"/>
          </a:ln>
          <a:extLst>
            <a:ext uri="{C572A759-6A51-4108-AA02-DFA0A04FC94B}">
              <ma14:wrappingTextBoxFlag xmlns:ma14="http://schemas.microsoft.com/office/mac/drawingml/2011/main" xmlns="" val="1"/>
            </a:ext>
          </a:extLst>
        </p:spPr>
        <p:txBody>
          <a:bodyPr wrap="square" lIns="19050" tIns="19050" rIns="19050" bIns="19050" anchor="t">
            <a:spAutoFit/>
          </a:bodyPr>
          <a:lstStyle/>
          <a:p>
            <a:pPr lvl="3" algn="ctr">
              <a:lnSpc>
                <a:spcPct val="140000"/>
              </a:lnSpc>
              <a:spcBef>
                <a:spcPts val="1000"/>
              </a:spcBef>
              <a:spcAft>
                <a:spcPts val="1200"/>
              </a:spcAft>
              <a:buSzPct val="100000"/>
              <a:defRPr sz="1800">
                <a:latin typeface="Avenir Next"/>
                <a:ea typeface="Avenir Next"/>
                <a:cs typeface="Avenir Next"/>
                <a:sym typeface="Avenir Next"/>
              </a:defRPr>
            </a:pPr>
            <a:r>
              <a:rPr lang="en-US" sz="1800" dirty="0"/>
              <a:t>ComEd Bill</a:t>
            </a:r>
            <a:endParaRPr lang="en-US" sz="1600" dirty="0">
              <a:sym typeface="Avenir Next"/>
            </a:endParaRPr>
          </a:p>
        </p:txBody>
      </p:sp>
      <p:sp>
        <p:nvSpPr>
          <p:cNvPr id="4" name="Shape 74">
            <a:extLst>
              <a:ext uri="{FF2B5EF4-FFF2-40B4-BE49-F238E27FC236}">
                <a16:creationId xmlns:a16="http://schemas.microsoft.com/office/drawing/2014/main" id="{1DBB5FB6-B747-08E4-2370-2F162377B8E5}"/>
              </a:ext>
            </a:extLst>
          </p:cNvPr>
          <p:cNvSpPr/>
          <p:nvPr/>
        </p:nvSpPr>
        <p:spPr>
          <a:xfrm>
            <a:off x="6422768" y="968241"/>
            <a:ext cx="2349037" cy="398571"/>
          </a:xfrm>
          <a:prstGeom prst="rect">
            <a:avLst/>
          </a:prstGeom>
          <a:ln w="12700">
            <a:solidFill>
              <a:schemeClr val="tx1"/>
            </a:solidFill>
            <a:miter lim="400000"/>
          </a:ln>
          <a:extLst>
            <a:ext uri="{C572A759-6A51-4108-AA02-DFA0A04FC94B}">
              <ma14:wrappingTextBoxFlag xmlns:ma14="http://schemas.microsoft.com/office/mac/drawingml/2011/main" xmlns="" val="1"/>
            </a:ext>
          </a:extLst>
        </p:spPr>
        <p:txBody>
          <a:bodyPr wrap="square" lIns="19050" tIns="19050" rIns="19050" bIns="19050" anchor="t">
            <a:spAutoFit/>
          </a:bodyPr>
          <a:lstStyle/>
          <a:p>
            <a:pPr lvl="3" algn="ctr">
              <a:lnSpc>
                <a:spcPct val="140000"/>
              </a:lnSpc>
              <a:spcBef>
                <a:spcPts val="1000"/>
              </a:spcBef>
              <a:spcAft>
                <a:spcPts val="1200"/>
              </a:spcAft>
              <a:buSzPct val="100000"/>
              <a:defRPr sz="1800">
                <a:latin typeface="Avenir Next"/>
                <a:ea typeface="Avenir Next"/>
                <a:cs typeface="Avenir Next"/>
                <a:sym typeface="Avenir Next"/>
              </a:defRPr>
            </a:pPr>
            <a:r>
              <a:rPr lang="en-US" sz="1800" dirty="0"/>
              <a:t>Community Solar Bill</a:t>
            </a:r>
            <a:endParaRPr lang="en-US" sz="1600" dirty="0">
              <a:sym typeface="Avenir Next"/>
            </a:endParaRPr>
          </a:p>
        </p:txBody>
      </p:sp>
    </p:spTree>
    <p:extLst>
      <p:ext uri="{BB962C8B-B14F-4D97-AF65-F5344CB8AC3E}">
        <p14:creationId xmlns:p14="http://schemas.microsoft.com/office/powerpoint/2010/main" val="222214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5" name="Picture 4">
            <a:extLst>
              <a:ext uri="{FF2B5EF4-FFF2-40B4-BE49-F238E27FC236}">
                <a16:creationId xmlns:a16="http://schemas.microsoft.com/office/drawing/2014/main" id="{81A0A127-116A-CF7A-D7FA-56ED93F47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66" y="1117558"/>
            <a:ext cx="2380286" cy="3080369"/>
          </a:xfrm>
          <a:prstGeom prst="rect">
            <a:avLst/>
          </a:prstGeom>
        </p:spPr>
      </p:pic>
      <p:pic>
        <p:nvPicPr>
          <p:cNvPr id="3" name="Picture 2">
            <a:extLst>
              <a:ext uri="{FF2B5EF4-FFF2-40B4-BE49-F238E27FC236}">
                <a16:creationId xmlns:a16="http://schemas.microsoft.com/office/drawing/2014/main" id="{1307EE23-D180-7D57-2132-E041D1C484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4677" y="1205242"/>
            <a:ext cx="2380286" cy="3070404"/>
          </a:xfrm>
          <a:prstGeom prst="rect">
            <a:avLst/>
          </a:prstGeom>
        </p:spPr>
      </p:pic>
      <p:sp>
        <p:nvSpPr>
          <p:cNvPr id="180" name="Google Shape;180;gf35686b821_0_30"/>
          <p:cNvSpPr txBox="1"/>
          <p:nvPr/>
        </p:nvSpPr>
        <p:spPr>
          <a:xfrm>
            <a:off x="9270700" y="7325825"/>
            <a:ext cx="429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2F2F2"/>
              </a:solidFill>
              <a:latin typeface="Roboto"/>
              <a:ea typeface="Roboto"/>
              <a:cs typeface="Roboto"/>
              <a:sym typeface="Roboto"/>
            </a:endParaRPr>
          </a:p>
        </p:txBody>
      </p:sp>
      <p:sp>
        <p:nvSpPr>
          <p:cNvPr id="186" name="Google Shape;186;gf35686b821_0_30"/>
          <p:cNvSpPr txBox="1"/>
          <p:nvPr/>
        </p:nvSpPr>
        <p:spPr>
          <a:xfrm>
            <a:off x="9326871" y="7325825"/>
            <a:ext cx="373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2F2F2"/>
                </a:solidFill>
                <a:latin typeface="Roboto"/>
                <a:ea typeface="Roboto"/>
                <a:cs typeface="Roboto"/>
                <a:sym typeface="Roboto"/>
              </a:rPr>
              <a:t>6</a:t>
            </a:fld>
            <a:endParaRPr sz="1200" b="0" i="0" u="none" strike="noStrike" cap="none">
              <a:solidFill>
                <a:srgbClr val="F2F2F2"/>
              </a:solidFill>
              <a:latin typeface="Roboto"/>
              <a:ea typeface="Roboto"/>
              <a:cs typeface="Roboto"/>
              <a:sym typeface="Roboto"/>
            </a:endParaRPr>
          </a:p>
        </p:txBody>
      </p:sp>
      <p:sp>
        <p:nvSpPr>
          <p:cNvPr id="187" name="Google Shape;187;gf35686b821_0_30"/>
          <p:cNvSpPr txBox="1"/>
          <p:nvPr/>
        </p:nvSpPr>
        <p:spPr>
          <a:xfrm>
            <a:off x="327365" y="219243"/>
            <a:ext cx="6621000" cy="476100"/>
          </a:xfrm>
          <a:prstGeom prst="rect">
            <a:avLst/>
          </a:prstGeom>
          <a:noFill/>
          <a:ln>
            <a:noFill/>
          </a:ln>
        </p:spPr>
        <p:txBody>
          <a:bodyPr spcFirstLastPara="1" wrap="square" lIns="91425" tIns="91425" rIns="91425" bIns="91425" anchor="b" anchorCtr="0">
            <a:normAutofit fontScale="92500" lnSpcReduction="10000"/>
          </a:bodyPr>
          <a:lstStyle/>
          <a:p>
            <a:pPr marL="0" lvl="0" indent="0" algn="l" rtl="0">
              <a:lnSpc>
                <a:spcPct val="80000"/>
              </a:lnSpc>
              <a:spcBef>
                <a:spcPts val="0"/>
              </a:spcBef>
              <a:spcAft>
                <a:spcPts val="0"/>
              </a:spcAft>
              <a:buSzPts val="1700"/>
              <a:buNone/>
            </a:pPr>
            <a:r>
              <a:rPr lang="en-US" sz="2400" b="1" dirty="0">
                <a:solidFill>
                  <a:schemeClr val="lt1"/>
                </a:solidFill>
              </a:rPr>
              <a:t> </a:t>
            </a:r>
            <a:r>
              <a:rPr lang="en-US" sz="2800" b="1" dirty="0">
                <a:solidFill>
                  <a:schemeClr val="lt1"/>
                </a:solidFill>
              </a:rPr>
              <a:t>Community Solar Savings</a:t>
            </a:r>
            <a:endParaRPr sz="2800" b="1" dirty="0">
              <a:solidFill>
                <a:schemeClr val="lt1"/>
              </a:solidFill>
            </a:endParaRPr>
          </a:p>
        </p:txBody>
      </p:sp>
      <p:sp>
        <p:nvSpPr>
          <p:cNvPr id="18" name="Rectangle 17">
            <a:extLst>
              <a:ext uri="{FF2B5EF4-FFF2-40B4-BE49-F238E27FC236}">
                <a16:creationId xmlns:a16="http://schemas.microsoft.com/office/drawing/2014/main" id="{A4FAB7D1-C17E-C743-A98E-9423F1B34829}"/>
              </a:ext>
            </a:extLst>
          </p:cNvPr>
          <p:cNvSpPr/>
          <p:nvPr/>
        </p:nvSpPr>
        <p:spPr>
          <a:xfrm>
            <a:off x="2373266" y="1159522"/>
            <a:ext cx="334386" cy="4571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09A52F1-B060-8858-E580-0D212F3CCF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365" y="4685783"/>
            <a:ext cx="9461500" cy="977900"/>
          </a:xfrm>
          <a:prstGeom prst="rect">
            <a:avLst/>
          </a:prstGeom>
        </p:spPr>
      </p:pic>
      <p:pic>
        <p:nvPicPr>
          <p:cNvPr id="9" name="Picture 8">
            <a:extLst>
              <a:ext uri="{FF2B5EF4-FFF2-40B4-BE49-F238E27FC236}">
                <a16:creationId xmlns:a16="http://schemas.microsoft.com/office/drawing/2014/main" id="{56B7B260-0CD8-FED5-34D3-4253523EC2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365" y="5929604"/>
            <a:ext cx="7658100" cy="1130300"/>
          </a:xfrm>
          <a:prstGeom prst="rect">
            <a:avLst/>
          </a:prstGeom>
        </p:spPr>
      </p:pic>
      <p:sp>
        <p:nvSpPr>
          <p:cNvPr id="10" name="Rectangle 9">
            <a:extLst>
              <a:ext uri="{FF2B5EF4-FFF2-40B4-BE49-F238E27FC236}">
                <a16:creationId xmlns:a16="http://schemas.microsoft.com/office/drawing/2014/main" id="{9A1FE96D-8AA2-1F31-EE6C-639FFF295558}"/>
              </a:ext>
            </a:extLst>
          </p:cNvPr>
          <p:cNvSpPr/>
          <p:nvPr/>
        </p:nvSpPr>
        <p:spPr>
          <a:xfrm>
            <a:off x="661449" y="1730485"/>
            <a:ext cx="198216" cy="4571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DB8494FA-A448-F762-F449-BDEDD0DA3561}"/>
              </a:ext>
            </a:extLst>
          </p:cNvPr>
          <p:cNvSpPr/>
          <p:nvPr/>
        </p:nvSpPr>
        <p:spPr>
          <a:xfrm>
            <a:off x="283335" y="1730485"/>
            <a:ext cx="2408350" cy="4041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859497-D017-CCBF-A2FD-DB65386FFD3A}"/>
              </a:ext>
            </a:extLst>
          </p:cNvPr>
          <p:cNvSpPr/>
          <p:nvPr/>
        </p:nvSpPr>
        <p:spPr>
          <a:xfrm>
            <a:off x="3366613" y="2713220"/>
            <a:ext cx="2408350" cy="342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559EA005-2A0E-A88F-6625-D5DC507C0F37}"/>
              </a:ext>
            </a:extLst>
          </p:cNvPr>
          <p:cNvCxnSpPr>
            <a:cxnSpLocks/>
          </p:cNvCxnSpPr>
          <p:nvPr/>
        </p:nvCxnSpPr>
        <p:spPr>
          <a:xfrm>
            <a:off x="1344036" y="2134672"/>
            <a:ext cx="627171" cy="26761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A0F972D-4376-B659-8539-7FBBE57DA95A}"/>
              </a:ext>
            </a:extLst>
          </p:cNvPr>
          <p:cNvCxnSpPr>
            <a:cxnSpLocks/>
          </p:cNvCxnSpPr>
          <p:nvPr/>
        </p:nvCxnSpPr>
        <p:spPr>
          <a:xfrm>
            <a:off x="4607306" y="3049483"/>
            <a:ext cx="421894" cy="31264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Shape 74">
            <a:extLst>
              <a:ext uri="{FF2B5EF4-FFF2-40B4-BE49-F238E27FC236}">
                <a16:creationId xmlns:a16="http://schemas.microsoft.com/office/drawing/2014/main" id="{6B97A775-DA48-17D3-49AB-BE8A98704407}"/>
              </a:ext>
            </a:extLst>
          </p:cNvPr>
          <p:cNvSpPr/>
          <p:nvPr/>
        </p:nvSpPr>
        <p:spPr>
          <a:xfrm>
            <a:off x="6051176" y="1488272"/>
            <a:ext cx="3872753" cy="2408352"/>
          </a:xfrm>
          <a:prstGeom prst="rect">
            <a:avLst/>
          </a:prstGeom>
          <a:ln w="12700">
            <a:solidFill>
              <a:schemeClr val="tx1"/>
            </a:solidFill>
            <a:miter lim="400000"/>
          </a:ln>
          <a:extLst>
            <a:ext uri="{C572A759-6A51-4108-AA02-DFA0A04FC94B}">
              <ma14:wrappingTextBoxFlag xmlns:ma14="http://schemas.microsoft.com/office/mac/drawingml/2011/main" xmlns="" val="1"/>
            </a:ext>
          </a:extLst>
        </p:spPr>
        <p:txBody>
          <a:bodyPr wrap="square" lIns="19050" tIns="19050" rIns="19050" bIns="19050" anchor="t">
            <a:spAutoFit/>
          </a:bodyPr>
          <a:lstStyle/>
          <a:p>
            <a:pPr lvl="3" algn="l">
              <a:lnSpc>
                <a:spcPct val="140000"/>
              </a:lnSpc>
              <a:spcBef>
                <a:spcPts val="1000"/>
              </a:spcBef>
              <a:spcAft>
                <a:spcPts val="1200"/>
              </a:spcAft>
              <a:buSzPct val="100000"/>
              <a:defRPr sz="1800">
                <a:latin typeface="Avenir Next"/>
                <a:ea typeface="Avenir Next"/>
                <a:cs typeface="Avenir Next"/>
                <a:sym typeface="Avenir Next"/>
              </a:defRPr>
            </a:pPr>
            <a:r>
              <a:rPr lang="en-US" sz="1800" dirty="0"/>
              <a:t> Credit on ComEd Bill: $100.90</a:t>
            </a:r>
          </a:p>
          <a:p>
            <a:pPr lvl="3" algn="l">
              <a:lnSpc>
                <a:spcPct val="140000"/>
              </a:lnSpc>
              <a:spcBef>
                <a:spcPts val="1000"/>
              </a:spcBef>
              <a:spcAft>
                <a:spcPts val="1200"/>
              </a:spcAft>
              <a:buSzPct val="100000"/>
              <a:defRPr sz="1800">
                <a:latin typeface="Avenir Next"/>
                <a:ea typeface="Avenir Next"/>
                <a:cs typeface="Avenir Next"/>
                <a:sym typeface="Avenir Next"/>
              </a:defRPr>
            </a:pPr>
            <a:r>
              <a:rPr lang="en-US" sz="1800" dirty="0">
                <a:sym typeface="Avenir Next"/>
              </a:rPr>
              <a:t> Discount rate: 20%</a:t>
            </a:r>
          </a:p>
          <a:p>
            <a:pPr lvl="3" algn="l">
              <a:lnSpc>
                <a:spcPct val="140000"/>
              </a:lnSpc>
              <a:spcBef>
                <a:spcPts val="1000"/>
              </a:spcBef>
              <a:spcAft>
                <a:spcPts val="1200"/>
              </a:spcAft>
              <a:buSzPct val="100000"/>
              <a:defRPr sz="1800">
                <a:latin typeface="Avenir Next"/>
                <a:ea typeface="Avenir Next"/>
                <a:cs typeface="Avenir Next"/>
                <a:sym typeface="Avenir Next"/>
              </a:defRPr>
            </a:pPr>
            <a:r>
              <a:rPr lang="en-US" sz="1800" dirty="0">
                <a:sym typeface="Avenir Next"/>
              </a:rPr>
              <a:t> Charge for credits: $80.72</a:t>
            </a:r>
          </a:p>
          <a:p>
            <a:pPr lvl="3" algn="l">
              <a:lnSpc>
                <a:spcPct val="140000"/>
              </a:lnSpc>
              <a:spcBef>
                <a:spcPts val="1000"/>
              </a:spcBef>
              <a:spcAft>
                <a:spcPts val="1200"/>
              </a:spcAft>
              <a:buSzPct val="100000"/>
              <a:defRPr sz="1800">
                <a:latin typeface="Avenir Next"/>
                <a:ea typeface="Avenir Next"/>
                <a:cs typeface="Avenir Next"/>
                <a:sym typeface="Avenir Next"/>
              </a:defRPr>
            </a:pPr>
            <a:r>
              <a:rPr lang="en-US" sz="1800" dirty="0">
                <a:sym typeface="Avenir Next"/>
              </a:rPr>
              <a:t> </a:t>
            </a:r>
            <a:r>
              <a:rPr lang="en-US" sz="1800" b="1" u="sng" dirty="0">
                <a:sym typeface="Avenir Next"/>
              </a:rPr>
              <a:t>Total Savings for month:</a:t>
            </a:r>
            <a:r>
              <a:rPr lang="en-US" sz="1800" dirty="0">
                <a:sym typeface="Avenir Next"/>
              </a:rPr>
              <a:t> </a:t>
            </a:r>
            <a:r>
              <a:rPr lang="en-US" sz="1800" b="1" dirty="0">
                <a:sym typeface="Avenir Next"/>
              </a:rPr>
              <a:t>$20.18</a:t>
            </a:r>
          </a:p>
        </p:txBody>
      </p:sp>
      <p:sp>
        <p:nvSpPr>
          <p:cNvPr id="2" name="Oval 1">
            <a:extLst>
              <a:ext uri="{FF2B5EF4-FFF2-40B4-BE49-F238E27FC236}">
                <a16:creationId xmlns:a16="http://schemas.microsoft.com/office/drawing/2014/main" id="{D351B115-94CE-6A98-1309-AF75C0F65D65}"/>
              </a:ext>
            </a:extLst>
          </p:cNvPr>
          <p:cNvSpPr/>
          <p:nvPr/>
        </p:nvSpPr>
        <p:spPr>
          <a:xfrm>
            <a:off x="8316610" y="3392032"/>
            <a:ext cx="1116757" cy="6822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B698D883-6610-5530-2825-B7B020745354}"/>
              </a:ext>
            </a:extLst>
          </p:cNvPr>
          <p:cNvSpPr/>
          <p:nvPr/>
        </p:nvSpPr>
        <p:spPr>
          <a:xfrm>
            <a:off x="8467040" y="4863447"/>
            <a:ext cx="1607319" cy="1114601"/>
          </a:xfrm>
          <a:prstGeom prst="ellipse">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75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9911-8432-FB5A-1EEC-357B9CD30506}"/>
              </a:ext>
            </a:extLst>
          </p:cNvPr>
          <p:cNvSpPr>
            <a:spLocks noGrp="1"/>
          </p:cNvSpPr>
          <p:nvPr>
            <p:ph type="title"/>
          </p:nvPr>
        </p:nvSpPr>
        <p:spPr/>
        <p:txBody>
          <a:bodyPr>
            <a:normAutofit/>
          </a:bodyPr>
          <a:lstStyle/>
          <a:p>
            <a:r>
              <a:rPr lang="en-US" sz="2400" dirty="0"/>
              <a:t> </a:t>
            </a:r>
            <a:r>
              <a:rPr lang="en-US" sz="2800" dirty="0"/>
              <a:t>Trustworthy Resources</a:t>
            </a:r>
          </a:p>
        </p:txBody>
      </p:sp>
      <p:sp>
        <p:nvSpPr>
          <p:cNvPr id="3" name="TextBox 2">
            <a:extLst>
              <a:ext uri="{FF2B5EF4-FFF2-40B4-BE49-F238E27FC236}">
                <a16:creationId xmlns:a16="http://schemas.microsoft.com/office/drawing/2014/main" id="{A9690FF0-3C9C-F443-6547-16B84CE3D417}"/>
              </a:ext>
            </a:extLst>
          </p:cNvPr>
          <p:cNvSpPr txBox="1"/>
          <p:nvPr/>
        </p:nvSpPr>
        <p:spPr>
          <a:xfrm>
            <a:off x="729050" y="1445741"/>
            <a:ext cx="8575588" cy="5847755"/>
          </a:xfrm>
          <a:prstGeom prst="rect">
            <a:avLst/>
          </a:prstGeom>
          <a:noFill/>
        </p:spPr>
        <p:txBody>
          <a:bodyPr wrap="square" rtlCol="0">
            <a:spAutoFit/>
          </a:bodyPr>
          <a:lstStyle/>
          <a:p>
            <a:r>
              <a:rPr lang="en-US" sz="2200" b="1" dirty="0"/>
              <a:t>Citizens Utility Board (nonprofit): </a:t>
            </a:r>
            <a:r>
              <a:rPr lang="en-US" sz="2200" dirty="0">
                <a:hlinkClick r:id="rId2"/>
              </a:rPr>
              <a:t>https://www.citizensutilityboard.org/solar-in-the-community/</a:t>
            </a:r>
            <a:endParaRPr lang="en-US" sz="2200" dirty="0"/>
          </a:p>
          <a:p>
            <a:endParaRPr lang="en-US" sz="2200" dirty="0"/>
          </a:p>
          <a:p>
            <a:r>
              <a:rPr lang="en-US" sz="2200" b="1" dirty="0"/>
              <a:t>Illinois Power Agency (government): </a:t>
            </a:r>
          </a:p>
          <a:p>
            <a:pPr marL="342900" indent="-342900">
              <a:buFont typeface="Arial" panose="020B0604020202020204" pitchFamily="34" charset="0"/>
              <a:buChar char="•"/>
            </a:pPr>
            <a:r>
              <a:rPr lang="en-US" sz="2200" b="1" dirty="0"/>
              <a:t>Illinois Shines - </a:t>
            </a:r>
            <a:r>
              <a:rPr lang="en-US" sz="2200" b="1" dirty="0">
                <a:hlinkClick r:id="rId3"/>
              </a:rPr>
              <a:t>https://illinoisshines.com/</a:t>
            </a:r>
            <a:endParaRPr lang="en-US" sz="2200" b="1" dirty="0"/>
          </a:p>
          <a:p>
            <a:pPr marL="342900" indent="-342900">
              <a:buFont typeface="Arial" panose="020B0604020202020204" pitchFamily="34" charset="0"/>
              <a:buChar char="•"/>
            </a:pPr>
            <a:r>
              <a:rPr lang="en-US" sz="2200" b="1" dirty="0"/>
              <a:t>Illinois Solar For All -</a:t>
            </a:r>
          </a:p>
          <a:p>
            <a:pPr marL="342900" indent="-342900">
              <a:buFont typeface="Arial" panose="020B0604020202020204" pitchFamily="34" charset="0"/>
              <a:buChar char="•"/>
            </a:pPr>
            <a:r>
              <a:rPr lang="en-US" sz="2200" b="1" dirty="0">
                <a:hlinkClick r:id="rId4"/>
              </a:rPr>
              <a:t>https://www.illinoissfa.com/programs/community-solar/</a:t>
            </a:r>
            <a:endParaRPr lang="en-US" sz="2200" b="1" dirty="0"/>
          </a:p>
          <a:p>
            <a:pPr marL="342900" indent="-342900">
              <a:buFont typeface="Arial" panose="020B0604020202020204" pitchFamily="34" charset="0"/>
              <a:buChar char="•"/>
            </a:pPr>
            <a:endParaRPr lang="en-US" sz="2200" b="1" dirty="0"/>
          </a:p>
          <a:p>
            <a:r>
              <a:rPr lang="en-US" sz="2200" b="1" dirty="0"/>
              <a:t>When you feel you have prepared enough to go to a website and sign up, here are some example companies that you can sign up with:</a:t>
            </a:r>
          </a:p>
          <a:p>
            <a:endParaRPr lang="en-US" sz="2200" b="1" dirty="0"/>
          </a:p>
          <a:p>
            <a:r>
              <a:rPr lang="en-US" sz="2200" b="1" dirty="0"/>
              <a:t>Solstice (company): </a:t>
            </a:r>
            <a:r>
              <a:rPr lang="en-US" sz="2200" b="1" dirty="0">
                <a:hlinkClick r:id="rId5"/>
              </a:rPr>
              <a:t>https://solstice.us/selfenrollment/</a:t>
            </a:r>
            <a:endParaRPr lang="en-US" sz="2200" b="1" dirty="0"/>
          </a:p>
          <a:p>
            <a:endParaRPr lang="en-US" sz="2200" b="1" dirty="0"/>
          </a:p>
          <a:p>
            <a:r>
              <a:rPr lang="en-US" sz="2200" b="1" dirty="0" err="1"/>
              <a:t>Nexamp</a:t>
            </a:r>
            <a:r>
              <a:rPr lang="en-US" sz="2200" b="1" dirty="0"/>
              <a:t> (company) </a:t>
            </a:r>
          </a:p>
          <a:p>
            <a:endParaRPr lang="en-US" sz="2200" b="1" dirty="0"/>
          </a:p>
          <a:p>
            <a:r>
              <a:rPr lang="en-US" sz="2200" b="1" dirty="0"/>
              <a:t>Summit Ridge Energy (company)</a:t>
            </a:r>
            <a:endParaRPr lang="en-US" sz="2400" dirty="0"/>
          </a:p>
        </p:txBody>
      </p:sp>
    </p:spTree>
    <p:extLst>
      <p:ext uri="{BB962C8B-B14F-4D97-AF65-F5344CB8AC3E}">
        <p14:creationId xmlns:p14="http://schemas.microsoft.com/office/powerpoint/2010/main" val="217744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CB1A5-3FEA-E66D-EB7C-61DA8EC84ED2}"/>
              </a:ext>
            </a:extLst>
          </p:cNvPr>
          <p:cNvSpPr>
            <a:spLocks noGrp="1"/>
          </p:cNvSpPr>
          <p:nvPr>
            <p:ph type="body" idx="1"/>
          </p:nvPr>
        </p:nvSpPr>
        <p:spPr>
          <a:xfrm>
            <a:off x="1482811" y="5461685"/>
            <a:ext cx="7052102" cy="1235677"/>
          </a:xfrm>
        </p:spPr>
        <p:txBody>
          <a:bodyPr>
            <a:normAutofit/>
          </a:bodyPr>
          <a:lstStyle/>
          <a:p>
            <a:pPr algn="l"/>
            <a:r>
              <a:rPr lang="en-US" sz="2800" dirty="0"/>
              <a:t>Website address: </a:t>
            </a:r>
            <a:r>
              <a:rPr lang="en-US" sz="2800" dirty="0">
                <a:hlinkClick r:id="rId2"/>
              </a:rPr>
              <a:t>www.solstice.us</a:t>
            </a:r>
            <a:r>
              <a:rPr lang="en-US" sz="2800" dirty="0"/>
              <a:t>.  </a:t>
            </a:r>
          </a:p>
        </p:txBody>
      </p:sp>
      <p:sp>
        <p:nvSpPr>
          <p:cNvPr id="3" name="Title 2">
            <a:extLst>
              <a:ext uri="{FF2B5EF4-FFF2-40B4-BE49-F238E27FC236}">
                <a16:creationId xmlns:a16="http://schemas.microsoft.com/office/drawing/2014/main" id="{F1AD70E1-B264-F73E-AE21-162770586502}"/>
              </a:ext>
            </a:extLst>
          </p:cNvPr>
          <p:cNvSpPr>
            <a:spLocks noGrp="1"/>
          </p:cNvSpPr>
          <p:nvPr>
            <p:ph type="title"/>
          </p:nvPr>
        </p:nvSpPr>
        <p:spPr>
          <a:xfrm>
            <a:off x="355325" y="-214850"/>
            <a:ext cx="5784300" cy="1166320"/>
          </a:xfrm>
        </p:spPr>
        <p:txBody>
          <a:bodyPr>
            <a:normAutofit/>
          </a:bodyPr>
          <a:lstStyle/>
          <a:p>
            <a:r>
              <a:rPr lang="en-US" sz="2800" dirty="0"/>
              <a:t> Example Website for Signing Up</a:t>
            </a:r>
          </a:p>
        </p:txBody>
      </p:sp>
      <p:pic>
        <p:nvPicPr>
          <p:cNvPr id="5" name="Picture 4">
            <a:extLst>
              <a:ext uri="{FF2B5EF4-FFF2-40B4-BE49-F238E27FC236}">
                <a16:creationId xmlns:a16="http://schemas.microsoft.com/office/drawing/2014/main" id="{DC54E71E-0EF2-60EF-D1E4-4083171807C9}"/>
              </a:ext>
            </a:extLst>
          </p:cNvPr>
          <p:cNvPicPr>
            <a:picLocks noChangeAspect="1"/>
          </p:cNvPicPr>
          <p:nvPr/>
        </p:nvPicPr>
        <p:blipFill>
          <a:blip r:embed="rId3"/>
          <a:stretch>
            <a:fillRect/>
          </a:stretch>
        </p:blipFill>
        <p:spPr>
          <a:xfrm>
            <a:off x="0" y="951470"/>
            <a:ext cx="10058400" cy="4299689"/>
          </a:xfrm>
          <a:prstGeom prst="rect">
            <a:avLst/>
          </a:prstGeom>
        </p:spPr>
      </p:pic>
    </p:spTree>
    <p:extLst>
      <p:ext uri="{BB962C8B-B14F-4D97-AF65-F5344CB8AC3E}">
        <p14:creationId xmlns:p14="http://schemas.microsoft.com/office/powerpoint/2010/main" val="62427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0826-602B-23E8-B3C7-F7083618BA31}"/>
              </a:ext>
            </a:extLst>
          </p:cNvPr>
          <p:cNvSpPr>
            <a:spLocks noGrp="1"/>
          </p:cNvSpPr>
          <p:nvPr>
            <p:ph type="title"/>
          </p:nvPr>
        </p:nvSpPr>
        <p:spPr>
          <a:xfrm>
            <a:off x="444873" y="214026"/>
            <a:ext cx="6621000" cy="883500"/>
          </a:xfrm>
        </p:spPr>
        <p:txBody>
          <a:bodyPr>
            <a:normAutofit fontScale="90000"/>
          </a:bodyPr>
          <a:lstStyle/>
          <a:p>
            <a:r>
              <a:rPr lang="en-US" dirty="0"/>
              <a:t>  Solstice Community Solar</a:t>
            </a:r>
            <a:br>
              <a:rPr lang="en-US" dirty="0"/>
            </a:br>
            <a:endParaRPr lang="en-US" dirty="0"/>
          </a:p>
        </p:txBody>
      </p:sp>
      <p:pic>
        <p:nvPicPr>
          <p:cNvPr id="4" name="Picture 3">
            <a:extLst>
              <a:ext uri="{FF2B5EF4-FFF2-40B4-BE49-F238E27FC236}">
                <a16:creationId xmlns:a16="http://schemas.microsoft.com/office/drawing/2014/main" id="{8B499391-3C86-DC2F-4074-4DF7D9463BCD}"/>
              </a:ext>
            </a:extLst>
          </p:cNvPr>
          <p:cNvPicPr>
            <a:picLocks noChangeAspect="1"/>
          </p:cNvPicPr>
          <p:nvPr/>
        </p:nvPicPr>
        <p:blipFill>
          <a:blip r:embed="rId2"/>
          <a:stretch>
            <a:fillRect/>
          </a:stretch>
        </p:blipFill>
        <p:spPr>
          <a:xfrm>
            <a:off x="0" y="1408444"/>
            <a:ext cx="10058400" cy="4955512"/>
          </a:xfrm>
          <a:prstGeom prst="rect">
            <a:avLst/>
          </a:prstGeom>
        </p:spPr>
      </p:pic>
    </p:spTree>
    <p:extLst>
      <p:ext uri="{BB962C8B-B14F-4D97-AF65-F5344CB8AC3E}">
        <p14:creationId xmlns:p14="http://schemas.microsoft.com/office/powerpoint/2010/main" val="3826464054"/>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5277</TotalTime>
  <Words>991</Words>
  <Application>Microsoft Office PowerPoint</Application>
  <PresentationFormat>Custom</PresentationFormat>
  <Paragraphs>94</Paragraphs>
  <Slides>13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Avenir</vt:lpstr>
      <vt:lpstr>Avenir Next</vt:lpstr>
      <vt:lpstr>Calibri</vt:lpstr>
      <vt:lpstr>Helvetica Neue</vt:lpstr>
      <vt:lpstr>Helvetica Neue Light</vt:lpstr>
      <vt:lpstr>Lato</vt:lpstr>
      <vt:lpstr>Montserrat</vt:lpstr>
      <vt:lpstr>Roboto</vt:lpstr>
      <vt:lpstr>White</vt:lpstr>
      <vt:lpstr>PowerPoint Presentation</vt:lpstr>
      <vt:lpstr>PowerPoint Presentation</vt:lpstr>
      <vt:lpstr>PowerPoint Presentation</vt:lpstr>
      <vt:lpstr>PowerPoint Presentation</vt:lpstr>
      <vt:lpstr>PowerPoint Presentation</vt:lpstr>
      <vt:lpstr>PowerPoint Presentation</vt:lpstr>
      <vt:lpstr> Trustworthy Resources</vt:lpstr>
      <vt:lpstr> Example Website for Signing Up</vt:lpstr>
      <vt:lpstr>  Solstice Community Solar </vt:lpstr>
      <vt:lpstr>  Solstice Subsctiption Process</vt:lpstr>
      <vt:lpstr>  Solstice Subsctiption Process</vt:lpstr>
      <vt:lpstr>  Solstice Subsctiption Process</vt:lpstr>
      <vt:lpstr>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 Sprague</dc:creator>
  <cp:lastModifiedBy>Hal Sprague</cp:lastModifiedBy>
  <cp:revision>107</cp:revision>
  <cp:lastPrinted>2022-09-19T17:02:29Z</cp:lastPrinted>
  <dcterms:modified xsi:type="dcterms:W3CDTF">2024-07-18T02:39:37Z</dcterms:modified>
</cp:coreProperties>
</file>