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69" r:id="rId3"/>
  </p:sldMasterIdLst>
  <p:notesMasterIdLst>
    <p:notesMasterId r:id="rId17"/>
  </p:notesMasterIdLst>
  <p:sldIdLst>
    <p:sldId id="3498" r:id="rId4"/>
    <p:sldId id="3577" r:id="rId5"/>
    <p:sldId id="3578" r:id="rId6"/>
    <p:sldId id="3522" r:id="rId7"/>
    <p:sldId id="3536" r:id="rId8"/>
    <p:sldId id="3527" r:id="rId9"/>
    <p:sldId id="3538" r:id="rId10"/>
    <p:sldId id="3581" r:id="rId11"/>
    <p:sldId id="3520" r:id="rId12"/>
    <p:sldId id="3575" r:id="rId13"/>
    <p:sldId id="3569" r:id="rId14"/>
    <p:sldId id="3579" r:id="rId15"/>
    <p:sldId id="3583" r:id="rId16"/>
  </p:sldIdLst>
  <p:sldSz cx="10058400" cy="77724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tN3HOWHrWZUoW5dIH/ArjvWXB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6"/>
    <p:restoredTop sz="94812"/>
  </p:normalViewPr>
  <p:slideViewPr>
    <p:cSldViewPr snapToGrid="0">
      <p:cViewPr varScale="1">
        <p:scale>
          <a:sx n="52" d="100"/>
          <a:sy n="52" d="100"/>
        </p:scale>
        <p:origin x="1856" y="5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61" Type="http://customschemas.google.com/relationships/presentationmetadata" Target="metadata"/><Relationship Id="rId10" Type="http://schemas.openxmlformats.org/officeDocument/2006/relationships/slide" Target="slides/slide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696913"/>
            <a:ext cx="45085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708025"/>
            <a:ext cx="4587875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955491" y="4489387"/>
            <a:ext cx="5255204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e64f27bc2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e64f27bc2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64f27bc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e64f27bc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35686b82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f35686b82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57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sz="1100" dirty="0">
              <a:latin typeface="Avenir Next" panose="020B0503020202020204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93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64f27bc2c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e64f27bc2c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708025"/>
            <a:ext cx="4587875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955491" y="4489387"/>
            <a:ext cx="5255204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sz="1100" dirty="0">
              <a:latin typeface="Avenir Next" panose="020B0503020202020204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40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708025"/>
            <a:ext cx="4587875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955491" y="4489387"/>
            <a:ext cx="5255204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sz="1100" dirty="0">
              <a:latin typeface="Avenir Next" panose="020B0503020202020204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15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4927002" y="7412567"/>
            <a:ext cx="199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 descr="A close up of a logo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00" y="352513"/>
            <a:ext cx="337705" cy="32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949"/>
            <a:ext cx="6354475" cy="8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1" y="300262"/>
            <a:ext cx="298518" cy="29086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494300" y="3961"/>
            <a:ext cx="66210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5925" y="7081525"/>
            <a:ext cx="1182475" cy="6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1_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4" descr="A close up of a logo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63" y="352638"/>
            <a:ext cx="337026" cy="32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799"/>
            <a:ext cx="6354605" cy="69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4" y="208234"/>
            <a:ext cx="298608" cy="28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6190" y="7081520"/>
            <a:ext cx="1183957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306513" y="1746453"/>
            <a:ext cx="82284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43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43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43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43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9156027" y="7201465"/>
            <a:ext cx="8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73D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2C37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73D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2C37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73D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2C37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73D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2C37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73D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2C37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73D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2C37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73D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2C37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73D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2C37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73D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2C37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355325" y="-214850"/>
            <a:ext cx="57843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Roboto"/>
              <a:buNone/>
              <a:def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50"/>
            <a:ext cx="6354479" cy="8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71" y="300262"/>
            <a:ext cx="298518" cy="29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94300" y="3961"/>
            <a:ext cx="66210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2000"/>
              <a:buFont typeface="Helvetica Neue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5925" y="7081525"/>
            <a:ext cx="1182475" cy="69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3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251460" y="4802576"/>
            <a:ext cx="1173480" cy="27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1718310" y="4802576"/>
            <a:ext cx="1592580" cy="27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3604260" y="4802576"/>
            <a:ext cx="1173480" cy="27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30FB17C8-65B9-5996-E92E-976AF7127760}"/>
              </a:ext>
            </a:extLst>
          </p:cNvPr>
          <p:cNvSpPr/>
          <p:nvPr userDrawn="1"/>
        </p:nvSpPr>
        <p:spPr>
          <a:xfrm>
            <a:off x="-704192" y="94945"/>
            <a:ext cx="6737130" cy="477696"/>
          </a:xfrm>
          <a:prstGeom prst="parallelogram">
            <a:avLst>
              <a:gd name="adj" fmla="val 48980"/>
            </a:avLst>
          </a:prstGeom>
          <a:solidFill>
            <a:srgbClr val="32A1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524D45-187A-AD26-4ADB-93CCE450C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150" y="94945"/>
            <a:ext cx="5293009" cy="477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>
              <a:defRPr sz="24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9F609F71-1A64-FE0A-C73B-1FF24650451D}"/>
              </a:ext>
            </a:extLst>
          </p:cNvPr>
          <p:cNvSpPr/>
          <p:nvPr userDrawn="1"/>
        </p:nvSpPr>
        <p:spPr>
          <a:xfrm>
            <a:off x="9469821" y="7430814"/>
            <a:ext cx="785647" cy="262758"/>
          </a:xfrm>
          <a:prstGeom prst="parallelogram">
            <a:avLst>
              <a:gd name="adj" fmla="val 48980"/>
            </a:avLst>
          </a:prstGeom>
          <a:solidFill>
            <a:srgbClr val="FC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4" name="Picture 3" descr="Icon">
            <a:extLst>
              <a:ext uri="{FF2B5EF4-FFF2-40B4-BE49-F238E27FC236}">
                <a16:creationId xmlns:a16="http://schemas.microsoft.com/office/drawing/2014/main" id="{FEC6F52E-F40D-98D6-9C29-1C684BCC6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0" y="150913"/>
            <a:ext cx="365760" cy="36576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FB7717-07E2-062C-AE00-47A6A67075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5963" y="7440613"/>
            <a:ext cx="452437" cy="242887"/>
          </a:xfrm>
          <a:prstGeom prst="rect">
            <a:avLst/>
          </a:prstGeom>
        </p:spPr>
        <p:txBody>
          <a:bodyPr anchor="ctr"/>
          <a:lstStyle>
            <a:lvl3pPr algn="just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</a:lstStyle>
          <a:p>
            <a:pPr lvl="2"/>
            <a:fld id="{A78D54BD-0BE1-4774-8E50-68E05B347F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6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5029200" y="5351921"/>
            <a:ext cx="8591400" cy="2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4200"/>
              <a:buFont typeface="Roboto"/>
              <a:buNone/>
              <a:defRPr sz="4200" b="1" i="0" u="none" strike="noStrike" cap="none">
                <a:solidFill>
                  <a:srgbClr val="1E7DC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1E7DC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1E7DC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1E7DC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1E7DC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1E7DC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1E7DC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1E7DC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7DCA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1E7DC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733425" y="4008543"/>
            <a:ext cx="85914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4927002" y="7412567"/>
            <a:ext cx="199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251460" y="207504"/>
            <a:ext cx="452628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251460" y="1209041"/>
            <a:ext cx="4526280" cy="341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251460" y="4802576"/>
            <a:ext cx="1173480" cy="27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1718310" y="4802576"/>
            <a:ext cx="1592580" cy="27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3604260" y="4802576"/>
            <a:ext cx="1173480" cy="27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fresh-energy.org/beeslovesolar/pollinator-friendly-photo-gallery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illinois.gov/dnr/conservation/PollinatorScoreCard/Pages/default.asp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/>
          <p:nvPr/>
        </p:nvSpPr>
        <p:spPr>
          <a:xfrm>
            <a:off x="4403666" y="1029720"/>
            <a:ext cx="5013711" cy="1894945"/>
          </a:xfrm>
          <a:prstGeom prst="round2DiagRect">
            <a:avLst>
              <a:gd name="adj1" fmla="val 16667"/>
              <a:gd name="adj2" fmla="val 11111"/>
            </a:avLst>
          </a:prstGeom>
          <a:solidFill>
            <a:srgbClr val="F2F2F2">
              <a:alpha val="74901"/>
            </a:srgbClr>
          </a:solidFill>
          <a:ln w="28575" cap="flat" cmpd="sng">
            <a:solidFill>
              <a:srgbClr val="20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-217422" y="935452"/>
            <a:ext cx="4941599" cy="1475051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67" name="Google Shape;67;p1"/>
          <p:cNvSpPr/>
          <p:nvPr/>
        </p:nvSpPr>
        <p:spPr>
          <a:xfrm>
            <a:off x="4541016" y="935452"/>
            <a:ext cx="4739009" cy="1824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tabLst/>
              <a:defRPr/>
            </a:pPr>
            <a:r>
              <a:rPr lang="en-US" sz="3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Montserrat" panose="00000500000000000000" pitchFamily="2" charset="0"/>
              </a:rPr>
              <a:t>Community 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rPr>
              <a:t>Solar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tabLst/>
              <a:defRPr/>
            </a:pPr>
            <a:r>
              <a:rPr lang="en-US" sz="3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Montserrat" panose="00000500000000000000" pitchFamily="2" charset="0"/>
              </a:rPr>
              <a:t>In Rockford</a:t>
            </a:r>
            <a:endParaRPr kumimoji="0" sz="36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6865034" y="2316738"/>
            <a:ext cx="248023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535353"/>
                </a:solidFill>
                <a:latin typeface="Avenir Next" panose="020B0503020202020204"/>
              </a:rPr>
              <a:t>July 2024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venir Next" panose="020B0503020202020204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9263743" y="7335075"/>
            <a:ext cx="51301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10</a:t>
            </a:fld>
            <a:endParaRPr sz="1200" b="0" i="0" u="none" strike="noStrike" cap="none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94300" y="226791"/>
            <a:ext cx="6621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600" b="1" dirty="0">
                <a:solidFill>
                  <a:schemeClr val="lt1"/>
                </a:solidFill>
                <a:latin typeface="+mj-lt"/>
              </a:rPr>
              <a:t>Other Community Benefits</a:t>
            </a:r>
            <a:endParaRPr sz="30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A64B7-30A6-4B97-9F51-E1057BC0626D}"/>
              </a:ext>
            </a:extLst>
          </p:cNvPr>
          <p:cNvSpPr txBox="1"/>
          <p:nvPr/>
        </p:nvSpPr>
        <p:spPr>
          <a:xfrm>
            <a:off x="864974" y="1407776"/>
            <a:ext cx="8130746" cy="5427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Community Benefit Payment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Because Rock Cut is in the </a:t>
            </a:r>
            <a:r>
              <a:rPr lang="en-US" sz="1800" b="1" i="1" dirty="0">
                <a:solidFill>
                  <a:schemeClr val="tx1"/>
                </a:solidFill>
                <a:latin typeface="+mn-lt"/>
              </a:rPr>
              <a:t>Community-Driven Community Solar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Program, Trajectory Energy Partners took the additional step of partnering with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Rockford Area Habitat for Humanity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on its application to the Illinois Power Agency.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As part of the community benefits for the project, upon completion of the project Trajectory will make a </a:t>
            </a:r>
            <a:r>
              <a:rPr lang="en-US" sz="1800" b="1" i="1" dirty="0">
                <a:solidFill>
                  <a:schemeClr val="tx1"/>
                </a:solidFill>
                <a:latin typeface="+mn-lt"/>
              </a:rPr>
              <a:t>significant donation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to Rockford Area Habitat for Humanity.  This will result in more affordable houses, more jobs, more youth training in construction.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algn="l">
              <a:spcAft>
                <a:spcPts val="600"/>
              </a:spcAft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Utility Bill Savings for Residents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Rock Cut Solar will produce an estimated 9,150,000 kWhs each year and provide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over $100,000 annually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in utility bill savings to residents, public sector entities, and other organizations in Winnebago County.  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Trajectory will work with local organizations in Rockford and Winnebago County to educate residents and other organizations on the opportunity from a community solar subscription to Rock Cut Solar. </a:t>
            </a:r>
            <a:endParaRPr lang="en-US" sz="1800" b="1" u="sng" dirty="0">
              <a:solidFill>
                <a:schemeClr val="tx1"/>
              </a:solidFill>
              <a:latin typeface="+mn-lt"/>
            </a:endParaRPr>
          </a:p>
          <a:p>
            <a:pPr algn="l">
              <a:spcAft>
                <a:spcPts val="600"/>
              </a:spcAft>
            </a:pPr>
            <a:endParaRPr lang="en-US" sz="1800" b="1" u="sng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37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E448-1947-522C-E864-46013F00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00" y="17213"/>
            <a:ext cx="6621000" cy="8835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94285-8055-EB39-C7D3-71C501BD39E0}"/>
              </a:ext>
            </a:extLst>
          </p:cNvPr>
          <p:cNvSpPr txBox="1"/>
          <p:nvPr/>
        </p:nvSpPr>
        <p:spPr>
          <a:xfrm>
            <a:off x="265043" y="900713"/>
            <a:ext cx="868124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  <a:spcBef>
                <a:spcPts val="330"/>
              </a:spcBef>
              <a:buSzPct val="100000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b="1" u="sng" dirty="0">
                <a:sym typeface="Avenir Next"/>
              </a:rPr>
              <a:t>Benefits to Community</a:t>
            </a:r>
            <a:r>
              <a:rPr lang="en-US" sz="2000" dirty="0">
                <a:sym typeface="Avenir Next"/>
              </a:rPr>
              <a:t>:</a:t>
            </a:r>
            <a:endParaRPr lang="en-US" sz="2000" b="1" dirty="0">
              <a:sym typeface="Avenir Next"/>
            </a:endParaRPr>
          </a:p>
          <a:p>
            <a:pPr marL="342900" lvl="4" indent="-342900">
              <a:lnSpc>
                <a:spcPct val="150000"/>
              </a:lnSpc>
              <a:spcBef>
                <a:spcPts val="330"/>
              </a:spcBef>
              <a:buSzPct val="100000"/>
              <a:buFont typeface="Arial" panose="020B0604020202020204" pitchFamily="34" charset="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ym typeface="Avenir Next"/>
              </a:rPr>
              <a:t>Clean and Renewable Energy </a:t>
            </a:r>
          </a:p>
          <a:p>
            <a:pPr marL="342900" lvl="4" indent="-342900">
              <a:lnSpc>
                <a:spcPct val="150000"/>
              </a:lnSpc>
              <a:spcBef>
                <a:spcPts val="330"/>
              </a:spcBef>
              <a:buSzPct val="100000"/>
              <a:buFont typeface="Arial" panose="020B0604020202020204" pitchFamily="34" charset="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ym typeface="Avenir Next"/>
              </a:rPr>
              <a:t>Jobs and job training</a:t>
            </a:r>
          </a:p>
          <a:p>
            <a:pPr marL="342900" lvl="4" indent="-342900">
              <a:lnSpc>
                <a:spcPct val="150000"/>
              </a:lnSpc>
              <a:spcBef>
                <a:spcPts val="330"/>
              </a:spcBef>
              <a:buSzPct val="100000"/>
              <a:buFont typeface="Arial" panose="020B0604020202020204" pitchFamily="34" charset="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ym typeface="Avenir Next"/>
              </a:rPr>
              <a:t>Grid Stability</a:t>
            </a:r>
          </a:p>
          <a:p>
            <a:pPr marL="342900" lvl="4" indent="-342900">
              <a:lnSpc>
                <a:spcPct val="150000"/>
              </a:lnSpc>
              <a:spcBef>
                <a:spcPts val="330"/>
              </a:spcBef>
              <a:buSzPct val="100000"/>
              <a:buFont typeface="Arial" panose="020B0604020202020204" pitchFamily="34" charset="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ym typeface="Avenir Next"/>
              </a:rPr>
              <a:t>Utility savings for residents who subscribe – no cost to subscribe</a:t>
            </a:r>
            <a:endParaRPr lang="en-US" sz="2000" b="1" u="sng" dirty="0">
              <a:sym typeface="Avenir Next"/>
            </a:endParaRPr>
          </a:p>
          <a:p>
            <a:pPr marL="342900" lvl="3" indent="-342900">
              <a:lnSpc>
                <a:spcPct val="150000"/>
              </a:lnSpc>
              <a:spcBef>
                <a:spcPts val="330"/>
              </a:spcBef>
              <a:buSzPct val="100000"/>
              <a:buFont typeface="Arial" panose="020B0604020202020204" pitchFamily="34" charset="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ym typeface="Avenir Next"/>
              </a:rPr>
              <a:t>Significant Property Tax Increase – </a:t>
            </a:r>
            <a:r>
              <a:rPr lang="en-US" sz="2000" b="1" u="sng" dirty="0">
                <a:sym typeface="Avenir Next"/>
              </a:rPr>
              <a:t>16x increase, which leads to:</a:t>
            </a:r>
          </a:p>
          <a:p>
            <a:pPr marL="342900" lvl="4" indent="-342900">
              <a:lnSpc>
                <a:spcPct val="150000"/>
              </a:lnSpc>
              <a:spcBef>
                <a:spcPts val="330"/>
              </a:spcBef>
              <a:buSzPct val="100000"/>
              <a:buFont typeface="Arial" panose="020B0604020202020204" pitchFamily="34" charset="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ym typeface="Avenir Next"/>
              </a:rPr>
              <a:t>Increased funding to schools, likely to lead to better schools, which lifts property values for all residents of those districts</a:t>
            </a:r>
          </a:p>
          <a:p>
            <a:pPr marL="342900" lvl="4" indent="-342900">
              <a:lnSpc>
                <a:spcPct val="150000"/>
              </a:lnSpc>
              <a:spcBef>
                <a:spcPts val="330"/>
              </a:spcBef>
              <a:buSzPct val="100000"/>
              <a:buFont typeface="Arial" panose="020B0604020202020204" pitchFamily="34" charset="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ym typeface="Avenir Next"/>
              </a:rPr>
              <a:t>Community benefit payment to Rockford Area Habitat for Humanity</a:t>
            </a:r>
          </a:p>
          <a:p>
            <a:pPr marL="342900" lvl="4" indent="-342900">
              <a:lnSpc>
                <a:spcPct val="150000"/>
              </a:lnSpc>
              <a:spcBef>
                <a:spcPts val="330"/>
              </a:spcBef>
              <a:buSzPct val="100000"/>
              <a:buFont typeface="Arial" panose="020B0604020202020204" pitchFamily="34" charset="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ym typeface="Avenir Next"/>
              </a:rPr>
              <a:t>Property Rights - Allows landowners to make the most of their property</a:t>
            </a:r>
          </a:p>
          <a:p>
            <a:pPr marL="342900" lvl="3" indent="-342900">
              <a:lnSpc>
                <a:spcPct val="150000"/>
              </a:lnSpc>
              <a:spcBef>
                <a:spcPts val="330"/>
              </a:spcBef>
              <a:buSzPct val="100000"/>
              <a:buFont typeface="Arial" panose="020B0604020202020204" pitchFamily="34" charset="0"/>
              <a:buChar char="•"/>
              <a:defRPr sz="1800">
                <a:latin typeface="Avenir Next"/>
                <a:ea typeface="Avenir Next"/>
                <a:cs typeface="Avenir Next"/>
                <a:sym typeface="Avenir Next"/>
              </a:defRPr>
            </a:pPr>
            <a:endParaRPr lang="en-US" sz="2000" dirty="0">
              <a:sym typeface="Avenir Next"/>
            </a:endParaRPr>
          </a:p>
        </p:txBody>
      </p:sp>
      <p:sp>
        <p:nvSpPr>
          <p:cNvPr id="4" name="Google Shape;150;p8">
            <a:extLst>
              <a:ext uri="{FF2B5EF4-FFF2-40B4-BE49-F238E27FC236}">
                <a16:creationId xmlns:a16="http://schemas.microsoft.com/office/drawing/2014/main" id="{C6506EA6-9035-4D08-34D4-331C145F17B6}"/>
              </a:ext>
            </a:extLst>
          </p:cNvPr>
          <p:cNvSpPr txBox="1"/>
          <p:nvPr/>
        </p:nvSpPr>
        <p:spPr>
          <a:xfrm>
            <a:off x="9307629" y="7325832"/>
            <a:ext cx="3929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11</a:t>
            </a:fld>
            <a:endParaRPr sz="1200" b="0" i="0" u="none" strike="noStrike" cap="none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755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64f27bc2c_0_175"/>
          <p:cNvSpPr/>
          <p:nvPr/>
        </p:nvSpPr>
        <p:spPr>
          <a:xfrm>
            <a:off x="146965" y="1179126"/>
            <a:ext cx="550588" cy="550588"/>
          </a:xfrm>
          <a:custGeom>
            <a:avLst/>
            <a:gdLst/>
            <a:ahLst/>
            <a:cxnLst/>
            <a:rect l="l" t="t" r="r" b="b"/>
            <a:pathLst>
              <a:path w="1001069" h="1001069" extrusionOk="0">
                <a:moveTo>
                  <a:pt x="0" y="0"/>
                </a:moveTo>
                <a:lnTo>
                  <a:pt x="1001069" y="0"/>
                </a:lnTo>
                <a:lnTo>
                  <a:pt x="1001069" y="1001069"/>
                </a:lnTo>
                <a:lnTo>
                  <a:pt x="0" y="1001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1"/>
          </a:p>
        </p:txBody>
      </p:sp>
      <p:cxnSp>
        <p:nvCxnSpPr>
          <p:cNvPr id="240" name="Google Shape;240;g2e64f27bc2c_0_175"/>
          <p:cNvCxnSpPr/>
          <p:nvPr/>
        </p:nvCxnSpPr>
        <p:spPr>
          <a:xfrm>
            <a:off x="786144" y="1638776"/>
            <a:ext cx="8706390" cy="0"/>
          </a:xfrm>
          <a:prstGeom prst="straightConnector1">
            <a:avLst/>
          </a:prstGeom>
          <a:noFill/>
          <a:ln w="57150" cap="flat" cmpd="sng">
            <a:solidFill>
              <a:srgbClr val="32A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42" name="Google Shape;242;g2e64f27bc2c_0_175"/>
          <p:cNvGraphicFramePr/>
          <p:nvPr>
            <p:extLst>
              <p:ext uri="{D42A27DB-BD31-4B8C-83A1-F6EECF244321}">
                <p14:modId xmlns:p14="http://schemas.microsoft.com/office/powerpoint/2010/main" val="1646936947"/>
              </p:ext>
            </p:extLst>
          </p:nvPr>
        </p:nvGraphicFramePr>
        <p:xfrm>
          <a:off x="1383956" y="2213096"/>
          <a:ext cx="7463481" cy="40758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8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4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15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Vehicle Miles per Acre Analysis</a:t>
                      </a:r>
                      <a:endParaRPr sz="1800" u="none" strike="noStrike" cap="none" dirty="0"/>
                    </a:p>
                  </a:txBody>
                  <a:tcPr marL="50292" marR="50292" marT="25146" marB="25146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2A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6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Land Use: </a:t>
                      </a: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Corn for ethanol production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Bushels per acre: </a:t>
                      </a: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250 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Gallons Ethanol produced per acre: 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675 gallons (2.7 gallon / bushel)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Miles per gallon for 2021 Ford F-150: 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 miles/gallon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Vehicle miles travelled per acre:</a:t>
                      </a:r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17,550 miles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04775" marR="104775" marT="104775" marB="1047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Land Use: </a:t>
                      </a: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Ground Mounted Solar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kWp</a:t>
                      </a: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per acre: </a:t>
                      </a: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180kWp 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Solar production: </a:t>
                      </a: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1500kWh/</a:t>
                      </a:r>
                      <a:r>
                        <a:rPr lang="en-US" sz="1400" u="none" strike="noStrike" cap="none" dirty="0" err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kWp</a:t>
                      </a: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Solar production per acre: </a:t>
                      </a: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270,000 </a:t>
                      </a:r>
                      <a:r>
                        <a:rPr lang="en-US" sz="1400" u="none" strike="noStrike" cap="none" dirty="0" err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kWhs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Miles/kWh for Ford F-150 Lightning: </a:t>
                      </a:r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 miles/kWh</a:t>
                      </a:r>
                      <a:endParaRPr sz="1400" dirty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Vehicle miles travelled per acre:</a:t>
                      </a:r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540,000 miles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04775" marR="104775" marT="104775" marB="10477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3" name="Google Shape;243;g2e64f27bc2c_0_175"/>
          <p:cNvSpPr txBox="1"/>
          <p:nvPr/>
        </p:nvSpPr>
        <p:spPr>
          <a:xfrm>
            <a:off x="786144" y="1286779"/>
            <a:ext cx="460140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2A1DA"/>
                </a:solidFill>
                <a:latin typeface="Roboto"/>
                <a:ea typeface="Roboto"/>
                <a:cs typeface="Roboto"/>
                <a:sym typeface="Roboto"/>
              </a:rPr>
              <a:t>  ENERGY PRODUCTION ON AG LAND</a:t>
            </a:r>
            <a:endParaRPr sz="2000" b="1" dirty="0"/>
          </a:p>
        </p:txBody>
      </p:sp>
      <p:sp>
        <p:nvSpPr>
          <p:cNvPr id="244" name="Google Shape;244;g2e64f27bc2c_0_175"/>
          <p:cNvSpPr txBox="1"/>
          <p:nvPr/>
        </p:nvSpPr>
        <p:spPr>
          <a:xfrm>
            <a:off x="9719112" y="6426018"/>
            <a:ext cx="78540" cy="23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">
                <a:latin typeface="Roboto"/>
                <a:ea typeface="Roboto"/>
                <a:cs typeface="Roboto"/>
                <a:sym typeface="Roboto"/>
              </a:rPr>
              <a:t>10</a:t>
            </a:r>
            <a:endParaRPr sz="481"/>
          </a:p>
        </p:txBody>
      </p:sp>
      <p:sp>
        <p:nvSpPr>
          <p:cNvPr id="245" name="Google Shape;245;g2e64f27bc2c_0_175"/>
          <p:cNvSpPr txBox="1"/>
          <p:nvPr/>
        </p:nvSpPr>
        <p:spPr>
          <a:xfrm>
            <a:off x="4223424" y="6510663"/>
            <a:ext cx="1348545" cy="14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660" b="0" i="0" u="none" strike="noStrike" cap="none">
                <a:solidFill>
                  <a:srgbClr val="BEC0C6"/>
                </a:solidFill>
                <a:latin typeface="Roboto"/>
                <a:ea typeface="Roboto"/>
                <a:cs typeface="Roboto"/>
                <a:sym typeface="Roboto"/>
              </a:rPr>
              <a:t>Proprietary and Confidential</a:t>
            </a:r>
            <a:endParaRPr sz="7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6774B-B53B-66FC-822C-C3841BB8724A}"/>
              </a:ext>
            </a:extLst>
          </p:cNvPr>
          <p:cNvSpPr txBox="1"/>
          <p:nvPr/>
        </p:nvSpPr>
        <p:spPr>
          <a:xfrm>
            <a:off x="4769708" y="6485621"/>
            <a:ext cx="42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A Hyundai Ionic goes 3.4 miles per kwh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   or 918,000 miles per acre of panels</a:t>
            </a:r>
          </a:p>
        </p:txBody>
      </p:sp>
    </p:spTree>
    <p:extLst>
      <p:ext uri="{BB962C8B-B14F-4D97-AF65-F5344CB8AC3E}">
        <p14:creationId xmlns:p14="http://schemas.microsoft.com/office/powerpoint/2010/main" val="4443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B53C9-5A04-74A5-654A-6CE6A667A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Trajectory Energy in Rockford</a:t>
            </a:r>
          </a:p>
        </p:txBody>
      </p:sp>
      <p:sp>
        <p:nvSpPr>
          <p:cNvPr id="23" name="Google Shape;193;p11">
            <a:extLst>
              <a:ext uri="{FF2B5EF4-FFF2-40B4-BE49-F238E27FC236}">
                <a16:creationId xmlns:a16="http://schemas.microsoft.com/office/drawing/2014/main" id="{2D745626-9AA4-DB87-F5EE-91B26BED70E4}"/>
              </a:ext>
            </a:extLst>
          </p:cNvPr>
          <p:cNvSpPr txBox="1">
            <a:spLocks/>
          </p:cNvSpPr>
          <p:nvPr/>
        </p:nvSpPr>
        <p:spPr>
          <a:xfrm>
            <a:off x="52590" y="5356715"/>
            <a:ext cx="2074660" cy="234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700"/>
            </a:pPr>
            <a:r>
              <a:rPr lang="en-US" sz="1600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Rock Cut Solar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4MWac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Community Driven Community Solar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8C51AD-FF7A-311A-C634-607C902E48BD}"/>
              </a:ext>
            </a:extLst>
          </p:cNvPr>
          <p:cNvSpPr txBox="1"/>
          <p:nvPr/>
        </p:nvSpPr>
        <p:spPr>
          <a:xfrm>
            <a:off x="5600586" y="6612732"/>
            <a:ext cx="5514622" cy="24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900"/>
              </a:spcAft>
              <a:buSzPts val="1700"/>
            </a:pPr>
            <a:r>
              <a:rPr lang="en-US" sz="9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Image</a:t>
            </a:r>
            <a:r>
              <a:rPr lang="en-US" sz="9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| Rob Davis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DAFAC4-4E65-7BCA-B326-4FD685769243}"/>
              </a:ext>
            </a:extLst>
          </p:cNvPr>
          <p:cNvSpPr txBox="1"/>
          <p:nvPr/>
        </p:nvSpPr>
        <p:spPr>
          <a:xfrm>
            <a:off x="6397419" y="3577015"/>
            <a:ext cx="5514622" cy="24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900"/>
              </a:spcAft>
              <a:buSzPts val="1700"/>
            </a:pPr>
            <a:r>
              <a:rPr lang="en-US" sz="9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Image</a:t>
            </a:r>
            <a:r>
              <a:rPr lang="en-US" sz="9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| </a:t>
            </a:r>
            <a:r>
              <a:rPr lang="en-US" sz="9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Fresh Energy</a:t>
            </a:r>
            <a:endParaRPr lang="en-US" sz="90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AB2B7-8A81-721B-56C4-C12243D2F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996950"/>
            <a:ext cx="5803900" cy="57785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4ACAAA-19D6-FC1F-4B5F-318EC0CC0771}"/>
              </a:ext>
            </a:extLst>
          </p:cNvPr>
          <p:cNvCxnSpPr>
            <a:cxnSpLocks/>
          </p:cNvCxnSpPr>
          <p:nvPr/>
        </p:nvCxnSpPr>
        <p:spPr>
          <a:xfrm flipV="1">
            <a:off x="1555845" y="4611544"/>
            <a:ext cx="1028605" cy="9294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93;p11">
            <a:extLst>
              <a:ext uri="{FF2B5EF4-FFF2-40B4-BE49-F238E27FC236}">
                <a16:creationId xmlns:a16="http://schemas.microsoft.com/office/drawing/2014/main" id="{9926421C-2D86-DD30-238A-8AC4BBF70FAB}"/>
              </a:ext>
            </a:extLst>
          </p:cNvPr>
          <p:cNvSpPr txBox="1">
            <a:spLocks/>
          </p:cNvSpPr>
          <p:nvPr/>
        </p:nvSpPr>
        <p:spPr>
          <a:xfrm>
            <a:off x="52590" y="2227500"/>
            <a:ext cx="2074660" cy="134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700"/>
            </a:pPr>
            <a:r>
              <a:rPr lang="en-US" sz="1600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Rockford Solar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2MWac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IL Solar for All Community Solar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Operating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151560-CA6F-43E0-83B2-9A967FA2ABB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127250" y="2902258"/>
            <a:ext cx="4942290" cy="14104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93;p11">
            <a:extLst>
              <a:ext uri="{FF2B5EF4-FFF2-40B4-BE49-F238E27FC236}">
                <a16:creationId xmlns:a16="http://schemas.microsoft.com/office/drawing/2014/main" id="{FB4DA9B2-39C7-C103-B374-202D334AC3C5}"/>
              </a:ext>
            </a:extLst>
          </p:cNvPr>
          <p:cNvSpPr txBox="1">
            <a:spLocks/>
          </p:cNvSpPr>
          <p:nvPr/>
        </p:nvSpPr>
        <p:spPr>
          <a:xfrm>
            <a:off x="8022655" y="1008693"/>
            <a:ext cx="2074660" cy="140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700"/>
            </a:pPr>
            <a:r>
              <a:rPr lang="en-US" sz="1600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Rock Valley Solar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4MWac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IL Solar for All Community Solar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Approved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613F41-0156-57A7-8481-60297FDB25B1}"/>
              </a:ext>
            </a:extLst>
          </p:cNvPr>
          <p:cNvCxnSpPr>
            <a:cxnSpLocks/>
          </p:cNvCxnSpPr>
          <p:nvPr/>
        </p:nvCxnSpPr>
        <p:spPr>
          <a:xfrm flipH="1">
            <a:off x="6397419" y="1704363"/>
            <a:ext cx="162523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93;p11">
            <a:extLst>
              <a:ext uri="{FF2B5EF4-FFF2-40B4-BE49-F238E27FC236}">
                <a16:creationId xmlns:a16="http://schemas.microsoft.com/office/drawing/2014/main" id="{E29B8BF9-52C9-E8FD-5CBB-5768D7ED0681}"/>
              </a:ext>
            </a:extLst>
          </p:cNvPr>
          <p:cNvSpPr txBox="1">
            <a:spLocks/>
          </p:cNvSpPr>
          <p:nvPr/>
        </p:nvSpPr>
        <p:spPr>
          <a:xfrm>
            <a:off x="8231401" y="5944494"/>
            <a:ext cx="2074660" cy="133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700"/>
            </a:pPr>
            <a:r>
              <a:rPr lang="en-US" sz="1600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Rock River Solar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420kWac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IL Solar for All Behind the Meter</a:t>
            </a:r>
          </a:p>
          <a:p>
            <a:pPr marL="28575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 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DB1F07-2DFC-A8FD-9F55-A2D3705BA9E8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7643495" y="6184754"/>
            <a:ext cx="587906" cy="42797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6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"/>
          <p:cNvGrpSpPr/>
          <p:nvPr/>
        </p:nvGrpSpPr>
        <p:grpSpPr>
          <a:xfrm>
            <a:off x="0" y="3806636"/>
            <a:ext cx="10058400" cy="2929419"/>
            <a:chOff x="0" y="4998839"/>
            <a:chExt cx="18288000" cy="5326216"/>
          </a:xfrm>
        </p:grpSpPr>
        <p:grpSp>
          <p:nvGrpSpPr>
            <p:cNvPr id="103" name="Google Shape;103;p2"/>
            <p:cNvGrpSpPr/>
            <p:nvPr/>
          </p:nvGrpSpPr>
          <p:grpSpPr>
            <a:xfrm>
              <a:off x="0" y="5427291"/>
              <a:ext cx="18288000" cy="4897764"/>
              <a:chOff x="0" y="-38100"/>
              <a:chExt cx="4816593" cy="1289946"/>
            </a:xfrm>
          </p:grpSpPr>
          <p:sp>
            <p:nvSpPr>
              <p:cNvPr id="104" name="Google Shape;104;p2"/>
              <p:cNvSpPr/>
              <p:nvPr/>
            </p:nvSpPr>
            <p:spPr>
              <a:xfrm>
                <a:off x="0" y="0"/>
                <a:ext cx="4816592" cy="1251846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251846" extrusionOk="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251846"/>
                    </a:lnTo>
                    <a:lnTo>
                      <a:pt x="0" y="1251846"/>
                    </a:lnTo>
                    <a:close/>
                  </a:path>
                </a:pathLst>
              </a:custGeom>
              <a:solidFill>
                <a:srgbClr val="32A1DA"/>
              </a:solidFill>
              <a:ln>
                <a:noFill/>
              </a:ln>
            </p:spPr>
            <p:txBody>
              <a:bodyPr spcFirstLastPara="1" wrap="square" lIns="50284" tIns="25135" rIns="50284" bIns="2513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7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 txBox="1"/>
              <p:nvPr/>
            </p:nvSpPr>
            <p:spPr>
              <a:xfrm>
                <a:off x="0" y="-38100"/>
                <a:ext cx="4816593" cy="1289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940" tIns="27940" rIns="27940" bIns="279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99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1028700" y="4998839"/>
              <a:ext cx="16230600" cy="3451581"/>
              <a:chOff x="0" y="-38100"/>
              <a:chExt cx="4274726" cy="909058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0" y="0"/>
                <a:ext cx="4274726" cy="870958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870958" extrusionOk="0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870958"/>
                    </a:lnTo>
                    <a:lnTo>
                      <a:pt x="0" y="8709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0284" tIns="25135" rIns="50284" bIns="2513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7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 txBox="1"/>
              <p:nvPr/>
            </p:nvSpPr>
            <p:spPr>
              <a:xfrm>
                <a:off x="0" y="-38100"/>
                <a:ext cx="4274726" cy="909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940" tIns="27940" rIns="27940" bIns="279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87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99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Google Shape;109;p2"/>
          <p:cNvSpPr/>
          <p:nvPr/>
        </p:nvSpPr>
        <p:spPr>
          <a:xfrm>
            <a:off x="6925816" y="1729714"/>
            <a:ext cx="3028559" cy="2301704"/>
          </a:xfrm>
          <a:custGeom>
            <a:avLst/>
            <a:gdLst/>
            <a:ahLst/>
            <a:cxnLst/>
            <a:rect l="l" t="t" r="r" b="b"/>
            <a:pathLst>
              <a:path w="5506470" h="4184917" extrusionOk="0">
                <a:moveTo>
                  <a:pt x="0" y="0"/>
                </a:moveTo>
                <a:lnTo>
                  <a:pt x="5506470" y="0"/>
                </a:lnTo>
                <a:lnTo>
                  <a:pt x="5506470" y="4184917"/>
                </a:lnTo>
                <a:lnTo>
                  <a:pt x="0" y="4184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284" tIns="25135" rIns="50284" bIns="2513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t="31399" b="31399"/>
          <a:stretch/>
        </p:blipFill>
        <p:spPr>
          <a:xfrm>
            <a:off x="835361" y="3460057"/>
            <a:ext cx="8351790" cy="20713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"/>
          <p:cNvGrpSpPr/>
          <p:nvPr/>
        </p:nvGrpSpPr>
        <p:grpSpPr>
          <a:xfrm>
            <a:off x="146964" y="1179126"/>
            <a:ext cx="9345651" cy="550588"/>
            <a:chOff x="0" y="0"/>
            <a:chExt cx="22656123" cy="1334759"/>
          </a:xfrm>
        </p:grpSpPr>
        <p:sp>
          <p:nvSpPr>
            <p:cNvPr id="112" name="Google Shape;112;p2"/>
            <p:cNvSpPr/>
            <p:nvPr/>
          </p:nvSpPr>
          <p:spPr>
            <a:xfrm>
              <a:off x="0" y="0"/>
              <a:ext cx="1334759" cy="1334759"/>
            </a:xfrm>
            <a:custGeom>
              <a:avLst/>
              <a:gdLst/>
              <a:ahLst/>
              <a:cxnLst/>
              <a:rect l="l" t="t" r="r" b="b"/>
              <a:pathLst>
                <a:path w="1334759" h="1334759" extrusionOk="0">
                  <a:moveTo>
                    <a:pt x="0" y="0"/>
                  </a:moveTo>
                  <a:lnTo>
                    <a:pt x="1334759" y="0"/>
                  </a:lnTo>
                  <a:lnTo>
                    <a:pt x="1334759" y="1334759"/>
                  </a:lnTo>
                  <a:lnTo>
                    <a:pt x="0" y="13347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50284" tIns="25135" rIns="50284" bIns="2513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549526" y="286380"/>
              <a:ext cx="7241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1650" b="1" i="0" u="none" strike="noStrike" cap="none">
                  <a:solidFill>
                    <a:srgbClr val="32A1DA"/>
                  </a:solidFill>
                  <a:latin typeface="Roboto"/>
                  <a:ea typeface="Roboto"/>
                  <a:cs typeface="Roboto"/>
                  <a:sym typeface="Roboto"/>
                </a:rPr>
                <a:t>MEET THE TRAJECTORY TEAM</a:t>
              </a:r>
              <a:endParaRPr sz="7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" name="Google Shape;114;p2"/>
            <p:cNvCxnSpPr/>
            <p:nvPr/>
          </p:nvCxnSpPr>
          <p:spPr>
            <a:xfrm>
              <a:off x="1549526" y="1114306"/>
              <a:ext cx="21106597" cy="0"/>
            </a:xfrm>
            <a:prstGeom prst="straightConnector1">
              <a:avLst/>
            </a:prstGeom>
            <a:noFill/>
            <a:ln w="76200" cap="flat" cmpd="sng">
              <a:solidFill>
                <a:srgbClr val="32A1D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5" name="Google Shape;115;p2"/>
          <p:cNvSpPr txBox="1"/>
          <p:nvPr/>
        </p:nvSpPr>
        <p:spPr>
          <a:xfrm>
            <a:off x="9738717" y="6426018"/>
            <a:ext cx="39250" cy="11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"/>
              <a:buFont typeface="Arial"/>
              <a:buNone/>
            </a:pPr>
            <a:r>
              <a:rPr lang="en-US" sz="549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7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2"/>
          <p:cNvGrpSpPr/>
          <p:nvPr/>
        </p:nvGrpSpPr>
        <p:grpSpPr>
          <a:xfrm>
            <a:off x="945490" y="2102784"/>
            <a:ext cx="8241660" cy="964367"/>
            <a:chOff x="0" y="-47625"/>
            <a:chExt cx="19979782" cy="2337859"/>
          </a:xfrm>
        </p:grpSpPr>
        <p:sp>
          <p:nvSpPr>
            <p:cNvPr id="117" name="Google Shape;117;p2"/>
            <p:cNvSpPr txBox="1"/>
            <p:nvPr/>
          </p:nvSpPr>
          <p:spPr>
            <a:xfrm>
              <a:off x="0" y="-47625"/>
              <a:ext cx="19799804" cy="919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just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9"/>
                <a:buFont typeface="Arial"/>
                <a:buNone/>
              </a:pPr>
              <a:r>
                <a:rPr lang="en-US" sz="1099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Trajectory Energy Partners brings </a:t>
              </a:r>
              <a:r>
                <a:rPr lang="en-US" sz="1099" b="1" i="0" u="none" strike="noStrike" cap="none">
                  <a:solidFill>
                    <a:srgbClr val="32A1DA"/>
                  </a:solidFill>
                  <a:latin typeface="Roboto"/>
                  <a:ea typeface="Roboto"/>
                  <a:cs typeface="Roboto"/>
                  <a:sym typeface="Roboto"/>
                </a:rPr>
                <a:t>communities</a:t>
              </a:r>
              <a:r>
                <a:rPr lang="en-US" sz="1099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099" b="1" i="0" u="none" strike="noStrike" cap="none">
                  <a:solidFill>
                    <a:srgbClr val="32A1DA"/>
                  </a:solidFill>
                  <a:latin typeface="Roboto"/>
                  <a:ea typeface="Roboto"/>
                  <a:cs typeface="Roboto"/>
                  <a:sym typeface="Roboto"/>
                </a:rPr>
                <a:t>organizations</a:t>
              </a:r>
              <a:r>
                <a:rPr lang="en-US" sz="1099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and </a:t>
              </a:r>
              <a:r>
                <a:rPr lang="en-US" sz="1099" b="1" i="0" u="none" strike="noStrike" cap="none">
                  <a:solidFill>
                    <a:srgbClr val="32A1DA"/>
                  </a:solidFill>
                  <a:latin typeface="Roboto"/>
                  <a:ea typeface="Roboto"/>
                  <a:cs typeface="Roboto"/>
                  <a:sym typeface="Roboto"/>
                </a:rPr>
                <a:t>landowners</a:t>
              </a:r>
              <a:r>
                <a:rPr lang="en-US" sz="1099" b="0" i="0" u="none" strike="noStrike" cap="none">
                  <a:solidFill>
                    <a:srgbClr val="32A1DA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099" b="1" i="0" u="none" strike="noStrike" cap="none">
                  <a:solidFill>
                    <a:srgbClr val="32A1DA"/>
                  </a:solidFill>
                  <a:latin typeface="Roboto"/>
                  <a:ea typeface="Roboto"/>
                  <a:cs typeface="Roboto"/>
                  <a:sym typeface="Roboto"/>
                </a:rPr>
                <a:t>together</a:t>
              </a:r>
              <a:r>
                <a:rPr lang="en-US" sz="1099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099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to develop quality solar projects that contribute to local economic growth and a sustainable energy future.</a:t>
              </a:r>
              <a:endParaRPr sz="7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0" y="1370542"/>
              <a:ext cx="19979782" cy="919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just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9"/>
                <a:buFont typeface="Arial"/>
                <a:buNone/>
              </a:pPr>
              <a:r>
                <a:rPr lang="en-US" sz="1099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We have a deep background in </a:t>
              </a:r>
              <a:r>
                <a:rPr lang="en-US" sz="1099" b="1" i="0" u="none" strike="noStrike" cap="none">
                  <a:solidFill>
                    <a:srgbClr val="32A1DA"/>
                  </a:solidFill>
                  <a:latin typeface="Roboto"/>
                  <a:ea typeface="Roboto"/>
                  <a:cs typeface="Roboto"/>
                  <a:sym typeface="Roboto"/>
                </a:rPr>
                <a:t>solar development, financing, policy, and community engagement,</a:t>
              </a:r>
              <a:r>
                <a:rPr lang="en-US" sz="1099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making us a strong partner for the communities we work with.</a:t>
              </a:r>
              <a:endParaRPr sz="7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2"/>
          <p:cNvSpPr txBox="1"/>
          <p:nvPr/>
        </p:nvSpPr>
        <p:spPr>
          <a:xfrm>
            <a:off x="1155831" y="5926875"/>
            <a:ext cx="7710780" cy="37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6"/>
              <a:buFont typeface="Arial"/>
              <a:buNone/>
            </a:pPr>
            <a:r>
              <a:rPr lang="en-US" sz="1763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40 TEAM MEMBERS WORKING ACROSS THE MIDWEST AND MID-ATLANTIC</a:t>
            </a:r>
            <a:endParaRPr sz="77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4317389" y="6516823"/>
            <a:ext cx="1423620" cy="14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660" b="0" i="0" u="none" strike="noStrike" cap="none">
                <a:solidFill>
                  <a:srgbClr val="BEC0C6"/>
                </a:solidFill>
                <a:latin typeface="Roboto"/>
                <a:ea typeface="Roboto"/>
                <a:cs typeface="Roboto"/>
                <a:sym typeface="Roboto"/>
              </a:rPr>
              <a:t>Proprietary and Confidential</a:t>
            </a:r>
            <a:endParaRPr sz="7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03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64f27bc2c_0_0"/>
          <p:cNvSpPr/>
          <p:nvPr/>
        </p:nvSpPr>
        <p:spPr>
          <a:xfrm>
            <a:off x="146965" y="1179126"/>
            <a:ext cx="550588" cy="550588"/>
          </a:xfrm>
          <a:custGeom>
            <a:avLst/>
            <a:gdLst/>
            <a:ahLst/>
            <a:cxnLst/>
            <a:rect l="l" t="t" r="r" b="b"/>
            <a:pathLst>
              <a:path w="1001069" h="1001069" extrusionOk="0">
                <a:moveTo>
                  <a:pt x="0" y="0"/>
                </a:moveTo>
                <a:lnTo>
                  <a:pt x="1001069" y="0"/>
                </a:lnTo>
                <a:lnTo>
                  <a:pt x="1001069" y="1001069"/>
                </a:lnTo>
                <a:lnTo>
                  <a:pt x="0" y="1001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1"/>
          </a:p>
        </p:txBody>
      </p:sp>
      <p:cxnSp>
        <p:nvCxnSpPr>
          <p:cNvPr id="173" name="Google Shape;173;g2e64f27bc2c_0_0"/>
          <p:cNvCxnSpPr/>
          <p:nvPr/>
        </p:nvCxnSpPr>
        <p:spPr>
          <a:xfrm>
            <a:off x="786144" y="1659731"/>
            <a:ext cx="8706390" cy="0"/>
          </a:xfrm>
          <a:prstGeom prst="straightConnector1">
            <a:avLst/>
          </a:prstGeom>
          <a:noFill/>
          <a:ln w="57150" cap="flat" cmpd="sng">
            <a:solidFill>
              <a:srgbClr val="32A1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g2e64f27bc2c_0_0"/>
          <p:cNvSpPr/>
          <p:nvPr/>
        </p:nvSpPr>
        <p:spPr>
          <a:xfrm>
            <a:off x="7726127" y="1757122"/>
            <a:ext cx="1766488" cy="1778265"/>
          </a:xfrm>
          <a:custGeom>
            <a:avLst/>
            <a:gdLst/>
            <a:ahLst/>
            <a:cxnLst/>
            <a:rect l="l" t="t" r="r" b="b"/>
            <a:pathLst>
              <a:path w="3211797" h="3233209" extrusionOk="0">
                <a:moveTo>
                  <a:pt x="0" y="0"/>
                </a:moveTo>
                <a:lnTo>
                  <a:pt x="3211797" y="0"/>
                </a:lnTo>
                <a:lnTo>
                  <a:pt x="3211797" y="3233209"/>
                </a:lnTo>
                <a:lnTo>
                  <a:pt x="0" y="3233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1"/>
          </a:p>
        </p:txBody>
      </p:sp>
      <p:sp>
        <p:nvSpPr>
          <p:cNvPr id="176" name="Google Shape;176;g2e64f27bc2c_0_0"/>
          <p:cNvSpPr/>
          <p:nvPr/>
        </p:nvSpPr>
        <p:spPr>
          <a:xfrm>
            <a:off x="636007" y="5911428"/>
            <a:ext cx="470938" cy="470938"/>
          </a:xfrm>
          <a:custGeom>
            <a:avLst/>
            <a:gdLst/>
            <a:ahLst/>
            <a:cxnLst/>
            <a:rect l="l" t="t" r="r" b="b"/>
            <a:pathLst>
              <a:path w="856251" h="856251" extrusionOk="0">
                <a:moveTo>
                  <a:pt x="0" y="0"/>
                </a:moveTo>
                <a:lnTo>
                  <a:pt x="856251" y="0"/>
                </a:lnTo>
                <a:lnTo>
                  <a:pt x="856251" y="856251"/>
                </a:lnTo>
                <a:lnTo>
                  <a:pt x="0" y="856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1"/>
          </a:p>
        </p:txBody>
      </p:sp>
      <p:sp>
        <p:nvSpPr>
          <p:cNvPr id="177" name="Google Shape;177;g2e64f27bc2c_0_0"/>
          <p:cNvSpPr txBox="1"/>
          <p:nvPr/>
        </p:nvSpPr>
        <p:spPr>
          <a:xfrm>
            <a:off x="1286358" y="5741767"/>
            <a:ext cx="4463415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Utility-Scale Solar</a:t>
            </a:r>
            <a:endParaRPr sz="1200"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Large solar systems covering hundreds of acres of land that are directly connected to higher-voltage utility lines and typically serve a single customer.</a:t>
            </a:r>
            <a:endParaRPr sz="1200" dirty="0"/>
          </a:p>
        </p:txBody>
      </p:sp>
      <p:sp>
        <p:nvSpPr>
          <p:cNvPr id="178" name="Google Shape;178;g2e64f27bc2c_0_0"/>
          <p:cNvSpPr/>
          <p:nvPr/>
        </p:nvSpPr>
        <p:spPr>
          <a:xfrm>
            <a:off x="75533" y="4422002"/>
            <a:ext cx="6136097" cy="1351197"/>
          </a:xfrm>
          <a:custGeom>
            <a:avLst/>
            <a:gdLst/>
            <a:ahLst/>
            <a:cxnLst/>
            <a:rect l="l" t="t" r="r" b="b"/>
            <a:pathLst>
              <a:path w="11156540" h="2456721" extrusionOk="0">
                <a:moveTo>
                  <a:pt x="0" y="0"/>
                </a:moveTo>
                <a:lnTo>
                  <a:pt x="11156540" y="0"/>
                </a:lnTo>
                <a:lnTo>
                  <a:pt x="11156540" y="2456722"/>
                </a:lnTo>
                <a:lnTo>
                  <a:pt x="0" y="2456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3359" b="-3359"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1"/>
          </a:p>
        </p:txBody>
      </p:sp>
      <p:grpSp>
        <p:nvGrpSpPr>
          <p:cNvPr id="179" name="Google Shape;179;g2e64f27bc2c_0_0"/>
          <p:cNvGrpSpPr/>
          <p:nvPr/>
        </p:nvGrpSpPr>
        <p:grpSpPr>
          <a:xfrm>
            <a:off x="636006" y="4616393"/>
            <a:ext cx="5113767" cy="775597"/>
            <a:chOff x="1156375" y="6602004"/>
            <a:chExt cx="9297758" cy="1295844"/>
          </a:xfrm>
        </p:grpSpPr>
        <p:sp>
          <p:nvSpPr>
            <p:cNvPr id="180" name="Google Shape;180;g2e64f27bc2c_0_0"/>
            <p:cNvSpPr/>
            <p:nvPr/>
          </p:nvSpPr>
          <p:spPr>
            <a:xfrm>
              <a:off x="1156375" y="6734266"/>
              <a:ext cx="856251" cy="856251"/>
            </a:xfrm>
            <a:custGeom>
              <a:avLst/>
              <a:gdLst/>
              <a:ahLst/>
              <a:cxnLst/>
              <a:rect l="l" t="t" r="r" b="b"/>
              <a:pathLst>
                <a:path w="856251" h="856251" extrusionOk="0">
                  <a:moveTo>
                    <a:pt x="0" y="0"/>
                  </a:moveTo>
                  <a:lnTo>
                    <a:pt x="856251" y="0"/>
                  </a:lnTo>
                  <a:lnTo>
                    <a:pt x="856251" y="856251"/>
                  </a:lnTo>
                  <a:lnTo>
                    <a:pt x="0" y="8562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481"/>
            </a:p>
          </p:txBody>
        </p:sp>
        <p:sp>
          <p:nvSpPr>
            <p:cNvPr id="181" name="Google Shape;181;g2e64f27bc2c_0_0"/>
            <p:cNvSpPr txBox="1"/>
            <p:nvPr/>
          </p:nvSpPr>
          <p:spPr>
            <a:xfrm>
              <a:off x="2338833" y="6602004"/>
              <a:ext cx="8115300" cy="1295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Community Solar</a:t>
              </a:r>
              <a:endParaRPr sz="1200" dirty="0"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Provides savings for 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electricity users </a:t>
              </a:r>
              <a:r>
                <a:rPr lang="en-US" sz="12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that can’t install solar on their roofs by subscribing to a community solar project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481" dirty="0"/>
            </a:p>
          </p:txBody>
        </p:sp>
      </p:grpSp>
      <p:sp>
        <p:nvSpPr>
          <p:cNvPr id="182" name="Google Shape;182;g2e64f27bc2c_0_0"/>
          <p:cNvSpPr txBox="1"/>
          <p:nvPr/>
        </p:nvSpPr>
        <p:spPr>
          <a:xfrm>
            <a:off x="786144" y="1286779"/>
            <a:ext cx="4338675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A1DA"/>
                </a:solidFill>
                <a:latin typeface="Roboto"/>
                <a:ea typeface="Roboto"/>
                <a:cs typeface="Roboto"/>
                <a:sym typeface="Roboto"/>
              </a:rPr>
              <a:t>ILLINOIS RENEWABLE ENERGY LAWS</a:t>
            </a:r>
            <a:endParaRPr sz="481" b="1"/>
          </a:p>
        </p:txBody>
      </p:sp>
      <p:sp>
        <p:nvSpPr>
          <p:cNvPr id="183" name="Google Shape;183;g2e64f27bc2c_0_0"/>
          <p:cNvSpPr txBox="1"/>
          <p:nvPr/>
        </p:nvSpPr>
        <p:spPr>
          <a:xfrm>
            <a:off x="9822537" y="6509838"/>
            <a:ext cx="39270" cy="11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481"/>
          </a:p>
        </p:txBody>
      </p:sp>
      <p:grpSp>
        <p:nvGrpSpPr>
          <p:cNvPr id="184" name="Google Shape;184;g2e64f27bc2c_0_0"/>
          <p:cNvGrpSpPr/>
          <p:nvPr/>
        </p:nvGrpSpPr>
        <p:grpSpPr>
          <a:xfrm>
            <a:off x="636006" y="3491023"/>
            <a:ext cx="5113767" cy="775597"/>
            <a:chOff x="1156375" y="4743770"/>
            <a:chExt cx="9297758" cy="1410176"/>
          </a:xfrm>
        </p:grpSpPr>
        <p:sp>
          <p:nvSpPr>
            <p:cNvPr id="185" name="Google Shape;185;g2e64f27bc2c_0_0"/>
            <p:cNvSpPr/>
            <p:nvPr/>
          </p:nvSpPr>
          <p:spPr>
            <a:xfrm>
              <a:off x="1156375" y="4876032"/>
              <a:ext cx="856251" cy="856251"/>
            </a:xfrm>
            <a:custGeom>
              <a:avLst/>
              <a:gdLst/>
              <a:ahLst/>
              <a:cxnLst/>
              <a:rect l="l" t="t" r="r" b="b"/>
              <a:pathLst>
                <a:path w="856251" h="856251" extrusionOk="0">
                  <a:moveTo>
                    <a:pt x="0" y="0"/>
                  </a:moveTo>
                  <a:lnTo>
                    <a:pt x="856251" y="0"/>
                  </a:lnTo>
                  <a:lnTo>
                    <a:pt x="856251" y="856251"/>
                  </a:lnTo>
                  <a:lnTo>
                    <a:pt x="0" y="8562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481"/>
            </a:p>
          </p:txBody>
        </p:sp>
        <p:sp>
          <p:nvSpPr>
            <p:cNvPr id="186" name="Google Shape;186;g2e64f27bc2c_0_0"/>
            <p:cNvSpPr txBox="1"/>
            <p:nvPr/>
          </p:nvSpPr>
          <p:spPr>
            <a:xfrm>
              <a:off x="2338833" y="4743770"/>
              <a:ext cx="8115300" cy="1410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Behind the Meter</a:t>
              </a:r>
              <a:endParaRPr sz="1200" dirty="0"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 home, business, or organization can install solar on their roof or on their land to directly power their home or building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481" dirty="0"/>
            </a:p>
          </p:txBody>
        </p:sp>
      </p:grpSp>
      <p:sp>
        <p:nvSpPr>
          <p:cNvPr id="187" name="Google Shape;187;g2e64f27bc2c_0_0"/>
          <p:cNvSpPr txBox="1"/>
          <p:nvPr/>
        </p:nvSpPr>
        <p:spPr>
          <a:xfrm>
            <a:off x="582155" y="1928171"/>
            <a:ext cx="648598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Over the past two decades, the Illinois General Assembly has passed several laws to encourage and support renewable energy. 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These laws bring the benefits of a clean energy economy to residents and businesses across Illinois and are expanding access to the savings, clean energy, and job benefits of solar power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 Types of solar supported by these laws include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481" dirty="0"/>
          </a:p>
        </p:txBody>
      </p:sp>
    </p:spTree>
    <p:extLst>
      <p:ext uri="{BB962C8B-B14F-4D97-AF65-F5344CB8AC3E}">
        <p14:creationId xmlns:p14="http://schemas.microsoft.com/office/powerpoint/2010/main" val="37345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/>
      <p:bldP spid="1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35686b821_0_30"/>
          <p:cNvSpPr txBox="1"/>
          <p:nvPr/>
        </p:nvSpPr>
        <p:spPr>
          <a:xfrm>
            <a:off x="9270700" y="7325825"/>
            <a:ext cx="429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gf35686b821_0_30"/>
          <p:cNvSpPr txBox="1"/>
          <p:nvPr/>
        </p:nvSpPr>
        <p:spPr>
          <a:xfrm>
            <a:off x="9326871" y="7325825"/>
            <a:ext cx="373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sz="1200" b="0" i="0" u="none" strike="noStrike" cap="none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gf35686b821_0_30"/>
          <p:cNvSpPr txBox="1"/>
          <p:nvPr/>
        </p:nvSpPr>
        <p:spPr>
          <a:xfrm>
            <a:off x="514178" y="236610"/>
            <a:ext cx="6621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600" b="1" dirty="0">
                <a:solidFill>
                  <a:schemeClr val="lt1"/>
                </a:solidFill>
              </a:rPr>
              <a:t>Example Project - Rock Cut Solar</a:t>
            </a:r>
            <a:endParaRPr sz="3000" b="1" dirty="0">
              <a:solidFill>
                <a:schemeClr val="lt1"/>
              </a:solidFill>
            </a:endParaRPr>
          </a:p>
        </p:txBody>
      </p:sp>
      <p:sp>
        <p:nvSpPr>
          <p:cNvPr id="8" name="Shape 26">
            <a:extLst>
              <a:ext uri="{FF2B5EF4-FFF2-40B4-BE49-F238E27FC236}">
                <a16:creationId xmlns:a16="http://schemas.microsoft.com/office/drawing/2014/main" id="{7FB9BD34-1CA2-A14E-8FA4-926D71AE6BFC}"/>
              </a:ext>
            </a:extLst>
          </p:cNvPr>
          <p:cNvSpPr/>
          <p:nvPr/>
        </p:nvSpPr>
        <p:spPr>
          <a:xfrm>
            <a:off x="217123" y="1764793"/>
            <a:ext cx="4354877" cy="4953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716" tIns="15716" rIns="15716" bIns="15716" anchor="t">
            <a:spAutoFit/>
          </a:bodyPr>
          <a:lstStyle/>
          <a:p>
            <a:pPr>
              <a:lnSpc>
                <a:spcPts val="356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latin typeface="Avenir Next" panose="020B0503020202020204" pitchFamily="34" charset="0"/>
              </a:rPr>
              <a:t>Trajectory has developed a </a:t>
            </a:r>
            <a:r>
              <a:rPr lang="en-US" sz="2200" b="1" i="1" dirty="0">
                <a:solidFill>
                  <a:schemeClr val="tx1"/>
                </a:solidFill>
                <a:latin typeface="Avenir Next" panose="020B0503020202020204" pitchFamily="34" charset="0"/>
              </a:rPr>
              <a:t>4MWac</a:t>
            </a:r>
            <a:r>
              <a:rPr lang="en-US" sz="2200" dirty="0">
                <a:solidFill>
                  <a:schemeClr val="tx1"/>
                </a:solidFill>
                <a:latin typeface="Avenir Next" panose="020B0503020202020204" pitchFamily="34" charset="0"/>
              </a:rPr>
              <a:t> Community Solar project on </a:t>
            </a:r>
            <a:r>
              <a:rPr lang="en-US" sz="2200" b="1" i="1" dirty="0">
                <a:solidFill>
                  <a:schemeClr val="tx1"/>
                </a:solidFill>
                <a:latin typeface="Avenir Next" panose="020B0503020202020204" pitchFamily="34" charset="0"/>
              </a:rPr>
              <a:t>35 acres </a:t>
            </a:r>
            <a:r>
              <a:rPr lang="en-US" sz="2200" dirty="0">
                <a:solidFill>
                  <a:schemeClr val="tx1"/>
                </a:solidFill>
                <a:latin typeface="Avenir Next" panose="020B0503020202020204" pitchFamily="34" charset="0"/>
              </a:rPr>
              <a:t>on the western edge of the City of Rockford. </a:t>
            </a:r>
          </a:p>
          <a:p>
            <a:pPr>
              <a:lnSpc>
                <a:spcPts val="356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tx1"/>
                </a:solidFill>
                <a:latin typeface="Avenir Next" panose="020B0503020202020204" pitchFamily="34" charset="0"/>
              </a:rPr>
              <a:t>Rock Cut Solar </a:t>
            </a:r>
            <a:r>
              <a:rPr lang="en-US" sz="2200" dirty="0">
                <a:solidFill>
                  <a:schemeClr val="tx1"/>
                </a:solidFill>
                <a:latin typeface="Avenir Next" panose="020B0503020202020204" pitchFamily="34" charset="0"/>
              </a:rPr>
              <a:t>will produce enough energy to power </a:t>
            </a:r>
            <a:r>
              <a:rPr lang="en-US" sz="2200" b="1" i="1" dirty="0">
                <a:solidFill>
                  <a:schemeClr val="tx1"/>
                </a:solidFill>
                <a:latin typeface="Avenir Next" panose="020B0503020202020204" pitchFamily="34" charset="0"/>
              </a:rPr>
              <a:t>600-800 homes </a:t>
            </a:r>
            <a:r>
              <a:rPr lang="en-US" sz="2200" dirty="0">
                <a:solidFill>
                  <a:schemeClr val="tx1"/>
                </a:solidFill>
                <a:latin typeface="Avenir Next" panose="020B0503020202020204" pitchFamily="34" charset="0"/>
              </a:rPr>
              <a:t>and will bring over </a:t>
            </a:r>
            <a:r>
              <a:rPr lang="en-US" sz="2200" b="1" i="1" dirty="0">
                <a:solidFill>
                  <a:schemeClr val="tx1"/>
                </a:solidFill>
                <a:latin typeface="Avenir Next" panose="020B0503020202020204" pitchFamily="34" charset="0"/>
              </a:rPr>
              <a:t>$100,000 </a:t>
            </a:r>
            <a:r>
              <a:rPr lang="en-US" sz="2200" dirty="0">
                <a:solidFill>
                  <a:schemeClr val="tx1"/>
                </a:solidFill>
                <a:latin typeface="Avenir Next" panose="020B0503020202020204" pitchFamily="34" charset="0"/>
              </a:rPr>
              <a:t>in utility bill savings </a:t>
            </a:r>
            <a:r>
              <a:rPr lang="en-US" sz="2200" b="1" i="1" dirty="0">
                <a:solidFill>
                  <a:schemeClr val="tx1"/>
                </a:solidFill>
                <a:latin typeface="Avenir Next" panose="020B0503020202020204" pitchFamily="34" charset="0"/>
              </a:rPr>
              <a:t>annually</a:t>
            </a:r>
            <a:r>
              <a:rPr lang="en-US" sz="2200" dirty="0">
                <a:solidFill>
                  <a:schemeClr val="tx1"/>
                </a:solidFill>
                <a:latin typeface="Avenir Next" panose="020B0503020202020204" pitchFamily="34" charset="0"/>
              </a:rPr>
              <a:t> to subscribers to the project.  </a:t>
            </a:r>
          </a:p>
          <a:p>
            <a:pPr algn="l">
              <a:lnSpc>
                <a:spcPts val="2960"/>
              </a:lnSpc>
              <a:spcBef>
                <a:spcPts val="80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C8A55-CB1D-3EAA-AD7D-83A01E818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346" y="1990873"/>
            <a:ext cx="4770254" cy="33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9426127" y="7325832"/>
            <a:ext cx="2744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sz="1200" b="0" i="0" u="none" strike="noStrike" cap="none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94300" y="237424"/>
            <a:ext cx="6621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3000" b="1" dirty="0">
                <a:solidFill>
                  <a:schemeClr val="lt1"/>
                </a:solidFill>
                <a:latin typeface="+mj-lt"/>
              </a:rPr>
              <a:t>Rock Cut Solar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47947-DFF4-6F6E-9B60-998CCB473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75" y="1068043"/>
            <a:ext cx="9216050" cy="59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378872" y="155876"/>
            <a:ext cx="66210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 dirty="0">
                <a:latin typeface="+mj-lt"/>
              </a:rPr>
              <a:t>Ground Mounted Solar Systems</a:t>
            </a:r>
            <a:endParaRPr sz="2200" dirty="0">
              <a:latin typeface="+mj-lt"/>
            </a:endParaRPr>
          </a:p>
        </p:txBody>
      </p:sp>
      <p:sp>
        <p:nvSpPr>
          <p:cNvPr id="70" name="Google Shape;70;p4"/>
          <p:cNvSpPr txBox="1"/>
          <p:nvPr/>
        </p:nvSpPr>
        <p:spPr>
          <a:xfrm>
            <a:off x="287291" y="1247942"/>
            <a:ext cx="49683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+mn-lt"/>
                <a:ea typeface="Roboto"/>
                <a:cs typeface="Roboto"/>
                <a:sym typeface="Roboto"/>
              </a:rPr>
              <a:t>Ground mounted solar projects often utilize a </a:t>
            </a:r>
            <a:r>
              <a:rPr lang="en-US" sz="2000" b="1" i="1" u="none" strike="noStrike" cap="none" dirty="0">
                <a:solidFill>
                  <a:srgbClr val="000000"/>
                </a:solidFill>
                <a:latin typeface="+mn-lt"/>
                <a:ea typeface="Roboto"/>
                <a:cs typeface="Roboto"/>
                <a:sym typeface="Roboto"/>
              </a:rPr>
              <a:t>single-axis tracker system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+mn-lt"/>
                <a:ea typeface="Roboto"/>
                <a:cs typeface="Roboto"/>
                <a:sym typeface="Roboto"/>
              </a:rPr>
              <a:t>where the solar panels are placed on a </a:t>
            </a:r>
            <a:r>
              <a:rPr lang="en-US" sz="2000" dirty="0">
                <a:latin typeface="+mn-lt"/>
                <a:ea typeface="Roboto"/>
                <a:cs typeface="Roboto"/>
                <a:sym typeface="Roboto"/>
              </a:rPr>
              <a:t>bar that rotates so the panels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+mn-lt"/>
                <a:ea typeface="Roboto"/>
                <a:cs typeface="Roboto"/>
                <a:sym typeface="Roboto"/>
              </a:rPr>
              <a:t>follow the arc the sun takes throughout the day, producing more energy than stationary panels.</a:t>
            </a:r>
            <a:endParaRPr sz="2000" b="0" i="0" u="none" strike="noStrike" cap="none" dirty="0">
              <a:solidFill>
                <a:srgbClr val="00000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9426127" y="7325832"/>
            <a:ext cx="2744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sz="1200" b="0" i="0" u="none" strike="noStrike" cap="none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D009E-C6BC-BC40-BED0-B0DCDD8437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712" y="456282"/>
            <a:ext cx="3390979" cy="3148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2FF55-C936-944B-AD84-7B961A9A7B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91" y="4006718"/>
            <a:ext cx="3985693" cy="2989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276CE7-06DD-854F-8B55-AD1B0C9983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750" y="4009822"/>
            <a:ext cx="4541461" cy="29861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1293B2-CC90-3948-A881-01ED94CA022C}"/>
              </a:ext>
            </a:extLst>
          </p:cNvPr>
          <p:cNvSpPr/>
          <p:nvPr/>
        </p:nvSpPr>
        <p:spPr>
          <a:xfrm>
            <a:off x="48698" y="3720590"/>
            <a:ext cx="5212979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lIns="243840">
            <a:spAutoFit/>
          </a:bodyPr>
          <a:lstStyle/>
          <a:p>
            <a:pPr algn="l"/>
            <a:r>
              <a:rPr lang="en-US" sz="1000" i="1" dirty="0">
                <a:solidFill>
                  <a:srgbClr val="2C373D"/>
                </a:solidFill>
                <a:latin typeface="Montserrat"/>
              </a:rPr>
              <a:t>Single-axis tracker system in winter in Illinois.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9EA3F-5299-5348-8040-853F62D64C57}"/>
              </a:ext>
            </a:extLst>
          </p:cNvPr>
          <p:cNvSpPr/>
          <p:nvPr/>
        </p:nvSpPr>
        <p:spPr>
          <a:xfrm>
            <a:off x="4272984" y="3731376"/>
            <a:ext cx="3590532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lIns="243840">
            <a:spAutoFit/>
          </a:bodyPr>
          <a:lstStyle/>
          <a:p>
            <a:pPr algn="l"/>
            <a:r>
              <a:rPr lang="en-US" sz="1000" i="1" dirty="0">
                <a:solidFill>
                  <a:srgbClr val="2C373D"/>
                </a:solidFill>
                <a:latin typeface="Montserrat"/>
              </a:rPr>
              <a:t>Example of single-axis tracker system in summer.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2898-B7B0-9131-CE12-C763A2D6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Pollinator Friendly Ground Cover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92FF4-3DDD-1EBF-6DBF-7FF961BA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97" y="948936"/>
            <a:ext cx="6525536" cy="1810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51B29-B015-D528-A8B5-AC32583C608B}"/>
              </a:ext>
            </a:extLst>
          </p:cNvPr>
          <p:cNvSpPr txBox="1"/>
          <p:nvPr/>
        </p:nvSpPr>
        <p:spPr>
          <a:xfrm>
            <a:off x="494300" y="6899418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Solar Site Pollinator Scorecard - Pollinator Score Card (illinois.gov)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89942-A828-B6CA-25C7-4FFA6AF03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300" y="867634"/>
            <a:ext cx="2076740" cy="5858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0D255-1F00-5349-8F53-7EB71A62C9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00" y="2820414"/>
            <a:ext cx="5481198" cy="4141181"/>
          </a:xfrm>
          <a:prstGeom prst="rect">
            <a:avLst/>
          </a:prstGeom>
        </p:spPr>
      </p:pic>
      <p:sp>
        <p:nvSpPr>
          <p:cNvPr id="3" name="Google Shape;150;p8">
            <a:extLst>
              <a:ext uri="{FF2B5EF4-FFF2-40B4-BE49-F238E27FC236}">
                <a16:creationId xmlns:a16="http://schemas.microsoft.com/office/drawing/2014/main" id="{B1008322-2957-54C9-B29C-0FC9AC26AF8F}"/>
              </a:ext>
            </a:extLst>
          </p:cNvPr>
          <p:cNvSpPr txBox="1"/>
          <p:nvPr/>
        </p:nvSpPr>
        <p:spPr>
          <a:xfrm>
            <a:off x="9307629" y="7325832"/>
            <a:ext cx="3929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sz="1200" b="0" i="0" u="none" strike="noStrike" cap="none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6352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64f27bc2c_0_259"/>
          <p:cNvSpPr/>
          <p:nvPr/>
        </p:nvSpPr>
        <p:spPr>
          <a:xfrm>
            <a:off x="146965" y="1179126"/>
            <a:ext cx="550588" cy="550588"/>
          </a:xfrm>
          <a:custGeom>
            <a:avLst/>
            <a:gdLst/>
            <a:ahLst/>
            <a:cxnLst/>
            <a:rect l="l" t="t" r="r" b="b"/>
            <a:pathLst>
              <a:path w="1001069" h="1001069" extrusionOk="0">
                <a:moveTo>
                  <a:pt x="0" y="0"/>
                </a:moveTo>
                <a:lnTo>
                  <a:pt x="1001069" y="0"/>
                </a:lnTo>
                <a:lnTo>
                  <a:pt x="1001069" y="1001069"/>
                </a:lnTo>
                <a:lnTo>
                  <a:pt x="0" y="1001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1"/>
          </a:p>
        </p:txBody>
      </p:sp>
      <p:cxnSp>
        <p:nvCxnSpPr>
          <p:cNvPr id="275" name="Google Shape;275;g2e64f27bc2c_0_259"/>
          <p:cNvCxnSpPr/>
          <p:nvPr/>
        </p:nvCxnSpPr>
        <p:spPr>
          <a:xfrm>
            <a:off x="786144" y="1638776"/>
            <a:ext cx="8706390" cy="0"/>
          </a:xfrm>
          <a:prstGeom prst="straightConnector1">
            <a:avLst/>
          </a:prstGeom>
          <a:noFill/>
          <a:ln w="57150" cap="flat" cmpd="sng">
            <a:solidFill>
              <a:srgbClr val="32A1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6" name="Google Shape;276;g2e64f27bc2c_0_259"/>
          <p:cNvSpPr txBox="1"/>
          <p:nvPr/>
        </p:nvSpPr>
        <p:spPr>
          <a:xfrm>
            <a:off x="786144" y="1286779"/>
            <a:ext cx="405520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2A1DA"/>
                </a:solidFill>
                <a:latin typeface="Roboto"/>
                <a:ea typeface="Roboto"/>
                <a:cs typeface="Roboto"/>
                <a:sym typeface="Roboto"/>
              </a:rPr>
              <a:t>DUAL USE</a:t>
            </a:r>
            <a:endParaRPr sz="1800" b="1" dirty="0"/>
          </a:p>
        </p:txBody>
      </p:sp>
      <p:sp>
        <p:nvSpPr>
          <p:cNvPr id="277" name="Google Shape;277;g2e64f27bc2c_0_259"/>
          <p:cNvSpPr txBox="1"/>
          <p:nvPr/>
        </p:nvSpPr>
        <p:spPr>
          <a:xfrm>
            <a:off x="9719112" y="6426018"/>
            <a:ext cx="78540" cy="23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481"/>
          </a:p>
        </p:txBody>
      </p:sp>
      <p:sp>
        <p:nvSpPr>
          <p:cNvPr id="278" name="Google Shape;278;g2e64f27bc2c_0_259"/>
          <p:cNvSpPr txBox="1"/>
          <p:nvPr/>
        </p:nvSpPr>
        <p:spPr>
          <a:xfrm>
            <a:off x="631736" y="1835717"/>
            <a:ext cx="8794995" cy="179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41" tIns="80341" rIns="80341" bIns="803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Campion Solar</a:t>
            </a:r>
            <a:r>
              <a:rPr lang="en-US" sz="1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in Will County, will utilize its location for two purposes: </a:t>
            </a:r>
            <a:r>
              <a:rPr lang="en-US" sz="1400" b="1" i="0" u="none" strike="noStrike" cap="none" dirty="0">
                <a:solidFill>
                  <a:srgbClr val="31A1DA"/>
                </a:solidFill>
                <a:latin typeface="Roboto"/>
                <a:ea typeface="Roboto"/>
                <a:cs typeface="Roboto"/>
                <a:sym typeface="Roboto"/>
              </a:rPr>
              <a:t>renewable energy and agriculture</a:t>
            </a:r>
            <a:r>
              <a:rPr lang="en-US" sz="1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Where feasible, a combination of native tallgrass and flowering plants will be planted to provide a pollinator ground cover as a habitat and food for birds, bees, butterflies and other beneficial insects, as well as hay which can be harvested to support local agricultural production as bedding and ground cover.</a:t>
            </a:r>
            <a:endParaRPr sz="140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Local contractors will be hired, where feasible, to help with maintenance, mowing, and bailing.</a:t>
            </a:r>
            <a:endParaRPr sz="1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83"/>
              </a:spcBef>
              <a:spcAft>
                <a:spcPts val="1383"/>
              </a:spcAft>
              <a:buNone/>
            </a:pPr>
            <a:endParaRPr sz="101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g2e64f27bc2c_0_259"/>
          <p:cNvGrpSpPr/>
          <p:nvPr/>
        </p:nvGrpSpPr>
        <p:grpSpPr>
          <a:xfrm>
            <a:off x="0" y="4042285"/>
            <a:ext cx="10058465" cy="2693901"/>
            <a:chOff x="0" y="-38100"/>
            <a:chExt cx="4816592" cy="1290000"/>
          </a:xfrm>
        </p:grpSpPr>
        <p:sp>
          <p:nvSpPr>
            <p:cNvPr id="280" name="Google Shape;280;g2e64f27bc2c_0_259"/>
            <p:cNvSpPr/>
            <p:nvPr/>
          </p:nvSpPr>
          <p:spPr>
            <a:xfrm>
              <a:off x="0" y="0"/>
              <a:ext cx="4816592" cy="1251846"/>
            </a:xfrm>
            <a:custGeom>
              <a:avLst/>
              <a:gdLst/>
              <a:ahLst/>
              <a:cxnLst/>
              <a:rect l="l" t="t" r="r" b="b"/>
              <a:pathLst>
                <a:path w="4816592" h="1251846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251846"/>
                  </a:lnTo>
                  <a:lnTo>
                    <a:pt x="0" y="1251846"/>
                  </a:lnTo>
                  <a:close/>
                </a:path>
              </a:pathLst>
            </a:custGeom>
            <a:solidFill>
              <a:srgbClr val="32A1DA"/>
            </a:solidFill>
            <a:ln>
              <a:noFill/>
            </a:ln>
          </p:spPr>
          <p:txBody>
            <a:bodyPr spcFirstLastPara="1" wrap="square" lIns="50284" tIns="25135" rIns="50284" bIns="2513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e64f27bc2c_0_259"/>
            <p:cNvSpPr txBox="1"/>
            <p:nvPr/>
          </p:nvSpPr>
          <p:spPr>
            <a:xfrm>
              <a:off x="0" y="-38100"/>
              <a:ext cx="4816500" cy="12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40" tIns="27940" rIns="27940" bIns="2794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g2e64f27bc2c_0_259"/>
          <p:cNvGrpSpPr/>
          <p:nvPr/>
        </p:nvGrpSpPr>
        <p:grpSpPr>
          <a:xfrm>
            <a:off x="774332" y="3913645"/>
            <a:ext cx="8509804" cy="2540958"/>
            <a:chOff x="0" y="-38100"/>
            <a:chExt cx="4274726" cy="909058"/>
          </a:xfrm>
        </p:grpSpPr>
        <p:sp>
          <p:nvSpPr>
            <p:cNvPr id="283" name="Google Shape;283;g2e64f27bc2c_0_259"/>
            <p:cNvSpPr/>
            <p:nvPr/>
          </p:nvSpPr>
          <p:spPr>
            <a:xfrm>
              <a:off x="0" y="0"/>
              <a:ext cx="4274726" cy="870958"/>
            </a:xfrm>
            <a:custGeom>
              <a:avLst/>
              <a:gdLst/>
              <a:ahLst/>
              <a:cxnLst/>
              <a:rect l="l" t="t" r="r" b="b"/>
              <a:pathLst>
                <a:path w="4274726" h="870958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870958"/>
                  </a:lnTo>
                  <a:lnTo>
                    <a:pt x="0" y="870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0284" tIns="25135" rIns="50284" bIns="2513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2e64f27bc2c_0_259"/>
            <p:cNvSpPr txBox="1"/>
            <p:nvPr/>
          </p:nvSpPr>
          <p:spPr>
            <a:xfrm>
              <a:off x="0" y="-38100"/>
              <a:ext cx="4274700" cy="9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40" tIns="27940" rIns="27940" bIns="2794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87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9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5" name="Google Shape;285;g2e64f27bc2c_0_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741" y="3738670"/>
            <a:ext cx="3701628" cy="2441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6" name="Google Shape;286;g2e64f27bc2c_0_259" descr="A picture containing grass, flower, outdoor, field, solar panels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0540" y="3731689"/>
            <a:ext cx="3181401" cy="2441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7" name="Google Shape;287;g2e64f27bc2c_0_259"/>
          <p:cNvSpPr txBox="1"/>
          <p:nvPr/>
        </p:nvSpPr>
        <p:spPr>
          <a:xfrm>
            <a:off x="9738708" y="6426018"/>
            <a:ext cx="78540" cy="23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"/>
              <a:buFont typeface="Arial"/>
              <a:buNone/>
            </a:pPr>
            <a:r>
              <a:rPr lang="en-US" sz="54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7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e64f27bc2c_0_259"/>
          <p:cNvSpPr txBox="1"/>
          <p:nvPr/>
        </p:nvSpPr>
        <p:spPr>
          <a:xfrm>
            <a:off x="4354929" y="6510663"/>
            <a:ext cx="1348545" cy="14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660" b="0" i="0" u="none" strike="noStrike" cap="none">
                <a:solidFill>
                  <a:srgbClr val="BEC0C6"/>
                </a:solidFill>
                <a:latin typeface="Roboto"/>
                <a:ea typeface="Roboto"/>
                <a:cs typeface="Roboto"/>
                <a:sym typeface="Roboto"/>
              </a:rPr>
              <a:t>Proprietary and Confidential</a:t>
            </a:r>
            <a:endParaRPr sz="7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83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9263743" y="7335075"/>
            <a:ext cx="51301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 sz="1200" b="0" i="0" u="none" strike="noStrike" cap="none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94300" y="226791"/>
            <a:ext cx="6621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400" b="1" dirty="0">
                <a:solidFill>
                  <a:schemeClr val="lt1"/>
                </a:solidFill>
                <a:latin typeface="+mj-lt"/>
              </a:rPr>
              <a:t>Rock Cut Solar Benefits</a:t>
            </a:r>
            <a:endParaRPr sz="2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A64B7-30A6-4B97-9F51-E1057BC0626D}"/>
              </a:ext>
            </a:extLst>
          </p:cNvPr>
          <p:cNvSpPr txBox="1"/>
          <p:nvPr/>
        </p:nvSpPr>
        <p:spPr>
          <a:xfrm>
            <a:off x="1093573" y="1057221"/>
            <a:ext cx="7766222" cy="56579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Property Taxes 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Under Illinois law, community solar projects are assessed for tax purposes at the same rate as utility scale wind projects, providing significant property tax revenue to local taxing bodies.  </a:t>
            </a:r>
          </a:p>
          <a:p>
            <a:pPr algn="l"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1800" u="sng" dirty="0">
                <a:solidFill>
                  <a:schemeClr val="tx1"/>
                </a:solidFill>
                <a:latin typeface="+mn-lt"/>
              </a:rPr>
              <a:t>Current Taxes paid at Agricultural Rate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: $1,994</a:t>
            </a:r>
            <a:endParaRPr lang="en-US" sz="1800" u="sng" dirty="0">
              <a:solidFill>
                <a:schemeClr val="tx1"/>
              </a:solidFill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1800" u="sng" dirty="0">
                <a:solidFill>
                  <a:schemeClr val="tx1"/>
                </a:solidFill>
                <a:latin typeface="+mn-lt"/>
              </a:rPr>
              <a:t>Estimated Year 1 Property Taxes from Solar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: $32,000</a:t>
            </a:r>
          </a:p>
          <a:p>
            <a:pPr algn="l">
              <a:spcAft>
                <a:spcPts val="600"/>
              </a:spcAft>
            </a:pPr>
            <a:r>
              <a:rPr lang="en-US" sz="1800" u="sng" dirty="0">
                <a:solidFill>
                  <a:schemeClr val="tx1"/>
                </a:solidFill>
                <a:latin typeface="+mn-lt"/>
              </a:rPr>
              <a:t>35 Year total Property Taxes from Solar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: $683,000</a:t>
            </a:r>
          </a:p>
          <a:p>
            <a:pPr algn="l">
              <a:spcAft>
                <a:spcPts val="600"/>
              </a:spcAft>
            </a:pPr>
            <a:r>
              <a:rPr lang="en-US" sz="1800" b="1" i="1" dirty="0">
                <a:solidFill>
                  <a:srgbClr val="C00000"/>
                </a:solidFill>
                <a:latin typeface="+mn-lt"/>
              </a:rPr>
              <a:t>Development without demands = “free money”</a:t>
            </a:r>
          </a:p>
          <a:p>
            <a:pPr algn="l">
              <a:spcAft>
                <a:spcPts val="600"/>
              </a:spcAft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algn="l"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Economic Development and Jobs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Rock Cut Solar will require a total investment of over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$10 Million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with an estimated 60% of the investment for labor; it is expected to provide 30-40 person years of construction employment. 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Trajectory will work with the local building trades to ensure the project is built by </a:t>
            </a:r>
            <a:r>
              <a:rPr lang="en-US" sz="1800" b="1" i="1" dirty="0">
                <a:solidFill>
                  <a:schemeClr val="tx1"/>
                </a:solidFill>
                <a:latin typeface="+mn-lt"/>
              </a:rPr>
              <a:t>local union labor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  Through the many training programs under CEJA, the project will also help train new workers in the solar industry. </a:t>
            </a:r>
          </a:p>
        </p:txBody>
      </p:sp>
    </p:spTree>
    <p:extLst>
      <p:ext uri="{BB962C8B-B14F-4D97-AF65-F5344CB8AC3E}">
        <p14:creationId xmlns:p14="http://schemas.microsoft.com/office/powerpoint/2010/main" val="33144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5337</TotalTime>
  <Words>1040</Words>
  <Application>Microsoft Office PowerPoint</Application>
  <PresentationFormat>Custom</PresentationFormat>
  <Paragraphs>120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 Next</vt:lpstr>
      <vt:lpstr>Calibri</vt:lpstr>
      <vt:lpstr>Helvetica Neue</vt:lpstr>
      <vt:lpstr>Helvetica Neue Light</vt:lpstr>
      <vt:lpstr>Montserrat</vt:lpstr>
      <vt:lpstr>Roboto</vt:lpstr>
      <vt:lpstr>White</vt:lpstr>
      <vt:lpstr>Office Theme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Ground Mounted Solar Systems</vt:lpstr>
      <vt:lpstr>Pollinator Friendly Ground Cover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 Sprague</dc:creator>
  <cp:lastModifiedBy>Hal Sprague</cp:lastModifiedBy>
  <cp:revision>101</cp:revision>
  <cp:lastPrinted>2022-09-19T17:02:29Z</cp:lastPrinted>
  <dcterms:modified xsi:type="dcterms:W3CDTF">2024-07-18T02:30:44Z</dcterms:modified>
</cp:coreProperties>
</file>