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3" r:id="rId5"/>
  </p:sldMasterIdLst>
  <p:notesMasterIdLst>
    <p:notesMasterId r:id="rId24"/>
  </p:notesMasterIdLst>
  <p:handoutMasterIdLst>
    <p:handoutMasterId r:id="rId25"/>
  </p:handoutMasterIdLst>
  <p:sldIdLst>
    <p:sldId id="270" r:id="rId6"/>
    <p:sldId id="1534" r:id="rId7"/>
    <p:sldId id="259" r:id="rId8"/>
    <p:sldId id="1526" r:id="rId9"/>
    <p:sldId id="1522" r:id="rId10"/>
    <p:sldId id="1523" r:id="rId11"/>
    <p:sldId id="1529" r:id="rId12"/>
    <p:sldId id="285" r:id="rId13"/>
    <p:sldId id="1527" r:id="rId14"/>
    <p:sldId id="1525" r:id="rId15"/>
    <p:sldId id="1528" r:id="rId16"/>
    <p:sldId id="1530" r:id="rId17"/>
    <p:sldId id="1531" r:id="rId18"/>
    <p:sldId id="326" r:id="rId19"/>
    <p:sldId id="1532" r:id="rId20"/>
    <p:sldId id="1533" r:id="rId21"/>
    <p:sldId id="380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6377"/>
    <a:srgbClr val="466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9EA984-8FE2-49D1-A76A-EE11FDCA569B}" v="71" dt="2024-07-18T00:39:16.5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468CA6-B010-2C1A-F32A-B830505F70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98DD88-B050-1905-AE30-693C5A91B2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F095D-6F8A-D48B-0C88-0C4C4EA2D8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D53DA-8F44-45E1-943F-7A1BE82E5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28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CDA45-517A-475B-8A2D-CDC99EF29225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96062-D7C7-49C6-94F6-66BC3873F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81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62E565-076F-498D-926A-2D26F5D46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898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CREATE A DEFENDABLE VALUE for the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18B7F-C98B-4C52-B237-13CC3BD327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729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Two main ways to finance a system: Direct (which means the homeowner pays for owns the system) and Third Party Ownership (where the homeowner leases the system)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00D-90D7-4652-907A-FEFA157230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8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BD2229-E74B-4B51-A0CA-D038C2C9FC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6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B38940B-710E-44B8-B4DA-972D044466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172287"/>
            <a:ext cx="12191999" cy="2768175"/>
          </a:xfrm>
          <a:prstGeom prst="rect">
            <a:avLst/>
          </a:prstGeom>
        </p:spPr>
        <p:txBody>
          <a:bodyPr lIns="731520" tIns="731520" rIns="731520" bIns="548640" anchor="b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H1 Cover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8A9ACD5-BB54-44AF-B8DF-79B4CAE523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3940462"/>
            <a:ext cx="12191999" cy="680468"/>
          </a:xfrm>
        </p:spPr>
        <p:txBody>
          <a:bodyPr lIns="731520" tIns="0" rIns="731520" bIns="73152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cover slide subtitle style two lines of content can go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A0D2CA-3A15-4D87-B86A-E723636E11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324" y="4861168"/>
            <a:ext cx="1492125" cy="150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4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37" y="1108953"/>
            <a:ext cx="6466776" cy="5094274"/>
          </a:xfrm>
        </p:spPr>
        <p:txBody>
          <a:bodyPr lIns="731520" tIns="457200" rIns="731520" bIns="731520">
            <a:noAutofit/>
          </a:bodyPr>
          <a:lstStyle>
            <a:lvl1pPr>
              <a:buClr>
                <a:srgbClr val="FF9210"/>
              </a:buClr>
              <a:defRPr/>
            </a:lvl1pPr>
            <a:lvl2pPr>
              <a:buClr>
                <a:srgbClr val="FF9210"/>
              </a:buClr>
              <a:defRPr/>
            </a:lvl2pPr>
            <a:lvl3pPr>
              <a:buClr>
                <a:srgbClr val="FFB901"/>
              </a:buClr>
              <a:defRPr/>
            </a:lvl3pPr>
            <a:lvl4pPr>
              <a:buClr>
                <a:srgbClr val="FFB901"/>
              </a:buClr>
              <a:defRPr/>
            </a:lvl4pPr>
            <a:lvl5pPr>
              <a:buClr>
                <a:srgbClr val="FFB901"/>
              </a:buClr>
              <a:defRPr/>
            </a:lvl5pPr>
          </a:lstStyle>
          <a:p>
            <a:r>
              <a:rPr lang="en-US"/>
              <a:t>Long form content can be added here</a:t>
            </a:r>
          </a:p>
          <a:p>
            <a:pPr lvl="1"/>
            <a:r>
              <a:rPr lang="en-US"/>
              <a:t>Can be bulleted form or paragraph</a:t>
            </a:r>
          </a:p>
          <a:p>
            <a:r>
              <a:rPr lang="en-US"/>
              <a:t>Keep content brief</a:t>
            </a:r>
          </a:p>
          <a:p>
            <a:r>
              <a:rPr lang="en-US"/>
              <a:t>Container and Text should not resize</a:t>
            </a:r>
          </a:p>
          <a:p>
            <a:r>
              <a:rPr lang="en-US"/>
              <a:t>Keep content brief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CD075A-BDD9-4EC9-BB9B-F90B6FDE6928}"/>
              </a:ext>
            </a:extLst>
          </p:cNvPr>
          <p:cNvSpPr/>
          <p:nvPr userDrawn="1"/>
        </p:nvSpPr>
        <p:spPr>
          <a:xfrm>
            <a:off x="0" y="1"/>
            <a:ext cx="12192000" cy="1108953"/>
          </a:xfrm>
          <a:prstGeom prst="rect">
            <a:avLst/>
          </a:prstGeom>
          <a:solidFill>
            <a:srgbClr val="396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0D45E3-508B-40FF-BC42-514146E09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108951"/>
          </a:xfrm>
        </p:spPr>
        <p:txBody>
          <a:bodyPr lIns="731520" tIns="0" rIns="731520" bIns="0" anchor="ctr" anchorCtr="0">
            <a:noAutofit/>
          </a:bodyPr>
          <a:lstStyle>
            <a:lvl1pPr>
              <a:defRPr sz="3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F42FFAC-75E8-4335-ADC1-615E1EC72AFD}"/>
              </a:ext>
            </a:extLst>
          </p:cNvPr>
          <p:cNvSpPr txBox="1">
            <a:spLocks/>
          </p:cNvSpPr>
          <p:nvPr userDrawn="1"/>
        </p:nvSpPr>
        <p:spPr>
          <a:xfrm>
            <a:off x="10091592" y="6235949"/>
            <a:ext cx="1324829" cy="446276"/>
          </a:xfrm>
          <a:prstGeom prst="rect">
            <a:avLst/>
          </a:prstGeom>
        </p:spPr>
        <p:txBody>
          <a:bodyPr lIns="0" tIns="0" rIns="0" bIns="274320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B7B6B4-04F9-40E4-A31D-7C137F5BF82E}" type="slidenum">
              <a:rPr lang="en-US" sz="1300" smtClean="0">
                <a:solidFill>
                  <a:schemeClr val="tx1"/>
                </a:solidFill>
              </a:rPr>
              <a:pPr/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99E2895-3DE1-4901-BA9C-18F9F217446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852060" y="6203229"/>
            <a:ext cx="7239532" cy="478996"/>
          </a:xfrm>
        </p:spPr>
        <p:txBody>
          <a:bodyPr lIns="0" tIns="0" rIns="731520" bIns="274320">
            <a:noAutofit/>
          </a:bodyPr>
          <a:lstStyle>
            <a:lvl1pPr marL="0" indent="0">
              <a:buClr>
                <a:srgbClr val="FF9210"/>
              </a:buClr>
              <a:buFontTx/>
              <a:buNone/>
              <a:defRPr sz="1300" b="1">
                <a:solidFill>
                  <a:schemeClr val="bg1"/>
                </a:solidFill>
              </a:defRPr>
            </a:lvl1pPr>
            <a:lvl2pPr marL="457200" indent="0">
              <a:buClr>
                <a:srgbClr val="FF9210"/>
              </a:buClr>
              <a:buFontTx/>
              <a:buNone/>
              <a:defRPr/>
            </a:lvl2pPr>
            <a:lvl3pPr>
              <a:buClr>
                <a:srgbClr val="FFB901"/>
              </a:buClr>
              <a:defRPr/>
            </a:lvl3pPr>
            <a:lvl4pPr>
              <a:buClr>
                <a:srgbClr val="FFB901"/>
              </a:buClr>
              <a:defRPr/>
            </a:lvl4pPr>
            <a:lvl5pPr>
              <a:buClr>
                <a:srgbClr val="FFB901"/>
              </a:buClr>
              <a:defRPr/>
            </a:lvl5pPr>
          </a:lstStyle>
          <a:p>
            <a:r>
              <a:rPr lang="en-US"/>
              <a:t>Optional footer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22E9FE2-C8FB-B0AE-52D8-025D8EC3604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67913" y="1561773"/>
            <a:ext cx="4948508" cy="46414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731520" tIns="457200" rIns="731520" bIns="73152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B901"/>
              </a:buClr>
              <a:buSzTx/>
              <a:buFont typeface="Arial" panose="020B0604020202020204" pitchFamily="34" charset="0"/>
              <a:buNone/>
              <a:tabLst/>
              <a:defRPr/>
            </a:lvl1pPr>
            <a:lvl2pPr>
              <a:buClr>
                <a:srgbClr val="FFB901"/>
              </a:buClr>
              <a:defRPr/>
            </a:lvl2pPr>
            <a:lvl3pPr>
              <a:buClr>
                <a:srgbClr val="FFB901"/>
              </a:buClr>
              <a:defRPr/>
            </a:lvl3pPr>
            <a:lvl4pPr>
              <a:buClr>
                <a:srgbClr val="FFB901"/>
              </a:buClr>
              <a:defRPr/>
            </a:lvl4pPr>
            <a:lvl5pPr>
              <a:buClr>
                <a:srgbClr val="FFB901"/>
              </a:buClr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B90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Use this space for a photo or graphic </a:t>
            </a:r>
          </a:p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03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DCD075A-BDD9-4EC9-BB9B-F90B6FDE6928}"/>
              </a:ext>
            </a:extLst>
          </p:cNvPr>
          <p:cNvSpPr/>
          <p:nvPr userDrawn="1"/>
        </p:nvSpPr>
        <p:spPr>
          <a:xfrm>
            <a:off x="0" y="1"/>
            <a:ext cx="12192000" cy="1108953"/>
          </a:xfrm>
          <a:prstGeom prst="rect">
            <a:avLst/>
          </a:prstGeom>
          <a:solidFill>
            <a:srgbClr val="396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0D45E3-508B-40FF-BC42-514146E09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108951"/>
          </a:xfrm>
        </p:spPr>
        <p:txBody>
          <a:bodyPr lIns="731520" tIns="0" rIns="731520" bIns="0" anchor="ctr" anchorCtr="0">
            <a:noAutofit/>
          </a:bodyPr>
          <a:lstStyle>
            <a:lvl1pPr>
              <a:defRPr sz="3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F42FFAC-75E8-4335-ADC1-615E1EC72AFD}"/>
              </a:ext>
            </a:extLst>
          </p:cNvPr>
          <p:cNvSpPr txBox="1">
            <a:spLocks/>
          </p:cNvSpPr>
          <p:nvPr userDrawn="1"/>
        </p:nvSpPr>
        <p:spPr>
          <a:xfrm>
            <a:off x="10091592" y="6235949"/>
            <a:ext cx="1324829" cy="446276"/>
          </a:xfrm>
          <a:prstGeom prst="rect">
            <a:avLst/>
          </a:prstGeom>
        </p:spPr>
        <p:txBody>
          <a:bodyPr lIns="0" tIns="0" rIns="0" bIns="274320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B7B6B4-04F9-40E4-A31D-7C137F5BF82E}" type="slidenum">
              <a:rPr lang="en-US" sz="1300" smtClean="0">
                <a:solidFill>
                  <a:schemeClr val="tx1"/>
                </a:solidFill>
              </a:rPr>
              <a:pPr/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4C2B326-FC0A-A0DA-C956-015AFC65F63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3" y="1108952"/>
            <a:ext cx="5637948" cy="3590048"/>
          </a:xfrm>
        </p:spPr>
        <p:txBody>
          <a:bodyPr lIns="731520" tIns="457200" rIns="731520" bIns="731520">
            <a:noAutofit/>
          </a:bodyPr>
          <a:lstStyle>
            <a:lvl1pPr marL="457200" indent="-457200">
              <a:buClr>
                <a:srgbClr val="FF9210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FFB901"/>
              </a:buClr>
              <a:defRPr/>
            </a:lvl2pPr>
            <a:lvl3pPr>
              <a:buClr>
                <a:srgbClr val="FFB901"/>
              </a:buClr>
              <a:defRPr/>
            </a:lvl3pPr>
            <a:lvl4pPr>
              <a:buClr>
                <a:srgbClr val="FFB901"/>
              </a:buClr>
              <a:defRPr/>
            </a:lvl4pPr>
            <a:lvl5pPr>
              <a:buClr>
                <a:srgbClr val="FFB901"/>
              </a:buClr>
              <a:defRPr/>
            </a:lvl5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Contact information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3397BA-F52D-19B6-E57E-A7DBFA4DD4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324" y="5311291"/>
            <a:ext cx="1492125" cy="10567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4E1E37-B066-7468-3045-1F546A1CA0F2}"/>
              </a:ext>
            </a:extLst>
          </p:cNvPr>
          <p:cNvSpPr txBox="1"/>
          <p:nvPr userDrawn="1"/>
        </p:nvSpPr>
        <p:spPr>
          <a:xfrm>
            <a:off x="5880683" y="865478"/>
            <a:ext cx="5451849" cy="3847207"/>
          </a:xfrm>
          <a:prstGeom prst="rect">
            <a:avLst/>
          </a:prstGeom>
          <a:noFill/>
        </p:spPr>
        <p:txBody>
          <a:bodyPr wrap="square" lIns="1280160" tIns="64008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000" dirty="0"/>
              <a:t>ElevateNP.org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000" dirty="0"/>
              <a:t>info@ElevateNP.org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000" dirty="0"/>
              <a:t>@ElevateNPOrg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000" dirty="0"/>
              <a:t>@ElevateNPO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000" dirty="0"/>
              <a:t>@ElevateNP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000" dirty="0"/>
              <a:t>@ElevateNPO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E08AFC99-E76D-1900-7240-B6E39DD6D4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53201" y="1535540"/>
            <a:ext cx="422771" cy="422771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710D409-AC48-3008-FED9-B0626CF2AA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53201" y="2063889"/>
            <a:ext cx="422771" cy="422771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98D9739E-E900-37EF-9109-64E3F2024D9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53202" y="2609016"/>
            <a:ext cx="422771" cy="422771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EA9E5B1C-AE65-5CA2-E12C-95142B958E2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53202" y="3137365"/>
            <a:ext cx="422771" cy="42277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E12864FA-21BB-0A38-3147-D971A951C03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53201" y="3665713"/>
            <a:ext cx="422771" cy="422771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7B6B3E3-A7C4-AF6E-E1A2-D7D2B14B5DD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7922" y="4209022"/>
            <a:ext cx="422771" cy="42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01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36" y="1108953"/>
            <a:ext cx="12190863" cy="4953917"/>
          </a:xfrm>
        </p:spPr>
        <p:txBody>
          <a:bodyPr lIns="731520" tIns="457200" rIns="731520" bIns="731520">
            <a:noAutofit/>
          </a:bodyPr>
          <a:lstStyle>
            <a:lvl1pPr>
              <a:buClr>
                <a:srgbClr val="FF9210"/>
              </a:buClr>
              <a:defRPr/>
            </a:lvl1pPr>
            <a:lvl2pPr>
              <a:buClr>
                <a:srgbClr val="FF9210"/>
              </a:buClr>
              <a:defRPr/>
            </a:lvl2pPr>
            <a:lvl3pPr>
              <a:buClr>
                <a:srgbClr val="FFB901"/>
              </a:buClr>
              <a:defRPr/>
            </a:lvl3pPr>
            <a:lvl4pPr>
              <a:buClr>
                <a:srgbClr val="FFB901"/>
              </a:buClr>
              <a:defRPr/>
            </a:lvl4pPr>
            <a:lvl5pPr>
              <a:buClr>
                <a:srgbClr val="FFB901"/>
              </a:buClr>
              <a:defRPr/>
            </a:lvl5pPr>
          </a:lstStyle>
          <a:p>
            <a:r>
              <a:rPr lang="en-US"/>
              <a:t>Long form content can be added here</a:t>
            </a:r>
          </a:p>
          <a:p>
            <a:pPr lvl="1"/>
            <a:r>
              <a:rPr lang="en-US"/>
              <a:t>Can be bulleted form or paragraph</a:t>
            </a:r>
          </a:p>
          <a:p>
            <a:r>
              <a:rPr lang="en-US"/>
              <a:t>Keep content brief</a:t>
            </a:r>
          </a:p>
          <a:p>
            <a:r>
              <a:rPr lang="en-US"/>
              <a:t>Container and Text should not resize</a:t>
            </a:r>
          </a:p>
          <a:p>
            <a:r>
              <a:rPr lang="en-US"/>
              <a:t>Keep content brief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CD075A-BDD9-4EC9-BB9B-F90B6FDE6928}"/>
              </a:ext>
            </a:extLst>
          </p:cNvPr>
          <p:cNvSpPr/>
          <p:nvPr userDrawn="1"/>
        </p:nvSpPr>
        <p:spPr>
          <a:xfrm>
            <a:off x="0" y="1"/>
            <a:ext cx="12192000" cy="1108953"/>
          </a:xfrm>
          <a:prstGeom prst="rect">
            <a:avLst/>
          </a:prstGeom>
          <a:solidFill>
            <a:srgbClr val="396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0D45E3-508B-40FF-BC42-514146E09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108951"/>
          </a:xfrm>
        </p:spPr>
        <p:txBody>
          <a:bodyPr lIns="731520" tIns="0" rIns="731520" bIns="0" anchor="ctr" anchorCtr="0">
            <a:noAutofit/>
          </a:bodyPr>
          <a:lstStyle>
            <a:lvl1pPr>
              <a:defRPr sz="3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F42FFAC-75E8-4335-ADC1-615E1EC72AFD}"/>
              </a:ext>
            </a:extLst>
          </p:cNvPr>
          <p:cNvSpPr txBox="1">
            <a:spLocks/>
          </p:cNvSpPr>
          <p:nvPr userDrawn="1"/>
        </p:nvSpPr>
        <p:spPr>
          <a:xfrm>
            <a:off x="10091592" y="6415607"/>
            <a:ext cx="1324829" cy="446276"/>
          </a:xfrm>
          <a:prstGeom prst="rect">
            <a:avLst/>
          </a:prstGeom>
        </p:spPr>
        <p:txBody>
          <a:bodyPr lIns="0" tIns="0" rIns="0" bIns="274320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B7B6B4-04F9-40E4-A31D-7C137F5BF82E}" type="slidenum">
              <a:rPr lang="en-US" sz="1300" smtClean="0">
                <a:solidFill>
                  <a:schemeClr val="bg1"/>
                </a:solidFill>
              </a:rPr>
              <a:pPr/>
              <a:t>‹#›</a:t>
            </a:fld>
            <a:endParaRPr lang="en-US" sz="130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AFA7B3-69BD-4927-879D-5F669F216FAC}"/>
              </a:ext>
            </a:extLst>
          </p:cNvPr>
          <p:cNvSpPr txBox="1"/>
          <p:nvPr userDrawn="1"/>
        </p:nvSpPr>
        <p:spPr>
          <a:xfrm>
            <a:off x="-1" y="6380945"/>
            <a:ext cx="3708401" cy="477054"/>
          </a:xfrm>
          <a:prstGeom prst="rect">
            <a:avLst/>
          </a:prstGeom>
          <a:noFill/>
        </p:spPr>
        <p:txBody>
          <a:bodyPr wrap="square" lIns="731520" tIns="0" rIns="731520" bIns="274320" rtlCol="0">
            <a:spAutoFit/>
          </a:bodyPr>
          <a:lstStyle/>
          <a:p>
            <a:pPr algn="l"/>
            <a:r>
              <a:rPr lang="en-US" sz="1300" b="1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2023</a:t>
            </a:r>
            <a:r>
              <a:rPr lang="en-US" sz="1300" b="1" kern="1200" baseline="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 Elevate</a:t>
            </a:r>
            <a:endParaRPr lang="en-US" sz="1300" b="1" kern="12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001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BD2229-E74B-4B51-A0CA-D038C2C9FC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6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B38940B-710E-44B8-B4DA-972D044466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172287"/>
            <a:ext cx="12191999" cy="2768175"/>
          </a:xfrm>
          <a:prstGeom prst="rect">
            <a:avLst/>
          </a:prstGeom>
        </p:spPr>
        <p:txBody>
          <a:bodyPr lIns="731520" tIns="731520" rIns="731520" bIns="548640" anchor="b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H1 Cover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8A9ACD5-BB54-44AF-B8DF-79B4CAE523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3940462"/>
            <a:ext cx="12191999" cy="680468"/>
          </a:xfrm>
        </p:spPr>
        <p:txBody>
          <a:bodyPr lIns="731520" tIns="0" rIns="731520" bIns="73152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cover slide subtitle style two lines of content can go here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BC6A0C4-522D-CB90-74F5-3863AD991E5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967993" y="5667980"/>
            <a:ext cx="7435708" cy="725392"/>
          </a:xfrm>
          <a:noFill/>
          <a:ln>
            <a:noFill/>
          </a:ln>
        </p:spPr>
        <p:txBody>
          <a:bodyPr lIns="731520" tIns="457200" rIns="731520" bIns="73152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B90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>
              <a:buClr>
                <a:srgbClr val="FFB901"/>
              </a:buClr>
              <a:defRPr/>
            </a:lvl2pPr>
            <a:lvl3pPr>
              <a:buClr>
                <a:srgbClr val="FFB901"/>
              </a:buClr>
              <a:defRPr/>
            </a:lvl3pPr>
            <a:lvl4pPr>
              <a:buClr>
                <a:srgbClr val="FFB901"/>
              </a:buClr>
              <a:defRPr/>
            </a:lvl4pPr>
            <a:lvl5pPr>
              <a:buClr>
                <a:srgbClr val="FFB901"/>
              </a:buClr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B90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Use this space for partner logo(s)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762FF5-F90C-B050-101C-20EFADFC86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324" y="5311140"/>
            <a:ext cx="1492125" cy="105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91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BD2229-E74B-4B51-A0CA-D038C2C9FC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6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B38940B-710E-44B8-B4DA-972D044466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6096000" cy="2768175"/>
          </a:xfrm>
          <a:prstGeom prst="rect">
            <a:avLst/>
          </a:prstGeom>
        </p:spPr>
        <p:txBody>
          <a:bodyPr lIns="731520" tIns="731520" rIns="731520" bIns="548640" anchor="b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H1 Cover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8A9ACD5-BB54-44AF-B8DF-79B4CAE523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2800834"/>
            <a:ext cx="6096000" cy="1820096"/>
          </a:xfrm>
        </p:spPr>
        <p:txBody>
          <a:bodyPr lIns="731520" tIns="0" rIns="731520" bIns="73152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cover slide subtitle style two lines of content can go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24858-638A-01B6-CCF4-1CA0E40ADD1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967993" y="5667980"/>
            <a:ext cx="7435708" cy="725392"/>
          </a:xfrm>
          <a:noFill/>
          <a:ln>
            <a:noFill/>
          </a:ln>
        </p:spPr>
        <p:txBody>
          <a:bodyPr lIns="731520" tIns="457200" rIns="731520" bIns="73152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B90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>
              <a:buClr>
                <a:srgbClr val="FFB901"/>
              </a:buClr>
              <a:defRPr/>
            </a:lvl2pPr>
            <a:lvl3pPr>
              <a:buClr>
                <a:srgbClr val="FFB901"/>
              </a:buClr>
              <a:defRPr/>
            </a:lvl3pPr>
            <a:lvl4pPr>
              <a:buClr>
                <a:srgbClr val="FFB901"/>
              </a:buClr>
              <a:defRPr/>
            </a:lvl4pPr>
            <a:lvl5pPr>
              <a:buClr>
                <a:srgbClr val="FFB901"/>
              </a:buClr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B90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Use this space for partner logo(s)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B8DF8F-E4C5-2946-E49D-B921DD126B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324" y="5311140"/>
            <a:ext cx="1492125" cy="105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35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BD2229-E74B-4B51-A0CA-D038C2C9FC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6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B38940B-710E-44B8-B4DA-972D044466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172287"/>
            <a:ext cx="12191999" cy="2768175"/>
          </a:xfrm>
          <a:prstGeom prst="rect">
            <a:avLst/>
          </a:prstGeom>
        </p:spPr>
        <p:txBody>
          <a:bodyPr lIns="731520" tIns="731520" rIns="731520" bIns="548640" anchor="b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H2 Cover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8A9ACD5-BB54-44AF-B8DF-79B4CAE523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3940462"/>
            <a:ext cx="12191999" cy="680468"/>
          </a:xfrm>
        </p:spPr>
        <p:txBody>
          <a:bodyPr lIns="731520" tIns="0" rIns="731520" bIns="73152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cover slide subtitle style two lines of content can go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FADAC-2D05-5804-44D7-0E7E07638BD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967993" y="5667980"/>
            <a:ext cx="7435708" cy="725392"/>
          </a:xfrm>
          <a:noFill/>
          <a:ln>
            <a:noFill/>
          </a:ln>
        </p:spPr>
        <p:txBody>
          <a:bodyPr lIns="731520" tIns="457200" rIns="731520" bIns="73152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B90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>
              <a:buClr>
                <a:srgbClr val="FFB901"/>
              </a:buClr>
              <a:defRPr/>
            </a:lvl2pPr>
            <a:lvl3pPr>
              <a:buClr>
                <a:srgbClr val="FFB901"/>
              </a:buClr>
              <a:defRPr/>
            </a:lvl3pPr>
            <a:lvl4pPr>
              <a:buClr>
                <a:srgbClr val="FFB901"/>
              </a:buClr>
              <a:defRPr/>
            </a:lvl4pPr>
            <a:lvl5pPr>
              <a:buClr>
                <a:srgbClr val="FFB901"/>
              </a:buClr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B90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Use this space for partner logo(s)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E60AC3-8689-176B-D3F7-6AD09602CC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324" y="5311140"/>
            <a:ext cx="1492125" cy="105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04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BD2229-E74B-4B51-A0CA-D038C2C9FC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6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A0D2CA-3A15-4D87-B86A-E723636E11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299" y="5712904"/>
            <a:ext cx="2695876" cy="68046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C0914-413B-272C-81ED-45ED8564304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967993" y="5667980"/>
            <a:ext cx="7435708" cy="725392"/>
          </a:xfrm>
          <a:noFill/>
          <a:ln>
            <a:noFill/>
          </a:ln>
        </p:spPr>
        <p:txBody>
          <a:bodyPr lIns="731520" tIns="457200" rIns="731520" bIns="73152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B90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>
              <a:buClr>
                <a:srgbClr val="FFB901"/>
              </a:buClr>
              <a:defRPr/>
            </a:lvl2pPr>
            <a:lvl3pPr>
              <a:buClr>
                <a:srgbClr val="FFB901"/>
              </a:buClr>
              <a:defRPr/>
            </a:lvl3pPr>
            <a:lvl4pPr>
              <a:buClr>
                <a:srgbClr val="FFB901"/>
              </a:buClr>
              <a:defRPr/>
            </a:lvl4pPr>
            <a:lvl5pPr>
              <a:buClr>
                <a:srgbClr val="FFB901"/>
              </a:buClr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B90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Use this space for partner logo(s)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7156A2-E0E0-6DBF-5DA8-58CD027A62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172287"/>
            <a:ext cx="12191999" cy="2768175"/>
          </a:xfrm>
          <a:prstGeom prst="rect">
            <a:avLst/>
          </a:prstGeom>
        </p:spPr>
        <p:txBody>
          <a:bodyPr lIns="731520" tIns="731520" rIns="731520" bIns="548640" anchor="b">
            <a:noAutofit/>
          </a:bodyPr>
          <a:lstStyle>
            <a:lvl1pPr algn="l">
              <a:defRPr sz="3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H3 Subsection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EF738A7-B59C-20AB-555C-A27121E494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3940462"/>
            <a:ext cx="12191999" cy="680468"/>
          </a:xfrm>
        </p:spPr>
        <p:txBody>
          <a:bodyPr lIns="731520" tIns="0" rIns="731520" bIns="73152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subsection slide subtitle style one line of content can go here</a:t>
            </a:r>
          </a:p>
        </p:txBody>
      </p:sp>
    </p:spTree>
    <p:extLst>
      <p:ext uri="{BB962C8B-B14F-4D97-AF65-F5344CB8AC3E}">
        <p14:creationId xmlns:p14="http://schemas.microsoft.com/office/powerpoint/2010/main" val="753113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7B06A-7B34-53B2-B68D-A89142CBCF51}"/>
              </a:ext>
            </a:extLst>
          </p:cNvPr>
          <p:cNvSpPr/>
          <p:nvPr userDrawn="1"/>
        </p:nvSpPr>
        <p:spPr>
          <a:xfrm>
            <a:off x="0" y="-30778"/>
            <a:ext cx="3550596" cy="6888778"/>
          </a:xfrm>
          <a:prstGeom prst="rect">
            <a:avLst/>
          </a:prstGeom>
          <a:solidFill>
            <a:srgbClr val="396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B731CF3-18A0-8762-9237-66648D75C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"/>
            <a:ext cx="3550596" cy="5735854"/>
          </a:xfrm>
        </p:spPr>
        <p:txBody>
          <a:bodyPr lIns="731520" tIns="731520" rIns="365760" bIns="0" anchor="t">
            <a:noAutofit/>
          </a:bodyPr>
          <a:lstStyle>
            <a:lvl1pPr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H2 Title: Use this slide for optional table of contents or an agenda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C99B5E-1789-61E3-B4CA-3BBD1052D2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50596" y="0"/>
            <a:ext cx="8641403" cy="6203227"/>
          </a:xfrm>
        </p:spPr>
        <p:txBody>
          <a:bodyPr lIns="731520" tIns="731520" rIns="731520" bIns="731520">
            <a:noAutofit/>
          </a:bodyPr>
          <a:lstStyle>
            <a:lvl1pPr algn="l">
              <a:buClr>
                <a:srgbClr val="FF9210"/>
              </a:buClr>
              <a:defRPr/>
            </a:lvl1pPr>
            <a:lvl2pPr algn="l">
              <a:buClr>
                <a:srgbClr val="FFB901"/>
              </a:buClr>
              <a:defRPr/>
            </a:lvl2pPr>
            <a:lvl3pPr>
              <a:buClr>
                <a:srgbClr val="FFB901"/>
              </a:buClr>
              <a:defRPr/>
            </a:lvl3pPr>
            <a:lvl4pPr>
              <a:buClr>
                <a:srgbClr val="FFB901"/>
              </a:buClr>
              <a:defRPr/>
            </a:lvl4pPr>
            <a:lvl5pPr>
              <a:buClr>
                <a:srgbClr val="FFB901"/>
              </a:buClr>
              <a:defRPr/>
            </a:lvl5pPr>
          </a:lstStyle>
          <a:p>
            <a:r>
              <a:rPr lang="en-US"/>
              <a:t>Table of contents or agenda information </a:t>
            </a:r>
            <a:br>
              <a:rPr lang="en-US"/>
            </a:br>
            <a:r>
              <a:rPr lang="en-US"/>
              <a:t>goes here</a:t>
            </a:r>
          </a:p>
          <a:p>
            <a:r>
              <a:rPr lang="en-US"/>
              <a:t>Can be bulleted form or paragraph</a:t>
            </a:r>
          </a:p>
          <a:p>
            <a:r>
              <a:rPr lang="en-US"/>
              <a:t>Keep content brief</a:t>
            </a:r>
          </a:p>
          <a:p>
            <a:r>
              <a:rPr lang="en-US"/>
              <a:t>Container and text should not resize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25C2D98-2AB6-89D3-AE91-DE88143F9998}"/>
              </a:ext>
            </a:extLst>
          </p:cNvPr>
          <p:cNvSpPr txBox="1">
            <a:spLocks/>
          </p:cNvSpPr>
          <p:nvPr userDrawn="1"/>
        </p:nvSpPr>
        <p:spPr>
          <a:xfrm>
            <a:off x="10091592" y="6235949"/>
            <a:ext cx="1324829" cy="446276"/>
          </a:xfrm>
          <a:prstGeom prst="rect">
            <a:avLst/>
          </a:prstGeom>
        </p:spPr>
        <p:txBody>
          <a:bodyPr lIns="0" tIns="0" rIns="0" bIns="274320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B7B6B4-04F9-40E4-A31D-7C137F5BF82E}" type="slidenum">
              <a:rPr lang="en-US" sz="1300" smtClean="0">
                <a:solidFill>
                  <a:schemeClr val="tx1"/>
                </a:solidFill>
              </a:rPr>
              <a:pPr/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71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B0CF12-8CA2-471D-9F0F-887B4556C581}"/>
              </a:ext>
            </a:extLst>
          </p:cNvPr>
          <p:cNvSpPr/>
          <p:nvPr userDrawn="1"/>
        </p:nvSpPr>
        <p:spPr>
          <a:xfrm>
            <a:off x="-1" y="-30778"/>
            <a:ext cx="12192001" cy="6888778"/>
          </a:xfrm>
          <a:prstGeom prst="rect">
            <a:avLst/>
          </a:prstGeom>
          <a:solidFill>
            <a:srgbClr val="396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EFB62F-5AF7-43B5-AE6E-6168FD2DD5C6}"/>
              </a:ext>
            </a:extLst>
          </p:cNvPr>
          <p:cNvSpPr txBox="1"/>
          <p:nvPr userDrawn="1"/>
        </p:nvSpPr>
        <p:spPr>
          <a:xfrm>
            <a:off x="5789110" y="1333553"/>
            <a:ext cx="4800599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5000" b="0" i="0" u="none" strike="noStrike" kern="1200" baseline="300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design and implement programs that reduce costs, protect people and the environment, and ensure the benefits of clean and efficient energy use reach those who need them most.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50786C3-420E-E771-7E64-31E0159542FB}"/>
              </a:ext>
            </a:extLst>
          </p:cNvPr>
          <p:cNvSpPr/>
          <p:nvPr userDrawn="1"/>
        </p:nvSpPr>
        <p:spPr>
          <a:xfrm>
            <a:off x="704675" y="1895913"/>
            <a:ext cx="3984771" cy="2197915"/>
          </a:xfrm>
          <a:prstGeom prst="roundRect">
            <a:avLst>
              <a:gd name="adj" fmla="val 2301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7807B3-2F03-4292-B4BC-A40076DECA24}"/>
              </a:ext>
            </a:extLst>
          </p:cNvPr>
          <p:cNvSpPr txBox="1"/>
          <p:nvPr userDrawn="1"/>
        </p:nvSpPr>
        <p:spPr>
          <a:xfrm>
            <a:off x="704675" y="2117707"/>
            <a:ext cx="39847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Elevate’s Mission</a:t>
            </a:r>
          </a:p>
        </p:txBody>
      </p:sp>
    </p:spTree>
    <p:extLst>
      <p:ext uri="{BB962C8B-B14F-4D97-AF65-F5344CB8AC3E}">
        <p14:creationId xmlns:p14="http://schemas.microsoft.com/office/powerpoint/2010/main" val="951372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Photo/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557C78-CC9B-4237-B173-4E628867D98F}"/>
              </a:ext>
            </a:extLst>
          </p:cNvPr>
          <p:cNvSpPr/>
          <p:nvPr userDrawn="1"/>
        </p:nvSpPr>
        <p:spPr>
          <a:xfrm>
            <a:off x="0" y="2"/>
            <a:ext cx="12192000" cy="6857998"/>
          </a:xfrm>
          <a:prstGeom prst="rect">
            <a:avLst/>
          </a:prstGeom>
          <a:solidFill>
            <a:srgbClr val="396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ACDE16-C1E7-496A-B55F-2A407171272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88157" y="554477"/>
            <a:ext cx="10728264" cy="574904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731520" tIns="457200" rIns="731520" bIns="73152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B901"/>
              </a:buClr>
              <a:buSzTx/>
              <a:buFont typeface="Arial" panose="020B0604020202020204" pitchFamily="34" charset="0"/>
              <a:buNone/>
              <a:tabLst/>
              <a:defRPr/>
            </a:lvl1pPr>
            <a:lvl2pPr>
              <a:buClr>
                <a:srgbClr val="FFB901"/>
              </a:buClr>
              <a:defRPr/>
            </a:lvl2pPr>
            <a:lvl3pPr>
              <a:buClr>
                <a:srgbClr val="FFB901"/>
              </a:buClr>
              <a:defRPr/>
            </a:lvl3pPr>
            <a:lvl4pPr>
              <a:buClr>
                <a:srgbClr val="FFB901"/>
              </a:buClr>
              <a:defRPr/>
            </a:lvl4pPr>
            <a:lvl5pPr>
              <a:buClr>
                <a:srgbClr val="FFB901"/>
              </a:buClr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B90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Use this space for a photo or graphic </a:t>
            </a:r>
          </a:p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82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BD2229-E74B-4B51-A0CA-D038C2C9FC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6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B38940B-710E-44B8-B4DA-972D044466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6096000" cy="2768175"/>
          </a:xfrm>
          <a:prstGeom prst="rect">
            <a:avLst/>
          </a:prstGeom>
        </p:spPr>
        <p:txBody>
          <a:bodyPr lIns="731520" tIns="731520" rIns="731520" bIns="548640" anchor="b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H1 Cover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8A9ACD5-BB54-44AF-B8DF-79B4CAE523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2800834"/>
            <a:ext cx="6096000" cy="1820096"/>
          </a:xfrm>
        </p:spPr>
        <p:txBody>
          <a:bodyPr lIns="731520" tIns="0" rIns="731520" bIns="73152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cover slide subtitle style two lines of content can go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C0388D-0732-992B-9022-B40E178EE4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324" y="4861168"/>
            <a:ext cx="1492125" cy="150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42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photo o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557C78-CC9B-4237-B173-4E628867D98F}"/>
              </a:ext>
            </a:extLst>
          </p:cNvPr>
          <p:cNvSpPr/>
          <p:nvPr userDrawn="1"/>
        </p:nvSpPr>
        <p:spPr>
          <a:xfrm>
            <a:off x="0" y="2"/>
            <a:ext cx="12192000" cy="6857998"/>
          </a:xfrm>
          <a:prstGeom prst="rect">
            <a:avLst/>
          </a:prstGeom>
          <a:solidFill>
            <a:srgbClr val="396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ACDE16-C1E7-496A-B55F-2A407171272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0" y="0"/>
            <a:ext cx="12192000" cy="685799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731520" tIns="457200" rIns="731520" bIns="73152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B901"/>
              </a:buClr>
              <a:buSzTx/>
              <a:buFont typeface="Arial" panose="020B0604020202020204" pitchFamily="34" charset="0"/>
              <a:buNone/>
              <a:tabLst/>
              <a:defRPr/>
            </a:lvl1pPr>
            <a:lvl2pPr>
              <a:buClr>
                <a:srgbClr val="FFB901"/>
              </a:buClr>
              <a:defRPr/>
            </a:lvl2pPr>
            <a:lvl3pPr>
              <a:buClr>
                <a:srgbClr val="FFB901"/>
              </a:buClr>
              <a:defRPr/>
            </a:lvl3pPr>
            <a:lvl4pPr>
              <a:buClr>
                <a:srgbClr val="FFB901"/>
              </a:buClr>
              <a:defRPr/>
            </a:lvl4pPr>
            <a:lvl5pPr>
              <a:buClr>
                <a:srgbClr val="FFB901"/>
              </a:buClr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B90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Use this space for a full-slide photo or graphic </a:t>
            </a:r>
          </a:p>
          <a:p>
            <a:pPr lvl="0"/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04251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36" y="1108953"/>
            <a:ext cx="12190863" cy="5094274"/>
          </a:xfrm>
        </p:spPr>
        <p:txBody>
          <a:bodyPr lIns="731520" tIns="457200" rIns="731520" bIns="731520">
            <a:noAutofit/>
          </a:bodyPr>
          <a:lstStyle>
            <a:lvl1pPr>
              <a:buClr>
                <a:srgbClr val="FF9210"/>
              </a:buClr>
              <a:defRPr/>
            </a:lvl1pPr>
            <a:lvl2pPr>
              <a:buClr>
                <a:srgbClr val="FF9210"/>
              </a:buClr>
              <a:defRPr/>
            </a:lvl2pPr>
            <a:lvl3pPr>
              <a:buClr>
                <a:srgbClr val="FFB901"/>
              </a:buClr>
              <a:defRPr/>
            </a:lvl3pPr>
            <a:lvl4pPr>
              <a:buClr>
                <a:srgbClr val="FFB901"/>
              </a:buClr>
              <a:defRPr/>
            </a:lvl4pPr>
            <a:lvl5pPr>
              <a:buClr>
                <a:srgbClr val="FFB901"/>
              </a:buClr>
              <a:defRPr/>
            </a:lvl5pPr>
          </a:lstStyle>
          <a:p>
            <a:r>
              <a:rPr lang="en-US"/>
              <a:t>Long form content can be added here</a:t>
            </a:r>
          </a:p>
          <a:p>
            <a:pPr lvl="1"/>
            <a:r>
              <a:rPr lang="en-US"/>
              <a:t>Can be bulleted form or paragraph</a:t>
            </a:r>
          </a:p>
          <a:p>
            <a:r>
              <a:rPr lang="en-US"/>
              <a:t>Keep content brief</a:t>
            </a:r>
          </a:p>
          <a:p>
            <a:r>
              <a:rPr lang="en-US"/>
              <a:t>Container and Text should not resize</a:t>
            </a:r>
          </a:p>
          <a:p>
            <a:r>
              <a:rPr lang="en-US"/>
              <a:t>Keep content brief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CD075A-BDD9-4EC9-BB9B-F90B6FDE6928}"/>
              </a:ext>
            </a:extLst>
          </p:cNvPr>
          <p:cNvSpPr/>
          <p:nvPr userDrawn="1"/>
        </p:nvSpPr>
        <p:spPr>
          <a:xfrm>
            <a:off x="0" y="1"/>
            <a:ext cx="12192000" cy="1108953"/>
          </a:xfrm>
          <a:prstGeom prst="rect">
            <a:avLst/>
          </a:prstGeom>
          <a:solidFill>
            <a:srgbClr val="396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0D45E3-508B-40FF-BC42-514146E09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108951"/>
          </a:xfrm>
        </p:spPr>
        <p:txBody>
          <a:bodyPr lIns="731520" tIns="0" rIns="731520" bIns="0" anchor="ctr" anchorCtr="0">
            <a:noAutofit/>
          </a:bodyPr>
          <a:lstStyle>
            <a:lvl1pPr>
              <a:defRPr sz="3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F42FFAC-75E8-4335-ADC1-615E1EC72AFD}"/>
              </a:ext>
            </a:extLst>
          </p:cNvPr>
          <p:cNvSpPr txBox="1">
            <a:spLocks/>
          </p:cNvSpPr>
          <p:nvPr userDrawn="1"/>
        </p:nvSpPr>
        <p:spPr>
          <a:xfrm>
            <a:off x="10091592" y="6235949"/>
            <a:ext cx="1324829" cy="446276"/>
          </a:xfrm>
          <a:prstGeom prst="rect">
            <a:avLst/>
          </a:prstGeom>
        </p:spPr>
        <p:txBody>
          <a:bodyPr lIns="0" tIns="0" rIns="0" bIns="274320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B7B6B4-04F9-40E4-A31D-7C137F5BF82E}" type="slidenum">
              <a:rPr lang="en-US" sz="1300" smtClean="0">
                <a:solidFill>
                  <a:schemeClr val="tx1"/>
                </a:solidFill>
              </a:rPr>
              <a:pPr/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99E2895-3DE1-4901-BA9C-18F9F217446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852060" y="6203229"/>
            <a:ext cx="7239532" cy="478996"/>
          </a:xfrm>
        </p:spPr>
        <p:txBody>
          <a:bodyPr lIns="0" tIns="0" rIns="731520" bIns="274320">
            <a:noAutofit/>
          </a:bodyPr>
          <a:lstStyle>
            <a:lvl1pPr marL="0" indent="0">
              <a:buClr>
                <a:srgbClr val="FF9210"/>
              </a:buClr>
              <a:buFontTx/>
              <a:buNone/>
              <a:defRPr sz="1300" b="1">
                <a:solidFill>
                  <a:schemeClr val="bg1"/>
                </a:solidFill>
              </a:defRPr>
            </a:lvl1pPr>
            <a:lvl2pPr marL="457200" indent="0">
              <a:buClr>
                <a:srgbClr val="FF9210"/>
              </a:buClr>
              <a:buFontTx/>
              <a:buNone/>
              <a:defRPr/>
            </a:lvl2pPr>
            <a:lvl3pPr>
              <a:buClr>
                <a:srgbClr val="FFB901"/>
              </a:buClr>
              <a:defRPr/>
            </a:lvl3pPr>
            <a:lvl4pPr>
              <a:buClr>
                <a:srgbClr val="FFB901"/>
              </a:buClr>
              <a:defRPr/>
            </a:lvl4pPr>
            <a:lvl5pPr>
              <a:buClr>
                <a:srgbClr val="FFB901"/>
              </a:buClr>
              <a:defRPr/>
            </a:lvl5pPr>
          </a:lstStyle>
          <a:p>
            <a:r>
              <a:rPr lang="en-US"/>
              <a:t>Optional footer</a:t>
            </a:r>
          </a:p>
        </p:txBody>
      </p:sp>
    </p:spTree>
    <p:extLst>
      <p:ext uri="{BB962C8B-B14F-4D97-AF65-F5344CB8AC3E}">
        <p14:creationId xmlns:p14="http://schemas.microsoft.com/office/powerpoint/2010/main" val="3923955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37" y="1108953"/>
            <a:ext cx="6466776" cy="5094274"/>
          </a:xfrm>
        </p:spPr>
        <p:txBody>
          <a:bodyPr lIns="731520" tIns="457200" rIns="731520" bIns="731520">
            <a:noAutofit/>
          </a:bodyPr>
          <a:lstStyle>
            <a:lvl1pPr>
              <a:buClr>
                <a:srgbClr val="FF9210"/>
              </a:buClr>
              <a:defRPr/>
            </a:lvl1pPr>
            <a:lvl2pPr>
              <a:buClr>
                <a:srgbClr val="FF9210"/>
              </a:buClr>
              <a:defRPr/>
            </a:lvl2pPr>
            <a:lvl3pPr>
              <a:buClr>
                <a:srgbClr val="FFB901"/>
              </a:buClr>
              <a:defRPr/>
            </a:lvl3pPr>
            <a:lvl4pPr>
              <a:buClr>
                <a:srgbClr val="FFB901"/>
              </a:buClr>
              <a:defRPr/>
            </a:lvl4pPr>
            <a:lvl5pPr>
              <a:buClr>
                <a:srgbClr val="FFB901"/>
              </a:buClr>
              <a:defRPr/>
            </a:lvl5pPr>
          </a:lstStyle>
          <a:p>
            <a:r>
              <a:rPr lang="en-US"/>
              <a:t>Long form content can be added here</a:t>
            </a:r>
          </a:p>
          <a:p>
            <a:pPr lvl="1"/>
            <a:r>
              <a:rPr lang="en-US"/>
              <a:t>Can be bulleted form or paragraph</a:t>
            </a:r>
          </a:p>
          <a:p>
            <a:r>
              <a:rPr lang="en-US"/>
              <a:t>Keep content brief</a:t>
            </a:r>
          </a:p>
          <a:p>
            <a:r>
              <a:rPr lang="en-US"/>
              <a:t>Container and Text should not resize</a:t>
            </a:r>
          </a:p>
          <a:p>
            <a:r>
              <a:rPr lang="en-US"/>
              <a:t>Keep content brief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CD075A-BDD9-4EC9-BB9B-F90B6FDE6928}"/>
              </a:ext>
            </a:extLst>
          </p:cNvPr>
          <p:cNvSpPr/>
          <p:nvPr userDrawn="1"/>
        </p:nvSpPr>
        <p:spPr>
          <a:xfrm>
            <a:off x="0" y="1"/>
            <a:ext cx="12192000" cy="1108953"/>
          </a:xfrm>
          <a:prstGeom prst="rect">
            <a:avLst/>
          </a:prstGeom>
          <a:solidFill>
            <a:srgbClr val="396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0D45E3-508B-40FF-BC42-514146E09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108951"/>
          </a:xfrm>
        </p:spPr>
        <p:txBody>
          <a:bodyPr lIns="731520" tIns="0" rIns="731520" bIns="0" anchor="ctr" anchorCtr="0">
            <a:noAutofit/>
          </a:bodyPr>
          <a:lstStyle>
            <a:lvl1pPr>
              <a:defRPr sz="3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F42FFAC-75E8-4335-ADC1-615E1EC72AFD}"/>
              </a:ext>
            </a:extLst>
          </p:cNvPr>
          <p:cNvSpPr txBox="1">
            <a:spLocks/>
          </p:cNvSpPr>
          <p:nvPr userDrawn="1"/>
        </p:nvSpPr>
        <p:spPr>
          <a:xfrm>
            <a:off x="10091592" y="6235949"/>
            <a:ext cx="1324829" cy="446276"/>
          </a:xfrm>
          <a:prstGeom prst="rect">
            <a:avLst/>
          </a:prstGeom>
        </p:spPr>
        <p:txBody>
          <a:bodyPr lIns="0" tIns="0" rIns="0" bIns="274320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B7B6B4-04F9-40E4-A31D-7C137F5BF82E}" type="slidenum">
              <a:rPr lang="en-US" sz="1300" smtClean="0">
                <a:solidFill>
                  <a:schemeClr val="tx1"/>
                </a:solidFill>
              </a:rPr>
              <a:pPr/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99E2895-3DE1-4901-BA9C-18F9F217446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852060" y="6203229"/>
            <a:ext cx="7239532" cy="478996"/>
          </a:xfrm>
        </p:spPr>
        <p:txBody>
          <a:bodyPr lIns="0" tIns="0" rIns="731520" bIns="274320">
            <a:noAutofit/>
          </a:bodyPr>
          <a:lstStyle>
            <a:lvl1pPr marL="0" indent="0">
              <a:buClr>
                <a:srgbClr val="FF9210"/>
              </a:buClr>
              <a:buFontTx/>
              <a:buNone/>
              <a:defRPr sz="1300" b="1">
                <a:solidFill>
                  <a:schemeClr val="bg1"/>
                </a:solidFill>
              </a:defRPr>
            </a:lvl1pPr>
            <a:lvl2pPr marL="457200" indent="0">
              <a:buClr>
                <a:srgbClr val="FF9210"/>
              </a:buClr>
              <a:buFontTx/>
              <a:buNone/>
              <a:defRPr/>
            </a:lvl2pPr>
            <a:lvl3pPr>
              <a:buClr>
                <a:srgbClr val="FFB901"/>
              </a:buClr>
              <a:defRPr/>
            </a:lvl3pPr>
            <a:lvl4pPr>
              <a:buClr>
                <a:srgbClr val="FFB901"/>
              </a:buClr>
              <a:defRPr/>
            </a:lvl4pPr>
            <a:lvl5pPr>
              <a:buClr>
                <a:srgbClr val="FFB901"/>
              </a:buClr>
              <a:defRPr/>
            </a:lvl5pPr>
          </a:lstStyle>
          <a:p>
            <a:r>
              <a:rPr lang="en-US"/>
              <a:t>Optional footer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22E9FE2-C8FB-B0AE-52D8-025D8EC3604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67913" y="1561773"/>
            <a:ext cx="4948508" cy="46414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731520" tIns="457200" rIns="731520" bIns="73152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B901"/>
              </a:buClr>
              <a:buSzTx/>
              <a:buFont typeface="Arial" panose="020B0604020202020204" pitchFamily="34" charset="0"/>
              <a:buNone/>
              <a:tabLst/>
              <a:defRPr/>
            </a:lvl1pPr>
            <a:lvl2pPr>
              <a:buClr>
                <a:srgbClr val="FFB901"/>
              </a:buClr>
              <a:defRPr/>
            </a:lvl2pPr>
            <a:lvl3pPr>
              <a:buClr>
                <a:srgbClr val="FFB901"/>
              </a:buClr>
              <a:defRPr/>
            </a:lvl3pPr>
            <a:lvl4pPr>
              <a:buClr>
                <a:srgbClr val="FFB901"/>
              </a:buClr>
              <a:defRPr/>
            </a:lvl4pPr>
            <a:lvl5pPr>
              <a:buClr>
                <a:srgbClr val="FFB901"/>
              </a:buClr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B90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Use this space for a photo or graphic </a:t>
            </a:r>
          </a:p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1481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DCD075A-BDD9-4EC9-BB9B-F90B6FDE6928}"/>
              </a:ext>
            </a:extLst>
          </p:cNvPr>
          <p:cNvSpPr/>
          <p:nvPr userDrawn="1"/>
        </p:nvSpPr>
        <p:spPr>
          <a:xfrm>
            <a:off x="0" y="1"/>
            <a:ext cx="12192000" cy="1108953"/>
          </a:xfrm>
          <a:prstGeom prst="rect">
            <a:avLst/>
          </a:prstGeom>
          <a:solidFill>
            <a:srgbClr val="396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0D45E3-508B-40FF-BC42-514146E09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108951"/>
          </a:xfrm>
        </p:spPr>
        <p:txBody>
          <a:bodyPr lIns="731520" tIns="0" rIns="731520" bIns="0" anchor="ctr" anchorCtr="0">
            <a:noAutofit/>
          </a:bodyPr>
          <a:lstStyle>
            <a:lvl1pPr>
              <a:defRPr sz="3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F42FFAC-75E8-4335-ADC1-615E1EC72AFD}"/>
              </a:ext>
            </a:extLst>
          </p:cNvPr>
          <p:cNvSpPr txBox="1">
            <a:spLocks/>
          </p:cNvSpPr>
          <p:nvPr userDrawn="1"/>
        </p:nvSpPr>
        <p:spPr>
          <a:xfrm>
            <a:off x="10091592" y="6235949"/>
            <a:ext cx="1324829" cy="446276"/>
          </a:xfrm>
          <a:prstGeom prst="rect">
            <a:avLst/>
          </a:prstGeom>
        </p:spPr>
        <p:txBody>
          <a:bodyPr lIns="0" tIns="0" rIns="0" bIns="274320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B7B6B4-04F9-40E4-A31D-7C137F5BF82E}" type="slidenum">
              <a:rPr lang="en-US" sz="1300" smtClean="0">
                <a:solidFill>
                  <a:schemeClr val="tx1"/>
                </a:solidFill>
              </a:rPr>
              <a:pPr/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4C2B326-FC0A-A0DA-C956-015AFC65F63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3" y="1108952"/>
            <a:ext cx="5637948" cy="3590048"/>
          </a:xfrm>
        </p:spPr>
        <p:txBody>
          <a:bodyPr lIns="731520" tIns="457200" rIns="731520" bIns="731520">
            <a:noAutofit/>
          </a:bodyPr>
          <a:lstStyle>
            <a:lvl1pPr marL="457200" indent="-457200">
              <a:buClr>
                <a:srgbClr val="FF9210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FFB901"/>
              </a:buClr>
              <a:defRPr/>
            </a:lvl2pPr>
            <a:lvl3pPr>
              <a:buClr>
                <a:srgbClr val="FFB901"/>
              </a:buClr>
              <a:defRPr/>
            </a:lvl3pPr>
            <a:lvl4pPr>
              <a:buClr>
                <a:srgbClr val="FFB901"/>
              </a:buClr>
              <a:defRPr/>
            </a:lvl4pPr>
            <a:lvl5pPr>
              <a:buClr>
                <a:srgbClr val="FFB901"/>
              </a:buClr>
              <a:defRPr/>
            </a:lvl5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Contact information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3397BA-F52D-19B6-E57E-A7DBFA4DD4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324" y="5311291"/>
            <a:ext cx="1492125" cy="10567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4E1E37-B066-7468-3045-1F546A1CA0F2}"/>
              </a:ext>
            </a:extLst>
          </p:cNvPr>
          <p:cNvSpPr txBox="1"/>
          <p:nvPr userDrawn="1"/>
        </p:nvSpPr>
        <p:spPr>
          <a:xfrm>
            <a:off x="5880683" y="865478"/>
            <a:ext cx="5451849" cy="3847207"/>
          </a:xfrm>
          <a:prstGeom prst="rect">
            <a:avLst/>
          </a:prstGeom>
          <a:noFill/>
        </p:spPr>
        <p:txBody>
          <a:bodyPr wrap="square" lIns="1280160" tIns="64008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000" dirty="0"/>
              <a:t>ElevateNP.org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000" dirty="0"/>
              <a:t>info@ElevateNP.org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000" dirty="0"/>
              <a:t>@ElevateNPOrg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000" dirty="0"/>
              <a:t>@ElevateNPO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000" dirty="0"/>
              <a:t>@ElevateNP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000" dirty="0"/>
              <a:t>@ElevateNPO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E08AFC99-E76D-1900-7240-B6E39DD6D4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53201" y="1535540"/>
            <a:ext cx="422771" cy="422771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710D409-AC48-3008-FED9-B0626CF2AA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53201" y="2063889"/>
            <a:ext cx="422771" cy="422771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98D9739E-E900-37EF-9109-64E3F2024D9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53202" y="2609016"/>
            <a:ext cx="422771" cy="422771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EA9E5B1C-AE65-5CA2-E12C-95142B958E2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53202" y="3137365"/>
            <a:ext cx="422771" cy="42277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E12864FA-21BB-0A38-3147-D971A951C03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53201" y="3665713"/>
            <a:ext cx="422771" cy="422771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7B6B3E3-A7C4-AF6E-E1A2-D7D2B14B5DD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7922" y="4209022"/>
            <a:ext cx="422771" cy="42277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3885B-90A6-692A-91F8-F227A772E4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967993" y="5667980"/>
            <a:ext cx="6358855" cy="680467"/>
          </a:xfrm>
          <a:noFill/>
          <a:ln>
            <a:noFill/>
          </a:ln>
        </p:spPr>
        <p:txBody>
          <a:bodyPr lIns="731520" tIns="457200" rIns="731520" bIns="73152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B90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>
              <a:buClr>
                <a:srgbClr val="FFB901"/>
              </a:buClr>
              <a:defRPr/>
            </a:lvl2pPr>
            <a:lvl3pPr>
              <a:buClr>
                <a:srgbClr val="FFB901"/>
              </a:buClr>
              <a:defRPr/>
            </a:lvl3pPr>
            <a:lvl4pPr>
              <a:buClr>
                <a:srgbClr val="FFB901"/>
              </a:buClr>
              <a:defRPr/>
            </a:lvl4pPr>
            <a:lvl5pPr>
              <a:buClr>
                <a:srgbClr val="FFB901"/>
              </a:buClr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B90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Use this space for partner logo(s) </a:t>
            </a:r>
          </a:p>
        </p:txBody>
      </p:sp>
    </p:spTree>
    <p:extLst>
      <p:ext uri="{BB962C8B-B14F-4D97-AF65-F5344CB8AC3E}">
        <p14:creationId xmlns:p14="http://schemas.microsoft.com/office/powerpoint/2010/main" val="262148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BD2229-E74B-4B51-A0CA-D038C2C9FC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6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B38940B-710E-44B8-B4DA-972D044466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763399"/>
            <a:ext cx="12191999" cy="3177064"/>
          </a:xfrm>
          <a:prstGeom prst="rect">
            <a:avLst/>
          </a:prstGeom>
        </p:spPr>
        <p:txBody>
          <a:bodyPr lIns="731520" tIns="731520" rIns="731520" bIns="548640" anchor="b">
            <a:noAutofit/>
          </a:bodyPr>
          <a:lstStyle>
            <a:lvl1pPr algn="l"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H2 Section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8A9ACD5-BB54-44AF-B8DF-79B4CAE523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3940462"/>
            <a:ext cx="12191999" cy="680468"/>
          </a:xfrm>
        </p:spPr>
        <p:txBody>
          <a:bodyPr lIns="731520" tIns="0" rIns="731520" bIns="73152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section slide subtitle style two lines of content can go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B5C5A3-339B-BEDF-15C8-F003FAA50A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324" y="5311140"/>
            <a:ext cx="1492125" cy="105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BD2229-E74B-4B51-A0CA-D038C2C9FC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6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E6AE86-82D4-8D0E-AC33-CAC7FA067C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324" y="5311140"/>
            <a:ext cx="1492125" cy="105701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6412E8F-E699-B196-B9E0-67F1A5D895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172287"/>
            <a:ext cx="12191999" cy="2768175"/>
          </a:xfrm>
          <a:prstGeom prst="rect">
            <a:avLst/>
          </a:prstGeom>
        </p:spPr>
        <p:txBody>
          <a:bodyPr lIns="731520" tIns="731520" rIns="731520" bIns="548640" anchor="b">
            <a:noAutofit/>
          </a:bodyPr>
          <a:lstStyle>
            <a:lvl1pPr algn="l">
              <a:defRPr sz="3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H3 Subsection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0D1D8E3-C994-6031-9347-D509ED29E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3940462"/>
            <a:ext cx="12191999" cy="680468"/>
          </a:xfrm>
        </p:spPr>
        <p:txBody>
          <a:bodyPr lIns="731520" tIns="0" rIns="731520" bIns="73152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subsection slide subtitle style one line of content can go here</a:t>
            </a:r>
          </a:p>
        </p:txBody>
      </p:sp>
    </p:spTree>
    <p:extLst>
      <p:ext uri="{BB962C8B-B14F-4D97-AF65-F5344CB8AC3E}">
        <p14:creationId xmlns:p14="http://schemas.microsoft.com/office/powerpoint/2010/main" val="1691333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7B06A-7B34-53B2-B68D-A89142CBCF51}"/>
              </a:ext>
            </a:extLst>
          </p:cNvPr>
          <p:cNvSpPr/>
          <p:nvPr userDrawn="1"/>
        </p:nvSpPr>
        <p:spPr>
          <a:xfrm>
            <a:off x="0" y="-30778"/>
            <a:ext cx="3550596" cy="6888778"/>
          </a:xfrm>
          <a:prstGeom prst="rect">
            <a:avLst/>
          </a:prstGeom>
          <a:solidFill>
            <a:srgbClr val="396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B731CF3-18A0-8762-9237-66648D75C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"/>
            <a:ext cx="3550596" cy="6234004"/>
          </a:xfrm>
        </p:spPr>
        <p:txBody>
          <a:bodyPr lIns="731520" tIns="731520" rIns="365760" bIns="0" anchor="t">
            <a:noAutofit/>
          </a:bodyPr>
          <a:lstStyle>
            <a:lvl1pPr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H2 Title: Use this slide for optional table of contents or an agenda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C99B5E-1789-61E3-B4CA-3BBD1052D2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50596" y="0"/>
            <a:ext cx="8641403" cy="6203227"/>
          </a:xfrm>
        </p:spPr>
        <p:txBody>
          <a:bodyPr lIns="731520" tIns="731520" rIns="731520" bIns="731520">
            <a:noAutofit/>
          </a:bodyPr>
          <a:lstStyle>
            <a:lvl1pPr algn="l">
              <a:buClr>
                <a:srgbClr val="FF9210"/>
              </a:buClr>
              <a:defRPr/>
            </a:lvl1pPr>
            <a:lvl2pPr algn="l">
              <a:buClr>
                <a:srgbClr val="FFB901"/>
              </a:buClr>
              <a:defRPr/>
            </a:lvl2pPr>
            <a:lvl3pPr>
              <a:buClr>
                <a:srgbClr val="FFB901"/>
              </a:buClr>
              <a:defRPr/>
            </a:lvl3pPr>
            <a:lvl4pPr>
              <a:buClr>
                <a:srgbClr val="FFB901"/>
              </a:buClr>
              <a:defRPr/>
            </a:lvl4pPr>
            <a:lvl5pPr>
              <a:buClr>
                <a:srgbClr val="FFB901"/>
              </a:buClr>
              <a:defRPr/>
            </a:lvl5pPr>
          </a:lstStyle>
          <a:p>
            <a:r>
              <a:rPr lang="en-US"/>
              <a:t>Table of contents or agenda information </a:t>
            </a:r>
            <a:br>
              <a:rPr lang="en-US"/>
            </a:br>
            <a:r>
              <a:rPr lang="en-US"/>
              <a:t>goes here</a:t>
            </a:r>
          </a:p>
          <a:p>
            <a:r>
              <a:rPr lang="en-US"/>
              <a:t>Can be bulleted form or paragraph</a:t>
            </a:r>
          </a:p>
          <a:p>
            <a:r>
              <a:rPr lang="en-US"/>
              <a:t>Keep content brief</a:t>
            </a:r>
          </a:p>
          <a:p>
            <a:r>
              <a:rPr lang="en-US"/>
              <a:t>Container and text should not resize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25C2D98-2AB6-89D3-AE91-DE88143F9998}"/>
              </a:ext>
            </a:extLst>
          </p:cNvPr>
          <p:cNvSpPr txBox="1">
            <a:spLocks/>
          </p:cNvSpPr>
          <p:nvPr userDrawn="1"/>
        </p:nvSpPr>
        <p:spPr>
          <a:xfrm>
            <a:off x="10091592" y="6235949"/>
            <a:ext cx="1324829" cy="446276"/>
          </a:xfrm>
          <a:prstGeom prst="rect">
            <a:avLst/>
          </a:prstGeom>
        </p:spPr>
        <p:txBody>
          <a:bodyPr lIns="0" tIns="0" rIns="0" bIns="274320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B7B6B4-04F9-40E4-A31D-7C137F5BF82E}" type="slidenum">
              <a:rPr lang="en-US" sz="1300" smtClean="0">
                <a:solidFill>
                  <a:schemeClr val="tx1"/>
                </a:solidFill>
              </a:rPr>
              <a:pPr/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737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B0CF12-8CA2-471D-9F0F-887B4556C581}"/>
              </a:ext>
            </a:extLst>
          </p:cNvPr>
          <p:cNvSpPr/>
          <p:nvPr userDrawn="1"/>
        </p:nvSpPr>
        <p:spPr>
          <a:xfrm>
            <a:off x="-1" y="-30778"/>
            <a:ext cx="12192001" cy="6888778"/>
          </a:xfrm>
          <a:prstGeom prst="rect">
            <a:avLst/>
          </a:prstGeom>
          <a:solidFill>
            <a:srgbClr val="396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EFB62F-5AF7-43B5-AE6E-6168FD2DD5C6}"/>
              </a:ext>
            </a:extLst>
          </p:cNvPr>
          <p:cNvSpPr txBox="1"/>
          <p:nvPr userDrawn="1"/>
        </p:nvSpPr>
        <p:spPr>
          <a:xfrm>
            <a:off x="5789110" y="1333553"/>
            <a:ext cx="513289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5000" b="0" i="0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Elevate seeks to create a just and equitable world in which everyone has clean and affordable heat, cooling, power, and water in their homes and communities — prioritizing frontline communities.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50786C3-420E-E771-7E64-31E0159542FB}"/>
              </a:ext>
            </a:extLst>
          </p:cNvPr>
          <p:cNvSpPr/>
          <p:nvPr userDrawn="1"/>
        </p:nvSpPr>
        <p:spPr>
          <a:xfrm>
            <a:off x="704675" y="1895913"/>
            <a:ext cx="3984771" cy="2197915"/>
          </a:xfrm>
          <a:prstGeom prst="roundRect">
            <a:avLst>
              <a:gd name="adj" fmla="val 2301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7807B3-2F03-4292-B4BC-A40076DECA24}"/>
              </a:ext>
            </a:extLst>
          </p:cNvPr>
          <p:cNvSpPr txBox="1"/>
          <p:nvPr userDrawn="1"/>
        </p:nvSpPr>
        <p:spPr>
          <a:xfrm>
            <a:off x="704675" y="2117707"/>
            <a:ext cx="39847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Elevate’s Mission</a:t>
            </a:r>
          </a:p>
        </p:txBody>
      </p:sp>
    </p:spTree>
    <p:extLst>
      <p:ext uri="{BB962C8B-B14F-4D97-AF65-F5344CB8AC3E}">
        <p14:creationId xmlns:p14="http://schemas.microsoft.com/office/powerpoint/2010/main" val="205790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Photo/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557C78-CC9B-4237-B173-4E628867D98F}"/>
              </a:ext>
            </a:extLst>
          </p:cNvPr>
          <p:cNvSpPr/>
          <p:nvPr userDrawn="1"/>
        </p:nvSpPr>
        <p:spPr>
          <a:xfrm>
            <a:off x="0" y="2"/>
            <a:ext cx="12192000" cy="6857998"/>
          </a:xfrm>
          <a:prstGeom prst="rect">
            <a:avLst/>
          </a:prstGeom>
          <a:solidFill>
            <a:srgbClr val="396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ACDE16-C1E7-496A-B55F-2A407171272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88157" y="554477"/>
            <a:ext cx="10728264" cy="574904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731520" tIns="457200" rIns="731520" bIns="73152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B901"/>
              </a:buClr>
              <a:buSzTx/>
              <a:buFont typeface="Arial" panose="020B0604020202020204" pitchFamily="34" charset="0"/>
              <a:buNone/>
              <a:tabLst/>
              <a:defRPr/>
            </a:lvl1pPr>
            <a:lvl2pPr>
              <a:buClr>
                <a:srgbClr val="FFB901"/>
              </a:buClr>
              <a:defRPr/>
            </a:lvl2pPr>
            <a:lvl3pPr>
              <a:buClr>
                <a:srgbClr val="FFB901"/>
              </a:buClr>
              <a:defRPr/>
            </a:lvl3pPr>
            <a:lvl4pPr>
              <a:buClr>
                <a:srgbClr val="FFB901"/>
              </a:buClr>
              <a:defRPr/>
            </a:lvl4pPr>
            <a:lvl5pPr>
              <a:buClr>
                <a:srgbClr val="FFB901"/>
              </a:buClr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B90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Use this space for a photo or graphic </a:t>
            </a:r>
          </a:p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9883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photo o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557C78-CC9B-4237-B173-4E628867D98F}"/>
              </a:ext>
            </a:extLst>
          </p:cNvPr>
          <p:cNvSpPr/>
          <p:nvPr userDrawn="1"/>
        </p:nvSpPr>
        <p:spPr>
          <a:xfrm>
            <a:off x="0" y="2"/>
            <a:ext cx="12192000" cy="6857998"/>
          </a:xfrm>
          <a:prstGeom prst="rect">
            <a:avLst/>
          </a:prstGeom>
          <a:solidFill>
            <a:srgbClr val="396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ACDE16-C1E7-496A-B55F-2A407171272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0" y="0"/>
            <a:ext cx="12192000" cy="685799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731520" tIns="457200" rIns="731520" bIns="73152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B901"/>
              </a:buClr>
              <a:buSzTx/>
              <a:buFont typeface="Arial" panose="020B0604020202020204" pitchFamily="34" charset="0"/>
              <a:buNone/>
              <a:tabLst/>
              <a:defRPr/>
            </a:lvl1pPr>
            <a:lvl2pPr>
              <a:buClr>
                <a:srgbClr val="FFB901"/>
              </a:buClr>
              <a:defRPr/>
            </a:lvl2pPr>
            <a:lvl3pPr>
              <a:buClr>
                <a:srgbClr val="FFB901"/>
              </a:buClr>
              <a:defRPr/>
            </a:lvl3pPr>
            <a:lvl4pPr>
              <a:buClr>
                <a:srgbClr val="FFB901"/>
              </a:buClr>
              <a:defRPr/>
            </a:lvl4pPr>
            <a:lvl5pPr>
              <a:buClr>
                <a:srgbClr val="FFB901"/>
              </a:buClr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B90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Use this space for a full-slide photo or graphic </a:t>
            </a:r>
          </a:p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588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36" y="1108953"/>
            <a:ext cx="12190863" cy="5094274"/>
          </a:xfrm>
        </p:spPr>
        <p:txBody>
          <a:bodyPr lIns="731520" tIns="457200" rIns="731520" bIns="731520">
            <a:noAutofit/>
          </a:bodyPr>
          <a:lstStyle>
            <a:lvl1pPr>
              <a:buClr>
                <a:srgbClr val="FF9210"/>
              </a:buClr>
              <a:defRPr/>
            </a:lvl1pPr>
            <a:lvl2pPr>
              <a:buClr>
                <a:srgbClr val="FF9210"/>
              </a:buClr>
              <a:defRPr/>
            </a:lvl2pPr>
            <a:lvl3pPr>
              <a:buClr>
                <a:srgbClr val="FFB901"/>
              </a:buClr>
              <a:defRPr/>
            </a:lvl3pPr>
            <a:lvl4pPr>
              <a:buClr>
                <a:srgbClr val="FFB901"/>
              </a:buClr>
              <a:defRPr/>
            </a:lvl4pPr>
            <a:lvl5pPr>
              <a:buClr>
                <a:srgbClr val="FFB901"/>
              </a:buClr>
              <a:defRPr/>
            </a:lvl5pPr>
          </a:lstStyle>
          <a:p>
            <a:r>
              <a:rPr lang="en-US"/>
              <a:t>Long form content can be added here</a:t>
            </a:r>
          </a:p>
          <a:p>
            <a:pPr lvl="1"/>
            <a:r>
              <a:rPr lang="en-US"/>
              <a:t>Can be bulleted form or paragraph</a:t>
            </a:r>
          </a:p>
          <a:p>
            <a:r>
              <a:rPr lang="en-US"/>
              <a:t>Keep content brief</a:t>
            </a:r>
          </a:p>
          <a:p>
            <a:r>
              <a:rPr lang="en-US"/>
              <a:t>Container and Text should not resize</a:t>
            </a:r>
          </a:p>
          <a:p>
            <a:r>
              <a:rPr lang="en-US"/>
              <a:t>Keep content brief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CD075A-BDD9-4EC9-BB9B-F90B6FDE6928}"/>
              </a:ext>
            </a:extLst>
          </p:cNvPr>
          <p:cNvSpPr/>
          <p:nvPr userDrawn="1"/>
        </p:nvSpPr>
        <p:spPr>
          <a:xfrm>
            <a:off x="0" y="1"/>
            <a:ext cx="12192000" cy="1108953"/>
          </a:xfrm>
          <a:prstGeom prst="rect">
            <a:avLst/>
          </a:prstGeom>
          <a:solidFill>
            <a:srgbClr val="396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0D45E3-508B-40FF-BC42-514146E09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108951"/>
          </a:xfrm>
        </p:spPr>
        <p:txBody>
          <a:bodyPr lIns="731520" tIns="0" rIns="731520" bIns="0" anchor="ctr" anchorCtr="0">
            <a:noAutofit/>
          </a:bodyPr>
          <a:lstStyle>
            <a:lvl1pPr>
              <a:defRPr sz="3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F42FFAC-75E8-4335-ADC1-615E1EC72AFD}"/>
              </a:ext>
            </a:extLst>
          </p:cNvPr>
          <p:cNvSpPr txBox="1">
            <a:spLocks/>
          </p:cNvSpPr>
          <p:nvPr userDrawn="1"/>
        </p:nvSpPr>
        <p:spPr>
          <a:xfrm>
            <a:off x="10091592" y="6235949"/>
            <a:ext cx="1324829" cy="446276"/>
          </a:xfrm>
          <a:prstGeom prst="rect">
            <a:avLst/>
          </a:prstGeom>
        </p:spPr>
        <p:txBody>
          <a:bodyPr lIns="0" tIns="0" rIns="0" bIns="274320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B7B6B4-04F9-40E4-A31D-7C137F5BF82E}" type="slidenum">
              <a:rPr lang="en-US" sz="1300" smtClean="0">
                <a:solidFill>
                  <a:schemeClr val="tx1"/>
                </a:solidFill>
              </a:rPr>
              <a:pPr/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99E2895-3DE1-4901-BA9C-18F9F217446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852060" y="6203229"/>
            <a:ext cx="7239532" cy="478996"/>
          </a:xfrm>
        </p:spPr>
        <p:txBody>
          <a:bodyPr lIns="0" tIns="0" rIns="731520" bIns="274320">
            <a:noAutofit/>
          </a:bodyPr>
          <a:lstStyle>
            <a:lvl1pPr marL="0" indent="0">
              <a:buClr>
                <a:srgbClr val="FF9210"/>
              </a:buClr>
              <a:buFontTx/>
              <a:buNone/>
              <a:defRPr sz="1300" b="1">
                <a:solidFill>
                  <a:schemeClr val="bg1"/>
                </a:solidFill>
              </a:defRPr>
            </a:lvl1pPr>
            <a:lvl2pPr marL="457200" indent="0">
              <a:buClr>
                <a:srgbClr val="FF9210"/>
              </a:buClr>
              <a:buFontTx/>
              <a:buNone/>
              <a:defRPr/>
            </a:lvl2pPr>
            <a:lvl3pPr>
              <a:buClr>
                <a:srgbClr val="FFB901"/>
              </a:buClr>
              <a:defRPr/>
            </a:lvl3pPr>
            <a:lvl4pPr>
              <a:buClr>
                <a:srgbClr val="FFB901"/>
              </a:buClr>
              <a:defRPr/>
            </a:lvl4pPr>
            <a:lvl5pPr>
              <a:buClr>
                <a:srgbClr val="FFB901"/>
              </a:buClr>
              <a:defRPr/>
            </a:lvl5pPr>
          </a:lstStyle>
          <a:p>
            <a:r>
              <a:rPr lang="en-US"/>
              <a:t>Optional footer</a:t>
            </a:r>
          </a:p>
        </p:txBody>
      </p:sp>
    </p:spTree>
    <p:extLst>
      <p:ext uri="{BB962C8B-B14F-4D97-AF65-F5344CB8AC3E}">
        <p14:creationId xmlns:p14="http://schemas.microsoft.com/office/powerpoint/2010/main" val="13311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9FE89D-9607-403A-8A8D-19FC7342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BAECC-C0E4-43F6-B47A-91217CD26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EBC88-C2EB-47ED-8440-9CA0576843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F9D2A-EA97-4F3E-9A00-F9CC28341A3E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72841-2626-4498-BDA2-4F77EFE2F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B8CE2-E50A-415C-863A-82332C636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2010B-E3D2-4DCA-ADC0-CD5ADB6AA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5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6" r:id="rId2"/>
    <p:sldLayoutId id="2147483692" r:id="rId3"/>
    <p:sldLayoutId id="2147483687" r:id="rId4"/>
    <p:sldLayoutId id="2147483704" r:id="rId5"/>
    <p:sldLayoutId id="2147483671" r:id="rId6"/>
    <p:sldLayoutId id="2147483665" r:id="rId7"/>
    <p:sldLayoutId id="2147483691" r:id="rId8"/>
    <p:sldLayoutId id="2147483688" r:id="rId9"/>
    <p:sldLayoutId id="2147483689" r:id="rId10"/>
    <p:sldLayoutId id="2147483690" r:id="rId11"/>
    <p:sldLayoutId id="21474837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9FE89D-9607-403A-8A8D-19FC7342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BAECC-C0E4-43F6-B47A-91217CD26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EBC88-C2EB-47ED-8440-9CA0576843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F9D2A-EA97-4F3E-9A00-F9CC28341A3E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72841-2626-4498-BDA2-4F77EFE2F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B8CE2-E50A-415C-863A-82332C636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2010B-E3D2-4DCA-ADC0-CD5ADB6AA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3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705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82058-E1FF-835D-D789-B3A3EEDD98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Value for Solar Homes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9C544E1-A0E8-9114-0AE5-28F41366B7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Rockford Solar Conference</a:t>
            </a:r>
          </a:p>
          <a:p>
            <a:r>
              <a:rPr lang="en-US" dirty="0"/>
              <a:t>July 2024</a:t>
            </a:r>
          </a:p>
        </p:txBody>
      </p:sp>
    </p:spTree>
    <p:extLst>
      <p:ext uri="{BB962C8B-B14F-4D97-AF65-F5344CB8AC3E}">
        <p14:creationId xmlns:p14="http://schemas.microsoft.com/office/powerpoint/2010/main" val="2725810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1CABA2-9B89-0130-0C5C-5AD9FFBA7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This perfect residence offers panoramic views of Camelback Mountain. </a:t>
            </a:r>
          </a:p>
          <a:p>
            <a:pPr marL="0" indent="0">
              <a:buNone/>
            </a:pPr>
            <a:r>
              <a:rPr lang="en-US" sz="3600" dirty="0"/>
              <a:t>Harmonious ambiance is achieved w/ Soaring Windows, Vaulted Ceilings and an abundance of Natural Light. </a:t>
            </a:r>
          </a:p>
          <a:p>
            <a:pPr marL="0" indent="0">
              <a:buNone/>
            </a:pPr>
            <a:r>
              <a:rPr lang="en-US" sz="3600" dirty="0"/>
              <a:t>Serene and Tranquil backyard oasis. </a:t>
            </a:r>
          </a:p>
          <a:p>
            <a:pPr marL="0" indent="0">
              <a:buNone/>
            </a:pPr>
            <a:r>
              <a:rPr lang="en-US" sz="3600" dirty="0"/>
              <a:t>The patio features herringbone laid brick which opens to an extended yard that highlights a peaceful fountain. </a:t>
            </a:r>
          </a:p>
          <a:p>
            <a:pPr marL="0" indent="0">
              <a:buNone/>
            </a:pPr>
            <a:r>
              <a:rPr lang="en-US" sz="3600" dirty="0"/>
              <a:t>Solar Panels on the home are owned and reduce bills.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7F1136-902C-916B-6F7C-95C779A38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Part of the Story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35B8EC-3E8B-E344-0ED9-8834C5DB97B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42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057D27-58E5-A22A-E6A8-EA6FCE237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8979" y="1108955"/>
            <a:ext cx="7629749" cy="5094274"/>
          </a:xfrm>
        </p:spPr>
        <p:txBody>
          <a:bodyPr/>
          <a:lstStyle/>
          <a:p>
            <a:r>
              <a:rPr lang="en-US" sz="4000" dirty="0"/>
              <a:t> Turn-key (liability reduced) marketing materials </a:t>
            </a:r>
          </a:p>
          <a:p>
            <a:r>
              <a:rPr lang="en-US" sz="4000" dirty="0"/>
              <a:t> Example: Pearl Certification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CB28EB-0B90-EF7B-D43A-E63E891C9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help tell the story?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BAF75-CC25-A180-E0A3-3CD5B81482A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14DE22F-E15C-1960-456C-C381A995D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543" y="1505526"/>
            <a:ext cx="3779811" cy="517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8E530B8-342B-E9CB-F192-E5753B244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742" y="2440830"/>
            <a:ext cx="2356072" cy="173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E895B2B-7D4B-8FC3-25C1-642D38071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553" y="4179291"/>
            <a:ext cx="2192449" cy="134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285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8711E-91C6-4ECC-A6F1-9324CF6A23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1C00A-7748-7BAC-AA2C-B6039FD7E7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33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C1E94E-96DD-90C3-83FD-C6BA913FD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Income approach to appraising</a:t>
            </a:r>
          </a:p>
          <a:p>
            <a:r>
              <a:rPr lang="en-US" sz="3200" dirty="0"/>
              <a:t>Value a property by income that it can generate​</a:t>
            </a:r>
          </a:p>
          <a:p>
            <a:r>
              <a:rPr lang="en-US" sz="3200" dirty="0"/>
              <a:t>PV systems generate income by producing electricity​​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EBA21B-5CB7-68C7-B501-A660F645E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Contributory Value of a System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5A259E-E433-35A2-BBF0-7A288890B2D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570C016-E562-FA20-3A3A-8CA43BFBB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628" y="3151835"/>
            <a:ext cx="5559878" cy="362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148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AFF5C-D403-445D-84DD-2A59D083B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5" y="1108953"/>
            <a:ext cx="6900407" cy="4953917"/>
          </a:xfrm>
        </p:spPr>
        <p:txBody>
          <a:bodyPr/>
          <a:lstStyle/>
          <a:p>
            <a:r>
              <a:rPr lang="en-US" sz="3200" dirty="0"/>
              <a:t>Free</a:t>
            </a:r>
          </a:p>
          <a:p>
            <a:r>
              <a:rPr lang="en-US" sz="3200" dirty="0"/>
              <a:t>Developed with funds from             U.S. Department of Energy</a:t>
            </a:r>
          </a:p>
          <a:p>
            <a:r>
              <a:rPr lang="en-US" sz="3200" dirty="0"/>
              <a:t>Endorsed by the Appraisal Institute</a:t>
            </a:r>
          </a:p>
          <a:p>
            <a:r>
              <a:rPr lang="en-US" sz="3200" dirty="0"/>
              <a:t>PVValue.com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F722B4-E6BA-41E8-8086-88BB90E87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PV Value</a:t>
            </a:r>
            <a:r>
              <a:rPr lang="en-US" b="0"/>
              <a:t>®</a:t>
            </a:r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B936118-D9C0-727C-C9B1-087E91B99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2875"/>
            <a:ext cx="4095750" cy="65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154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5041A0-C2B1-528F-EF4D-00EDA55E4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Pearl Solar Equity Calculator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C94708-1BB7-1776-8EF9-793CF0074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71007" y="1108952"/>
            <a:ext cx="6835093" cy="4953917"/>
          </a:xfrm>
        </p:spPr>
        <p:txBody>
          <a:bodyPr/>
          <a:lstStyle/>
          <a:p>
            <a:r>
              <a:rPr lang="en-US" sz="3200" dirty="0"/>
              <a:t>Endorsed by the Appraisal Institute</a:t>
            </a:r>
          </a:p>
          <a:p>
            <a:r>
              <a:rPr lang="en-US" sz="3200" dirty="0"/>
              <a:t>Third-party certified</a:t>
            </a:r>
          </a:p>
          <a:p>
            <a:r>
              <a:rPr lang="en-US" sz="3200" dirty="0"/>
              <a:t>NREL software to calculate solar production numbers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4D0B7F-73CF-092D-B0DD-B8F9E7719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469" y="2083677"/>
            <a:ext cx="6219829" cy="443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7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9AD82-4445-BDAB-4A6B-61562BCF25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E66DE2-6A1B-D1A0-3C86-D2C4E31CAD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20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BAC32-D4C5-4EE1-8F05-1CAC7A0D6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Misunderstanding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0595AF-0ADD-D633-E8BD-4AE3EE448B7C}"/>
              </a:ext>
            </a:extLst>
          </p:cNvPr>
          <p:cNvGrpSpPr/>
          <p:nvPr/>
        </p:nvGrpSpPr>
        <p:grpSpPr>
          <a:xfrm>
            <a:off x="1164431" y="1407442"/>
            <a:ext cx="9205159" cy="4477815"/>
            <a:chOff x="1730488" y="1342128"/>
            <a:chExt cx="9205159" cy="4477815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B51FEBDC-7685-4419-A356-65E425145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71823" y="1342128"/>
              <a:ext cx="4463824" cy="4463824"/>
            </a:xfrm>
            <a:prstGeom prst="rect">
              <a:avLst/>
            </a:prstGeom>
          </p:spPr>
        </p:pic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52FA20AC-1B43-4620-86EF-28D234B01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30488" y="1356119"/>
              <a:ext cx="4463824" cy="446382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5C5FF6-2997-4B17-8096-2550D510F817}"/>
                </a:ext>
              </a:extLst>
            </p:cNvPr>
            <p:cNvSpPr txBox="1"/>
            <p:nvPr/>
          </p:nvSpPr>
          <p:spPr>
            <a:xfrm>
              <a:off x="3048000" y="3158542"/>
              <a:ext cx="18288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dirty="0"/>
                <a:t>Direct Ownership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007E6F-CD98-44B8-AA07-4D9A6F57D3A2}"/>
                </a:ext>
              </a:extLst>
            </p:cNvPr>
            <p:cNvSpPr txBox="1"/>
            <p:nvPr/>
          </p:nvSpPr>
          <p:spPr>
            <a:xfrm>
              <a:off x="7789335" y="3158542"/>
              <a:ext cx="18288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/>
                <a:t>Third-Party Ownership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9891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FD68EC-18D5-7E1F-2924-44E8A6CB8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B553B-1D4B-A996-2472-82E407465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00050" y="1122407"/>
            <a:ext cx="8823108" cy="359004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Pamela Brookstein</a:t>
            </a:r>
          </a:p>
          <a:p>
            <a:pPr marL="0" indent="0">
              <a:buNone/>
            </a:pPr>
            <a:r>
              <a:rPr lang="en-US" b="1" dirty="0"/>
              <a:t>Pamela.Brookstein@ElevateNP.org</a:t>
            </a:r>
          </a:p>
          <a:p>
            <a:pPr marL="0" indent="0">
              <a:buNone/>
            </a:pPr>
            <a:r>
              <a:rPr lang="en-US" b="1" dirty="0"/>
              <a:t>elevatenp.org/real-estate-professionals</a:t>
            </a: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83AA9EF-E08F-B4FA-A78A-28BB6CD9DB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 t="7636" r="-5200" b="-116"/>
          <a:stretch/>
        </p:blipFill>
        <p:spPr>
          <a:xfrm>
            <a:off x="3033423" y="3310167"/>
            <a:ext cx="2857500" cy="264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40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E00B1-467F-6237-1458-6547BE51A5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6D7DDB-C587-C8C6-B959-C21033E49E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3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995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96B304-266D-3858-D267-687C3D4CF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Real estate education </a:t>
            </a:r>
          </a:p>
          <a:p>
            <a:r>
              <a:rPr lang="en-US" sz="3600" dirty="0"/>
              <a:t>REALTOR association engagement</a:t>
            </a:r>
          </a:p>
          <a:p>
            <a:r>
              <a:rPr lang="en-US" sz="3600" dirty="0"/>
              <a:t>Research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08E339-E873-24D4-6FF9-0F3735C60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for High-Performing Homes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88D67-7056-F115-F449-026775E2C28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31B4424-65A1-E6EC-C5F7-193BDA297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099" y="3075626"/>
            <a:ext cx="5217935" cy="325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8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28A41D-2DE5-ADB4-469F-03771DD65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for High-Performing Homes</a:t>
            </a:r>
          </a:p>
        </p:txBody>
      </p:sp>
      <p:pic>
        <p:nvPicPr>
          <p:cNvPr id="6" name="Picture 4" descr="Making the Value Visible">
            <a:extLst>
              <a:ext uri="{FF2B5EF4-FFF2-40B4-BE49-F238E27FC236}">
                <a16:creationId xmlns:a16="http://schemas.microsoft.com/office/drawing/2014/main" id="{782A1D2B-65B9-8849-F806-36B4F6649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7" y="1560722"/>
            <a:ext cx="6113769" cy="39351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ealizing the Value: An Appraiser-Led Analysis of the High-Performing Home Premium in Leading Midwest Markets">
            <a:extLst>
              <a:ext uri="{FF2B5EF4-FFF2-40B4-BE49-F238E27FC236}">
                <a16:creationId xmlns:a16="http://schemas.microsoft.com/office/drawing/2014/main" id="{02ADBC13-51F2-3A1E-2C1C-1AE1ADC48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891" y="1362095"/>
            <a:ext cx="2438816" cy="16175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6E6C4CCF-4881-5092-DA2B-9010BD804C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2731" y="2337601"/>
            <a:ext cx="2794469" cy="2794469"/>
          </a:xfrm>
          <a:prstGeom prst="rect">
            <a:avLst/>
          </a:prstGeom>
        </p:spPr>
      </p:pic>
      <p:pic>
        <p:nvPicPr>
          <p:cNvPr id="7" name="Picture 8" descr="High-Performing Homes: What They Mean to Homeowners and Real Estate Agents in Gran Rapids, Michigan">
            <a:extLst>
              <a:ext uri="{FF2B5EF4-FFF2-40B4-BE49-F238E27FC236}">
                <a16:creationId xmlns:a16="http://schemas.microsoft.com/office/drawing/2014/main" id="{7B3EFD85-AD0F-68B5-1A40-3BE90B943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07" y="4806536"/>
            <a:ext cx="2454058" cy="16352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mebuyer Attitudes Towards High-Performing Home Features">
            <a:extLst>
              <a:ext uri="{FF2B5EF4-FFF2-40B4-BE49-F238E27FC236}">
                <a16:creationId xmlns:a16="http://schemas.microsoft.com/office/drawing/2014/main" id="{042A66B8-1D3E-369C-6169-2D7A2689E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67" y="3107901"/>
            <a:ext cx="2442640" cy="161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020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F2AC0-1B79-B4D3-C166-D88FF26F3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How do we get to consistent value for residential solar?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91A5C-7322-BCE8-7524-25D2A8F20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 With narrative</a:t>
            </a:r>
          </a:p>
          <a:p>
            <a:r>
              <a:rPr lang="en-US" sz="4400" dirty="0"/>
              <a:t> With data</a:t>
            </a:r>
          </a:p>
          <a:p>
            <a:r>
              <a:rPr lang="en-US" sz="4400" dirty="0"/>
              <a:t> With education 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8323180F-0548-7A1C-43FF-9C4F500018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3" t="9685" r="32567" b="65751"/>
          <a:stretch/>
        </p:blipFill>
        <p:spPr>
          <a:xfrm>
            <a:off x="7271659" y="2816246"/>
            <a:ext cx="3873462" cy="341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94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3DFD2-0AD4-6F69-27D2-2D53EB77AD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Narrative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6A345C-1C3C-70CC-E193-9619F5890B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19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501B14-862D-8D06-0E43-206283BD9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2296" y="1325066"/>
            <a:ext cx="8914264" cy="5094274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/>
              <a:t>“We are trying to paint a picture for the buyer about why they want to come in to see this home.”​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DAF7A1-697E-2CD3-B84A-2D40B02F9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Narrative: telling the story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AEA34-3343-8547-2382-5C7EB81F72C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03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FD133B-BE9D-D8F2-58A3-DBCFF2824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This is it! This is your home.</a:t>
            </a:r>
          </a:p>
          <a:p>
            <a:pPr marL="0" indent="0">
              <a:buNone/>
            </a:pPr>
            <a:r>
              <a:rPr lang="en-US" sz="3600" dirty="0"/>
              <a:t>Situated on a quiet street in that magic zip code of 85254.</a:t>
            </a:r>
          </a:p>
          <a:p>
            <a:pPr marL="0" indent="0">
              <a:buNone/>
            </a:pPr>
            <a:r>
              <a:rPr lang="en-US" sz="3600" dirty="0"/>
              <a:t>Spectacular kitchen, with wet bar and wine fridge.</a:t>
            </a:r>
          </a:p>
          <a:p>
            <a:pPr marL="0" indent="0">
              <a:buNone/>
            </a:pPr>
            <a:r>
              <a:rPr lang="en-US" sz="3600" dirty="0"/>
              <a:t>Enjoy the spacious entertainers back yard, with fire pit.</a:t>
            </a:r>
          </a:p>
          <a:p>
            <a:pPr marL="0" indent="0">
              <a:buNone/>
            </a:pPr>
            <a:r>
              <a:rPr lang="en-US" sz="3600" dirty="0"/>
              <a:t>Swim in the large sparkling pool. </a:t>
            </a:r>
          </a:p>
          <a:p>
            <a:pPr marL="0" indent="0">
              <a:buNone/>
            </a:pPr>
            <a:r>
              <a:rPr lang="en-US" sz="3600" dirty="0"/>
              <a:t>Close to wonderful dining and shopping. </a:t>
            </a:r>
          </a:p>
          <a:p>
            <a:pPr marL="0" indent="0">
              <a:buNone/>
            </a:pPr>
            <a:r>
              <a:rPr lang="en-US" sz="3600" dirty="0"/>
              <a:t>See documents tab for Solar details.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B4BF77-C7E1-10FB-D99D-58C294CEE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Part of the Story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25333-1328-35EC-2153-FA8FC4CD7F5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9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Elevate template ">
  <a:themeElements>
    <a:clrScheme name="Elevate">
      <a:dk1>
        <a:srgbClr val="000000"/>
      </a:dk1>
      <a:lt1>
        <a:srgbClr val="FFFFFF"/>
      </a:lt1>
      <a:dk2>
        <a:srgbClr val="396377"/>
      </a:dk2>
      <a:lt2>
        <a:srgbClr val="E6E6E6"/>
      </a:lt2>
      <a:accent1>
        <a:srgbClr val="FF9210"/>
      </a:accent1>
      <a:accent2>
        <a:srgbClr val="3C9C70"/>
      </a:accent2>
      <a:accent3>
        <a:srgbClr val="444444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14ECE51-3B92-4385-B236-B0CD03C9C9E4}" vid="{15417E08-4B14-4749-B38E-202E28073A64}"/>
    </a:ext>
  </a:extLst>
</a:theme>
</file>

<file path=ppt/theme/theme2.xml><?xml version="1.0" encoding="utf-8"?>
<a:theme xmlns:a="http://schemas.openxmlformats.org/drawingml/2006/main" name="Cobranded Elevate template ">
  <a:themeElements>
    <a:clrScheme name="Elevate">
      <a:dk1>
        <a:srgbClr val="000000"/>
      </a:dk1>
      <a:lt1>
        <a:srgbClr val="FFFFFF"/>
      </a:lt1>
      <a:dk2>
        <a:srgbClr val="396377"/>
      </a:dk2>
      <a:lt2>
        <a:srgbClr val="E6E6E6"/>
      </a:lt2>
      <a:accent1>
        <a:srgbClr val="FF9210"/>
      </a:accent1>
      <a:accent2>
        <a:srgbClr val="3C9C70"/>
      </a:accent2>
      <a:accent3>
        <a:srgbClr val="444444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14ECE51-3B92-4385-B236-B0CD03C9C9E4}" vid="{15417E08-4B14-4749-B38E-202E28073A6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57740F1245684FBD2CEDF609271831" ma:contentTypeVersion="14" ma:contentTypeDescription="Create a new document." ma:contentTypeScope="" ma:versionID="6ab7b631dc1331e1c42d0108a564e1eb">
  <xsd:schema xmlns:xsd="http://www.w3.org/2001/XMLSchema" xmlns:xs="http://www.w3.org/2001/XMLSchema" xmlns:p="http://schemas.microsoft.com/office/2006/metadata/properties" xmlns:ns2="49855b0d-81bc-4f1d-a7a1-034c6e8d530b" xmlns:ns3="766efcf1-d892-49d1-88cf-adfd9004e843" targetNamespace="http://schemas.microsoft.com/office/2006/metadata/properties" ma:root="true" ma:fieldsID="b5c8ca6555dda013780c4bffa735aa4b" ns2:_="" ns3:_="">
    <xsd:import namespace="49855b0d-81bc-4f1d-a7a1-034c6e8d530b"/>
    <xsd:import namespace="766efcf1-d892-49d1-88cf-adfd9004e8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855b0d-81bc-4f1d-a7a1-034c6e8d5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929fd34-26c8-4d9f-a66d-c4a6e19354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6efcf1-d892-49d1-88cf-adfd9004e84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46b7955-dc63-4059-91e8-642e9ae31bc6}" ma:internalName="TaxCatchAll" ma:showField="CatchAllData" ma:web="766efcf1-d892-49d1-88cf-adfd9004e8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6efcf1-d892-49d1-88cf-adfd9004e843" xsi:nil="true"/>
    <lcf76f155ced4ddcb4097134ff3c332f xmlns="49855b0d-81bc-4f1d-a7a1-034c6e8d530b">
      <Terms xmlns="http://schemas.microsoft.com/office/infopath/2007/PartnerControls"/>
    </lcf76f155ced4ddcb4097134ff3c332f>
    <SharedWithUsers xmlns="766efcf1-d892-49d1-88cf-adfd9004e843">
      <UserInfo>
        <DisplayName>Molly Clark</DisplayName>
        <AccountId>368</AccountId>
        <AccountType/>
      </UserInfo>
      <UserInfo>
        <DisplayName>Briana Parker</DisplayName>
        <AccountId>177</AccountId>
        <AccountType/>
      </UserInfo>
      <UserInfo>
        <DisplayName>Sylvia Ewing</DisplayName>
        <AccountId>66</AccountId>
        <AccountType/>
      </UserInfo>
      <UserInfo>
        <DisplayName>Emma Baumgart</DisplayName>
        <AccountId>63</AccountId>
        <AccountType/>
      </UserInfo>
      <UserInfo>
        <DisplayName>Loren Klug</DisplayName>
        <AccountId>1408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EA5717F-E82F-4E3D-AE0A-5A017D542F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7E3822-45B7-4BAA-A6BD-EAA145ED7CCD}">
  <ds:schemaRefs>
    <ds:schemaRef ds:uri="49855b0d-81bc-4f1d-a7a1-034c6e8d530b"/>
    <ds:schemaRef ds:uri="766efcf1-d892-49d1-88cf-adfd9004e84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0529C45-62CE-47BC-93E5-385A69DB48B6}">
  <ds:schemaRefs>
    <ds:schemaRef ds:uri="http://www.w3.org/XML/1998/namespace"/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766efcf1-d892-49d1-88cf-adfd9004e843"/>
    <ds:schemaRef ds:uri="49855b0d-81bc-4f1d-a7a1-034c6e8d530b"/>
    <ds:schemaRef ds:uri="http://schemas.microsoft.com/office/2006/documentManagement/typ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2023-Elevate-PowerPoint-template</Template>
  <TotalTime>457</TotalTime>
  <Words>372</Words>
  <Application>Microsoft Office PowerPoint</Application>
  <PresentationFormat>Widescreen</PresentationFormat>
  <Paragraphs>59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Elevate template </vt:lpstr>
      <vt:lpstr>Cobranded Elevate template </vt:lpstr>
      <vt:lpstr>Value for Solar Homes </vt:lpstr>
      <vt:lpstr>PowerPoint Presentation</vt:lpstr>
      <vt:lpstr>PowerPoint Presentation</vt:lpstr>
      <vt:lpstr>Value for High-Performing Homes</vt:lpstr>
      <vt:lpstr>Value for High-Performing Homes</vt:lpstr>
      <vt:lpstr>How do we get to consistent value for residential solar?</vt:lpstr>
      <vt:lpstr>The Narrative</vt:lpstr>
      <vt:lpstr>The Narrative: telling the story</vt:lpstr>
      <vt:lpstr>Only Part of the Story</vt:lpstr>
      <vt:lpstr>Only Part of the Story</vt:lpstr>
      <vt:lpstr>How can we help tell the story? </vt:lpstr>
      <vt:lpstr>The Data</vt:lpstr>
      <vt:lpstr>Finding the Contributory Value of a System </vt:lpstr>
      <vt:lpstr>PV Value®</vt:lpstr>
      <vt:lpstr>Pearl Solar Equity Calculator</vt:lpstr>
      <vt:lpstr>Education</vt:lpstr>
      <vt:lpstr>The Misunderstanding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 with the Elevate PowerPoint template</dc:title>
  <dc:creator>Alexander Helbach</dc:creator>
  <cp:lastModifiedBy>Pamela Brookstein</cp:lastModifiedBy>
  <cp:revision>8</cp:revision>
  <dcterms:created xsi:type="dcterms:W3CDTF">2023-11-07T16:14:10Z</dcterms:created>
  <dcterms:modified xsi:type="dcterms:W3CDTF">2024-08-13T20:20:42Z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0x010100C757740F1245684FBD2CEDF609271831</vt:lpwstr>
  </property>
  <property fmtid="{D5CDD505-2E9C-101B-9397-08002B2CF9AE}" pid="3" name="xd_Signature">
    <vt:bool>false</vt:bool>
  </property>
  <property fmtid="{D5CDD505-2E9C-101B-9397-08002B2CF9AE}" pid="4" name="SharedWithUsers">
    <vt:lpwstr>368;#Molly Clark;#177;#Briana Parker;#66;#Sylvia Ewing;#63;#Emma Baumgart</vt:lpwstr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